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9" r:id="rId3"/>
    <p:sldId id="257" r:id="rId4"/>
    <p:sldId id="260" r:id="rId5"/>
    <p:sldId id="261" r:id="rId6"/>
    <p:sldId id="262" r:id="rId7"/>
    <p:sldId id="263" r:id="rId8"/>
    <p:sldId id="264" r:id="rId9"/>
    <p:sldId id="258"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71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 Id="rId4" Type="http://schemas.openxmlformats.org/officeDocument/2006/relationships/image" Target="../media/image20.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Прямоугольник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Прямоугольник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0AFA5DBF-474D-442A-9FE5-FC4FBE04B89E}" type="datetimeFigureOut">
              <a:rPr lang="ru-RU" smtClean="0"/>
              <a:pPr/>
              <a:t>11.09.2022</a:t>
            </a:fld>
            <a:endParaRPr lang="ru-RU" dirty="0"/>
          </a:p>
        </p:txBody>
      </p:sp>
      <p:sp>
        <p:nvSpPr>
          <p:cNvPr id="17" name="Нижний колонтитул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ru-RU" dirty="0"/>
          </a:p>
        </p:txBody>
      </p:sp>
      <p:sp>
        <p:nvSpPr>
          <p:cNvPr id="29"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fld id="{66ACFDFD-3785-43D2-92EB-528810F71A25}"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AFA5DBF-474D-442A-9FE5-FC4FBE04B89E}" type="datetimeFigureOut">
              <a:rPr lang="ru-RU" smtClean="0"/>
              <a:pPr/>
              <a:t>11.09.2022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6ACFDFD-3785-43D2-92EB-528810F71A25}"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609600"/>
            <a:ext cx="2057400" cy="55165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553200" y="6248402"/>
            <a:ext cx="2209800" cy="365125"/>
          </a:xfrm>
        </p:spPr>
        <p:txBody>
          <a:bodyPr/>
          <a:lstStyle/>
          <a:p>
            <a:fld id="{0AFA5DBF-474D-442A-9FE5-FC4FBE04B89E}" type="datetimeFigureOut">
              <a:rPr lang="ru-RU" smtClean="0"/>
              <a:pPr/>
              <a:t>11.09.2022</a:t>
            </a:fld>
            <a:endParaRPr lang="ru-RU" dirty="0"/>
          </a:p>
        </p:txBody>
      </p:sp>
      <p:sp>
        <p:nvSpPr>
          <p:cNvPr id="5" name="Нижний колонтитул 4"/>
          <p:cNvSpPr>
            <a:spLocks noGrp="1"/>
          </p:cNvSpPr>
          <p:nvPr>
            <p:ph type="ftr" sz="quarter" idx="11"/>
          </p:nvPr>
        </p:nvSpPr>
        <p:spPr>
          <a:xfrm>
            <a:off x="457201" y="6248207"/>
            <a:ext cx="5573483" cy="365125"/>
          </a:xfrm>
        </p:spPr>
        <p:txBody>
          <a:bodyPr/>
          <a:lstStyle/>
          <a:p>
            <a:endParaRPr lang="ru-RU" dirty="0"/>
          </a:p>
        </p:txBody>
      </p:sp>
      <p:sp>
        <p:nvSpPr>
          <p:cNvPr id="7" name="Прямоугольник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Номер слайда 5"/>
          <p:cNvSpPr>
            <a:spLocks noGrp="1"/>
          </p:cNvSpPr>
          <p:nvPr>
            <p:ph type="sldNum" sz="quarter" idx="12"/>
          </p:nvPr>
        </p:nvSpPr>
        <p:spPr>
          <a:xfrm rot="5400000">
            <a:off x="5989638" y="144462"/>
            <a:ext cx="533400" cy="244476"/>
          </a:xfrm>
        </p:spPr>
        <p:txBody>
          <a:bodyPr/>
          <a:lstStyle/>
          <a:p>
            <a:fld id="{66ACFDFD-3785-43D2-92EB-528810F71A25}" type="slidenum">
              <a:rPr lang="ru-RU" smtClean="0"/>
              <a:pPr/>
              <a:t>‹#›</a:t>
            </a:fld>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0AFA5DBF-474D-442A-9FE5-FC4FBE04B89E}" type="datetimeFigureOut">
              <a:rPr lang="ru-RU" smtClean="0"/>
              <a:pPr/>
              <a:t>11.09.2022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lvl1pPr>
              <a:defRPr>
                <a:solidFill>
                  <a:srgbClr val="FFFFFF"/>
                </a:solidFill>
              </a:defRPr>
            </a:lvl1pPr>
          </a:lstStyle>
          <a:p>
            <a:fld id="{66ACFDFD-3785-43D2-92EB-528810F71A25}" type="slidenum">
              <a:rPr lang="ru-RU" smtClean="0"/>
              <a:pPr/>
              <a:t>‹#›</a:t>
            </a:fld>
            <a:endParaRPr lang="ru-RU" dirty="0"/>
          </a:p>
        </p:txBody>
      </p:sp>
      <p:sp>
        <p:nvSpPr>
          <p:cNvPr id="8" name="Содержимое 7"/>
          <p:cNvSpPr>
            <a:spLocks noGrp="1"/>
          </p:cNvSpPr>
          <p:nvPr>
            <p:ph sz="quarter" idx="1"/>
          </p:nvPr>
        </p:nvSpPr>
        <p:spPr>
          <a:xfrm>
            <a:off x="612648" y="1600200"/>
            <a:ext cx="8153400" cy="44958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7"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0AFA5DBF-474D-442A-9FE5-FC4FBE04B89E}" type="datetimeFigureOut">
              <a:rPr lang="ru-RU" smtClean="0"/>
              <a:pPr/>
              <a:t>11.09.2022</a:t>
            </a:fld>
            <a:endParaRPr lang="ru-RU" dirty="0"/>
          </a:p>
        </p:txBody>
      </p:sp>
      <p:sp>
        <p:nvSpPr>
          <p:cNvPr id="13" name="Номер слайда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6ACFDFD-3785-43D2-92EB-528810F71A25}" type="slidenum">
              <a:rPr lang="ru-RU" smtClean="0"/>
              <a:pPr/>
              <a:t>‹#›</a:t>
            </a:fld>
            <a:endParaRPr lang="ru-RU" dirty="0"/>
          </a:p>
        </p:txBody>
      </p:sp>
      <p:sp>
        <p:nvSpPr>
          <p:cNvPr id="14" name="Нижний колонтитул 13"/>
          <p:cNvSpPr>
            <a:spLocks noGrp="1"/>
          </p:cNvSpPr>
          <p:nvPr>
            <p:ph type="ftr" sz="quarter" idx="12"/>
          </p:nvPr>
        </p:nvSpPr>
        <p:spPr/>
        <p:txBody>
          <a:bodyPr/>
          <a:lstStyle/>
          <a:p>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9" name="Содержимое 8"/>
          <p:cNvSpPr>
            <a:spLocks noGrp="1"/>
          </p:cNvSpPr>
          <p:nvPr>
            <p:ph sz="quarter" idx="1"/>
          </p:nvPr>
        </p:nvSpPr>
        <p:spPr>
          <a:xfrm>
            <a:off x="609600"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844901"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8" name="Дата 7"/>
          <p:cNvSpPr>
            <a:spLocks noGrp="1"/>
          </p:cNvSpPr>
          <p:nvPr>
            <p:ph type="dt" sz="half" idx="15"/>
          </p:nvPr>
        </p:nvSpPr>
        <p:spPr/>
        <p:txBody>
          <a:bodyPr rtlCol="0"/>
          <a:lstStyle/>
          <a:p>
            <a:fld id="{0AFA5DBF-474D-442A-9FE5-FC4FBE04B89E}" type="datetimeFigureOut">
              <a:rPr lang="ru-RU" smtClean="0"/>
              <a:pPr/>
              <a:t>11.09.2022</a:t>
            </a:fld>
            <a:endParaRPr lang="ru-RU" dirty="0"/>
          </a:p>
        </p:txBody>
      </p:sp>
      <p:sp>
        <p:nvSpPr>
          <p:cNvPr id="10" name="Номер слайда 9"/>
          <p:cNvSpPr>
            <a:spLocks noGrp="1"/>
          </p:cNvSpPr>
          <p:nvPr>
            <p:ph type="sldNum" sz="quarter" idx="16"/>
          </p:nvPr>
        </p:nvSpPr>
        <p:spPr/>
        <p:txBody>
          <a:bodyPr rtlCol="0"/>
          <a:lstStyle/>
          <a:p>
            <a:fld id="{66ACFDFD-3785-43D2-92EB-528810F71A25}" type="slidenum">
              <a:rPr lang="ru-RU" smtClean="0"/>
              <a:pPr/>
              <a:t>‹#›</a:t>
            </a:fld>
            <a:endParaRPr lang="ru-RU" dirty="0"/>
          </a:p>
        </p:txBody>
      </p:sp>
      <p:sp>
        <p:nvSpPr>
          <p:cNvPr id="12" name="Нижний колонтитул 11"/>
          <p:cNvSpPr>
            <a:spLocks noGrp="1"/>
          </p:cNvSpPr>
          <p:nvPr>
            <p:ph type="ftr" sz="quarter" idx="17"/>
          </p:nvPr>
        </p:nvSpPr>
        <p:spPr/>
        <p:txBody>
          <a:bodyPr rtlCol="0"/>
          <a:lstStyle/>
          <a:p>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nchor="ctr"/>
          <a:lstStyle>
            <a:lvl1pPr>
              <a:defRPr/>
            </a:lvl1pPr>
          </a:lstStyle>
          <a:p>
            <a:r>
              <a:rPr kumimoji="0" lang="ru-RU" smtClean="0"/>
              <a:t>Образец заголовка</a:t>
            </a:r>
            <a:endParaRPr kumimoji="0" lang="en-US"/>
          </a:p>
        </p:txBody>
      </p:sp>
      <p:sp>
        <p:nvSpPr>
          <p:cNvPr id="11" name="Содержимое 10"/>
          <p:cNvSpPr>
            <a:spLocks noGrp="1"/>
          </p:cNvSpPr>
          <p:nvPr>
            <p:ph sz="quarter" idx="2"/>
          </p:nvPr>
        </p:nvSpPr>
        <p:spPr>
          <a:xfrm>
            <a:off x="609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800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5"/>
          </p:nvPr>
        </p:nvSpPr>
        <p:spPr/>
        <p:txBody>
          <a:bodyPr rtlCol="0"/>
          <a:lstStyle/>
          <a:p>
            <a:fld id="{0AFA5DBF-474D-442A-9FE5-FC4FBE04B89E}" type="datetimeFigureOut">
              <a:rPr lang="ru-RU" smtClean="0"/>
              <a:pPr/>
              <a:t>11.09.2022</a:t>
            </a:fld>
            <a:endParaRPr lang="ru-RU" dirty="0"/>
          </a:p>
        </p:txBody>
      </p:sp>
      <p:sp>
        <p:nvSpPr>
          <p:cNvPr id="12" name="Номер слайда 11"/>
          <p:cNvSpPr>
            <a:spLocks noGrp="1"/>
          </p:cNvSpPr>
          <p:nvPr>
            <p:ph type="sldNum" sz="quarter" idx="16"/>
          </p:nvPr>
        </p:nvSpPr>
        <p:spPr/>
        <p:txBody>
          <a:bodyPr rtlCol="0"/>
          <a:lstStyle/>
          <a:p>
            <a:fld id="{66ACFDFD-3785-43D2-92EB-528810F71A25}" type="slidenum">
              <a:rPr lang="ru-RU" smtClean="0"/>
              <a:pPr/>
              <a:t>‹#›</a:t>
            </a:fld>
            <a:endParaRPr lang="ru-RU" dirty="0"/>
          </a:p>
        </p:txBody>
      </p:sp>
      <p:sp>
        <p:nvSpPr>
          <p:cNvPr id="14" name="Нижний колонтитул 13"/>
          <p:cNvSpPr>
            <a:spLocks noGrp="1"/>
          </p:cNvSpPr>
          <p:nvPr>
            <p:ph type="ftr" sz="quarter" idx="17"/>
          </p:nvPr>
        </p:nvSpPr>
        <p:spPr/>
        <p:txBody>
          <a:bodyPr rtlCol="0"/>
          <a:lstStyle/>
          <a:p>
            <a:endParaRPr lang="ru-RU" dirty="0"/>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0AFA5DBF-474D-442A-9FE5-FC4FBE04B89E}" type="datetimeFigureOut">
              <a:rPr lang="ru-RU" smtClean="0"/>
              <a:pPr/>
              <a:t>11.09.2022</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lvl1pPr>
              <a:defRPr>
                <a:solidFill>
                  <a:srgbClr val="FFFFFF"/>
                </a:solidFill>
              </a:defRPr>
            </a:lvl1pPr>
          </a:lstStyle>
          <a:p>
            <a:fld id="{66ACFDFD-3785-43D2-92EB-528810F71A25}"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AFA5DBF-474D-442A-9FE5-FC4FBE04B89E}" type="datetimeFigureOut">
              <a:rPr lang="ru-RU" smtClean="0"/>
              <a:pPr/>
              <a:t>11.09.2022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fld id="{66ACFDFD-3785-43D2-92EB-528810F71A25}"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nchor="ctr"/>
          <a:lstStyle>
            <a:lvl1pPr algn="l">
              <a:buNone/>
              <a:defRPr sz="4400" b="0"/>
            </a:lvl1p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0AFA5DBF-474D-442A-9FE5-FC4FBE04B89E}" type="datetimeFigureOut">
              <a:rPr lang="ru-RU" smtClean="0"/>
              <a:pPr/>
              <a:t>11.09.2022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lvl1pPr>
              <a:defRPr>
                <a:solidFill>
                  <a:srgbClr val="FFFFFF"/>
                </a:solidFill>
              </a:defRPr>
            </a:lvl1pPr>
          </a:lstStyle>
          <a:p>
            <a:fld id="{66ACFDFD-3785-43D2-92EB-528810F71A25}" type="slidenum">
              <a:rPr lang="ru-RU" smtClean="0"/>
              <a:pPr/>
              <a:t>‹#›</a:t>
            </a:fld>
            <a:endParaRPr lang="ru-RU" dirty="0"/>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9" name="Содержимое 8"/>
          <p:cNvSpPr>
            <a:spLocks noGrp="1"/>
          </p:cNvSpPr>
          <p:nvPr>
            <p:ph sz="quarter" idx="1"/>
          </p:nvPr>
        </p:nvSpPr>
        <p:spPr>
          <a:xfrm>
            <a:off x="2362200" y="1752600"/>
            <a:ext cx="6400800" cy="4419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8" name="Прямоугольник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Прямоугольник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Прямоугольник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ru-RU" smtClean="0"/>
              <a:t>Образец заголовка</a:t>
            </a:r>
            <a:endParaRPr kumimoji="0" lang="en-US"/>
          </a:p>
        </p:txBody>
      </p:sp>
      <p:sp>
        <p:nvSpPr>
          <p:cNvPr id="11" name="Прямоугольник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Дата 11"/>
          <p:cNvSpPr>
            <a:spLocks noGrp="1"/>
          </p:cNvSpPr>
          <p:nvPr>
            <p:ph type="dt" sz="half" idx="10"/>
          </p:nvPr>
        </p:nvSpPr>
        <p:spPr>
          <a:xfrm>
            <a:off x="6248400" y="6248400"/>
            <a:ext cx="2667000" cy="365125"/>
          </a:xfrm>
        </p:spPr>
        <p:txBody>
          <a:bodyPr rtlCol="0"/>
          <a:lstStyle/>
          <a:p>
            <a:fld id="{0AFA5DBF-474D-442A-9FE5-FC4FBE04B89E}" type="datetimeFigureOut">
              <a:rPr lang="ru-RU" smtClean="0"/>
              <a:pPr/>
              <a:t>11.09.2022</a:t>
            </a:fld>
            <a:endParaRPr lang="ru-RU" dirty="0"/>
          </a:p>
        </p:txBody>
      </p:sp>
      <p:sp>
        <p:nvSpPr>
          <p:cNvPr id="13" name="Номер слайда 12"/>
          <p:cNvSpPr>
            <a:spLocks noGrp="1"/>
          </p:cNvSpPr>
          <p:nvPr>
            <p:ph type="sldNum" sz="quarter" idx="11"/>
          </p:nvPr>
        </p:nvSpPr>
        <p:spPr>
          <a:xfrm>
            <a:off x="0" y="4667249"/>
            <a:ext cx="1447800" cy="663578"/>
          </a:xfrm>
        </p:spPr>
        <p:txBody>
          <a:bodyPr rtlCol="0"/>
          <a:lstStyle>
            <a:lvl1pPr>
              <a:defRPr sz="2800"/>
            </a:lvl1pPr>
          </a:lstStyle>
          <a:p>
            <a:fld id="{66ACFDFD-3785-43D2-92EB-528810F71A25}" type="slidenum">
              <a:rPr lang="ru-RU" smtClean="0"/>
              <a:pPr/>
              <a:t>‹#›</a:t>
            </a:fld>
            <a:endParaRPr lang="ru-RU" dirty="0"/>
          </a:p>
        </p:txBody>
      </p:sp>
      <p:sp>
        <p:nvSpPr>
          <p:cNvPr id="14" name="Нижний колонтитул 13"/>
          <p:cNvSpPr>
            <a:spLocks noGrp="1"/>
          </p:cNvSpPr>
          <p:nvPr>
            <p:ph type="ftr" sz="quarter" idx="12"/>
          </p:nvPr>
        </p:nvSpPr>
        <p:spPr>
          <a:xfrm>
            <a:off x="1600200" y="6248206"/>
            <a:ext cx="4572000" cy="365125"/>
          </a:xfrm>
        </p:spPr>
        <p:txBody>
          <a:bodyPr rtlCol="0"/>
          <a:lstStyle/>
          <a:p>
            <a:endParaRPr lang="ru-RU" dirty="0"/>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ru-RU" dirty="0" smtClean="0"/>
              <a:t>Вставка рисунка</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609600" y="228600"/>
            <a:ext cx="8153400" cy="9906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0AFA5DBF-474D-442A-9FE5-FC4FBE04B89E}" type="datetimeFigureOut">
              <a:rPr lang="ru-RU" smtClean="0"/>
              <a:pPr/>
              <a:t>11.09.2022</a:t>
            </a:fld>
            <a:endParaRPr lang="ru-RU" dirty="0"/>
          </a:p>
        </p:txBody>
      </p:sp>
      <p:sp>
        <p:nvSpPr>
          <p:cNvPr id="3" name="Нижний колонтитул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ru-RU" dirty="0"/>
          </a:p>
        </p:txBody>
      </p:sp>
      <p:sp>
        <p:nvSpPr>
          <p:cNvPr id="7" name="Прямоугольник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Прямоугольник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Прямоугольник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66ACFDFD-3785-43D2-92EB-528810F71A25}"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23728" y="2204864"/>
            <a:ext cx="6477000" cy="1828800"/>
          </a:xfrm>
        </p:spPr>
        <p:txBody>
          <a:bodyPr>
            <a:normAutofit fontScale="90000"/>
          </a:bodyPr>
          <a:lstStyle/>
          <a:p>
            <a:r>
              <a:rPr lang="ru-RU" dirty="0" smtClean="0"/>
              <a:t>Знакомство со средой программирования «КуМир»</a:t>
            </a:r>
            <a:br>
              <a:rPr lang="ru-RU" dirty="0" smtClean="0"/>
            </a:br>
            <a:r>
              <a:rPr lang="ru-RU" dirty="0" smtClean="0"/>
              <a:t>Версия 1.9.0</a:t>
            </a:r>
            <a:endParaRPr lang="ru-RU" dirty="0"/>
          </a:p>
        </p:txBody>
      </p:sp>
      <p:sp>
        <p:nvSpPr>
          <p:cNvPr id="3" name="Подзаголовок 2"/>
          <p:cNvSpPr>
            <a:spLocks noGrp="1"/>
          </p:cNvSpPr>
          <p:nvPr>
            <p:ph type="subTitle" idx="1"/>
          </p:nvPr>
        </p:nvSpPr>
        <p:spPr/>
        <p:txBody>
          <a:bodyPr>
            <a:normAutofit fontScale="77500" lnSpcReduction="20000"/>
          </a:bodyPr>
          <a:lstStyle/>
          <a:p>
            <a:r>
              <a:rPr lang="ru-RU" dirty="0" smtClean="0"/>
              <a:t>Исполнитель «Кузнечик»</a:t>
            </a:r>
          </a:p>
          <a:p>
            <a:r>
              <a:rPr lang="ru-RU" dirty="0" smtClean="0"/>
              <a:t>Урок 1</a:t>
            </a:r>
            <a:endParaRPr lang="ru-RU" dirty="0"/>
          </a:p>
        </p:txBody>
      </p:sp>
      <p:sp>
        <p:nvSpPr>
          <p:cNvPr id="4" name="TextBox 3"/>
          <p:cNvSpPr txBox="1"/>
          <p:nvPr/>
        </p:nvSpPr>
        <p:spPr>
          <a:xfrm>
            <a:off x="5364088" y="5157192"/>
            <a:ext cx="3779912" cy="830997"/>
          </a:xfrm>
          <a:prstGeom prst="rect">
            <a:avLst/>
          </a:prstGeom>
          <a:noFill/>
        </p:spPr>
        <p:txBody>
          <a:bodyPr wrap="square" rtlCol="0">
            <a:spAutoFit/>
          </a:bodyPr>
          <a:lstStyle/>
          <a:p>
            <a:r>
              <a:rPr lang="ru-RU" sz="1600" dirty="0" smtClean="0"/>
              <a:t>Кузнецова Елена Николаевна, </a:t>
            </a:r>
          </a:p>
          <a:p>
            <a:r>
              <a:rPr lang="ru-RU" sz="1600" dirty="0" smtClean="0"/>
              <a:t>учитель  </a:t>
            </a:r>
            <a:r>
              <a:rPr lang="ru-RU" sz="1600" dirty="0" smtClean="0"/>
              <a:t>математики и информатики </a:t>
            </a:r>
            <a:r>
              <a:rPr lang="ru-RU" sz="1600" dirty="0" smtClean="0"/>
              <a:t>высшей категории</a:t>
            </a:r>
            <a:endParaRPr lang="ru-RU" sz="1600" dirty="0"/>
          </a:p>
        </p:txBody>
      </p:sp>
      <p:sp>
        <p:nvSpPr>
          <p:cNvPr id="5" name="TextBox 4"/>
          <p:cNvSpPr txBox="1"/>
          <p:nvPr/>
        </p:nvSpPr>
        <p:spPr>
          <a:xfrm>
            <a:off x="467544" y="188640"/>
            <a:ext cx="7992888" cy="646331"/>
          </a:xfrm>
          <a:prstGeom prst="rect">
            <a:avLst/>
          </a:prstGeom>
          <a:noFill/>
        </p:spPr>
        <p:txBody>
          <a:bodyPr wrap="square" rtlCol="0">
            <a:spAutoFit/>
          </a:bodyPr>
          <a:lstStyle/>
          <a:p>
            <a:pPr algn="ctr"/>
            <a:r>
              <a:rPr lang="ru-RU" dirty="0" smtClean="0"/>
              <a:t>Муниципальное бюджетное образовательное учреждение </a:t>
            </a:r>
          </a:p>
          <a:p>
            <a:pPr algn="ctr"/>
            <a:r>
              <a:rPr lang="ru-RU" dirty="0" smtClean="0"/>
              <a:t>«Средняя общеобразовательная школа </a:t>
            </a:r>
            <a:r>
              <a:rPr lang="ru-RU" dirty="0" smtClean="0"/>
              <a:t>№ </a:t>
            </a:r>
            <a:r>
              <a:rPr lang="ru-RU" dirty="0" smtClean="0"/>
              <a:t>22</a:t>
            </a:r>
            <a:r>
              <a:rPr lang="ru-RU" dirty="0" smtClean="0"/>
              <a:t> </a:t>
            </a:r>
            <a:r>
              <a:rPr lang="ru-RU" dirty="0" smtClean="0"/>
              <a:t>г. Челябинска»</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Исполнитель «Кузнечик»</a:t>
            </a:r>
            <a:endParaRPr lang="ru-RU" dirty="0"/>
          </a:p>
        </p:txBody>
      </p:sp>
      <p:sp>
        <p:nvSpPr>
          <p:cNvPr id="3" name="Содержимое 2"/>
          <p:cNvSpPr>
            <a:spLocks noGrp="1"/>
          </p:cNvSpPr>
          <p:nvPr>
            <p:ph sz="quarter" idx="1"/>
          </p:nvPr>
        </p:nvSpPr>
        <p:spPr>
          <a:xfrm>
            <a:off x="4283968" y="1916832"/>
            <a:ext cx="4482080" cy="4179168"/>
          </a:xfrm>
        </p:spPr>
        <p:txBody>
          <a:bodyPr>
            <a:noAutofit/>
          </a:bodyPr>
          <a:lstStyle/>
          <a:p>
            <a:r>
              <a:rPr lang="ru-RU" sz="2400" dirty="0" smtClean="0"/>
              <a:t>Через пункт меню </a:t>
            </a:r>
            <a:r>
              <a:rPr lang="ru-RU" sz="2400" b="1" dirty="0" smtClean="0"/>
              <a:t>Вставка</a:t>
            </a:r>
            <a:r>
              <a:rPr lang="ru-RU" sz="2400" dirty="0" smtClean="0"/>
              <a:t>  можно вставить конструкции команд алгоритма, записываемого в </a:t>
            </a:r>
            <a:r>
              <a:rPr lang="ru-RU" sz="2400" b="1" dirty="0" smtClean="0"/>
              <a:t>Рабочей области </a:t>
            </a:r>
            <a:r>
              <a:rPr lang="ru-RU" sz="2400" dirty="0" smtClean="0"/>
              <a:t>окна программы. Например, для записи алгоритма для исполнителя Кузнечик нужно вначале вставить команду </a:t>
            </a:r>
            <a:r>
              <a:rPr lang="ru-RU" sz="2400" b="1" dirty="0" smtClean="0"/>
              <a:t>использовать Кузнечик</a:t>
            </a:r>
            <a:r>
              <a:rPr lang="ru-RU" sz="2400" dirty="0" smtClean="0"/>
              <a:t>.</a:t>
            </a: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83969" name="Object 1"/>
          <p:cNvGraphicFramePr>
            <a:graphicFrameLocks noChangeAspect="1"/>
          </p:cNvGraphicFramePr>
          <p:nvPr/>
        </p:nvGraphicFramePr>
        <p:xfrm>
          <a:off x="179512" y="1772816"/>
          <a:ext cx="4104456" cy="4200525"/>
        </p:xfrm>
        <a:graphic>
          <a:graphicData uri="http://schemas.openxmlformats.org/presentationml/2006/ole">
            <p:oleObj spid="_x0000_s83969" name="Точечный рисунок" r:id="rId3" imgW="4123810" imgH="4809524" progId="PBrush">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Исполнитель «Кузнечик»</a:t>
            </a:r>
            <a:endParaRPr lang="ru-RU" dirty="0"/>
          </a:p>
        </p:txBody>
      </p:sp>
      <p:sp>
        <p:nvSpPr>
          <p:cNvPr id="3" name="Содержимое 2"/>
          <p:cNvSpPr>
            <a:spLocks noGrp="1"/>
          </p:cNvSpPr>
          <p:nvPr>
            <p:ph sz="quarter" idx="1"/>
          </p:nvPr>
        </p:nvSpPr>
        <p:spPr>
          <a:xfrm>
            <a:off x="539552" y="4437112"/>
            <a:ext cx="7776864" cy="2018928"/>
          </a:xfrm>
        </p:spPr>
        <p:txBody>
          <a:bodyPr/>
          <a:lstStyle/>
          <a:p>
            <a:r>
              <a:rPr lang="ru-RU" dirty="0" smtClean="0"/>
              <a:t>Данная команда меню позволяет отобразить окно с </a:t>
            </a:r>
            <a:r>
              <a:rPr lang="ru-RU" b="1" dirty="0" smtClean="0"/>
              <a:t>рабочим полем Кузнечика</a:t>
            </a:r>
            <a:r>
              <a:rPr lang="ru-RU" dirty="0" smtClean="0"/>
              <a:t>.</a:t>
            </a:r>
            <a:endParaRPr lang="ru-RU" dirty="0"/>
          </a:p>
        </p:txBody>
      </p:sp>
      <p:sp>
        <p:nvSpPr>
          <p:cNvPr id="849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84993" name="Object 1"/>
          <p:cNvGraphicFramePr>
            <a:graphicFrameLocks noChangeAspect="1"/>
          </p:cNvGraphicFramePr>
          <p:nvPr/>
        </p:nvGraphicFramePr>
        <p:xfrm>
          <a:off x="1115616" y="1772816"/>
          <a:ext cx="6984776" cy="2304256"/>
        </p:xfrm>
        <a:graphic>
          <a:graphicData uri="http://schemas.openxmlformats.org/presentationml/2006/ole">
            <p:oleObj spid="_x0000_s84993" name="Точечный рисунок" r:id="rId3" imgW="6647619" imgH="2343477" progId="PBrush">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Исполнитель «Кузнечик»</a:t>
            </a:r>
            <a:br>
              <a:rPr lang="ru-RU" dirty="0" smtClean="0"/>
            </a:br>
            <a:r>
              <a:rPr lang="ru-RU" dirty="0" smtClean="0"/>
              <a:t>Окно Рабочее поле «Кузнечика»</a:t>
            </a:r>
            <a:endParaRPr lang="ru-RU" dirty="0"/>
          </a:p>
        </p:txBody>
      </p:sp>
      <p:sp>
        <p:nvSpPr>
          <p:cNvPr id="3" name="Содержимое 2"/>
          <p:cNvSpPr>
            <a:spLocks noGrp="1"/>
          </p:cNvSpPr>
          <p:nvPr>
            <p:ph sz="quarter" idx="1"/>
          </p:nvPr>
        </p:nvSpPr>
        <p:spPr>
          <a:xfrm>
            <a:off x="539552" y="4869160"/>
            <a:ext cx="7776864" cy="1614264"/>
          </a:xfrm>
        </p:spPr>
        <p:txBody>
          <a:bodyPr/>
          <a:lstStyle/>
          <a:p>
            <a:r>
              <a:rPr lang="ru-RU" dirty="0" smtClean="0"/>
              <a:t>Данное окно отображает  текущее задание для Кузнечика и результат выполнения действий с ним по заданному алгоритму</a:t>
            </a:r>
            <a:endParaRPr lang="ru-RU" dirty="0"/>
          </a:p>
        </p:txBody>
      </p:sp>
      <p:sp>
        <p:nvSpPr>
          <p:cNvPr id="849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6" name="Рисунок 5"/>
          <p:cNvPicPr/>
          <p:nvPr/>
        </p:nvPicPr>
        <p:blipFill>
          <a:blip r:embed="rId2" cstate="print"/>
          <a:srcRect/>
          <a:stretch>
            <a:fillRect/>
          </a:stretch>
        </p:blipFill>
        <p:spPr bwMode="auto">
          <a:xfrm>
            <a:off x="1763688" y="1628800"/>
            <a:ext cx="5256584" cy="31683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Исполнитель «Кузнечик»</a:t>
            </a:r>
            <a:br>
              <a:rPr lang="ru-RU" dirty="0" smtClean="0"/>
            </a:br>
            <a:r>
              <a:rPr lang="ru-RU" dirty="0" smtClean="0"/>
              <a:t>Окно Задание</a:t>
            </a:r>
            <a:endParaRPr lang="ru-RU" dirty="0"/>
          </a:p>
        </p:txBody>
      </p:sp>
      <p:sp>
        <p:nvSpPr>
          <p:cNvPr id="3" name="Содержимое 2"/>
          <p:cNvSpPr>
            <a:spLocks noGrp="1"/>
          </p:cNvSpPr>
          <p:nvPr>
            <p:ph sz="quarter" idx="1"/>
          </p:nvPr>
        </p:nvSpPr>
        <p:spPr>
          <a:xfrm>
            <a:off x="3923928" y="1772816"/>
            <a:ext cx="4824536" cy="4710608"/>
          </a:xfrm>
        </p:spPr>
        <p:txBody>
          <a:bodyPr>
            <a:normAutofit fontScale="77500" lnSpcReduction="20000"/>
          </a:bodyPr>
          <a:lstStyle/>
          <a:p>
            <a:r>
              <a:rPr lang="ru-RU" dirty="0" smtClean="0"/>
              <a:t>По команде </a:t>
            </a:r>
            <a:r>
              <a:rPr lang="ru-RU" b="1" dirty="0" smtClean="0"/>
              <a:t>Новое</a:t>
            </a:r>
            <a:r>
              <a:rPr lang="ru-RU" dirty="0" smtClean="0"/>
              <a:t> из пункта меню </a:t>
            </a:r>
            <a:r>
              <a:rPr lang="ru-RU" b="1" dirty="0" smtClean="0"/>
              <a:t>Задание</a:t>
            </a:r>
            <a:r>
              <a:rPr lang="ru-RU" dirty="0" smtClean="0"/>
              <a:t> открывается диалоговое окно, где указываются начальные установки перед началом выполнения задания: </a:t>
            </a:r>
          </a:p>
          <a:p>
            <a:pPr lvl="0"/>
            <a:r>
              <a:rPr lang="ru-RU" b="1" dirty="0" smtClean="0"/>
              <a:t>Размер прыжка</a:t>
            </a:r>
            <a:r>
              <a:rPr lang="ru-RU" dirty="0" smtClean="0"/>
              <a:t> - количество «прыжков», на которое может переместиться Кузнечик вперёд и назад (например: вперед на 3, назад на 2). Обязательный параметр. </a:t>
            </a:r>
          </a:p>
          <a:p>
            <a:pPr lvl="0"/>
            <a:r>
              <a:rPr lang="ru-RU" b="1" dirty="0" smtClean="0"/>
              <a:t>Старт </a:t>
            </a:r>
            <a:r>
              <a:rPr lang="ru-RU" dirty="0" smtClean="0"/>
              <a:t>- начальная точка, откуда Кузнечик будет прыгать. Становится доступным для изменения после установки «галочки» в поле </a:t>
            </a:r>
            <a:r>
              <a:rPr lang="ru-RU" b="1" dirty="0" smtClean="0"/>
              <a:t>Задание</a:t>
            </a:r>
            <a:r>
              <a:rPr lang="ru-RU" dirty="0" smtClean="0"/>
              <a:t>. По умолчанию - 0. </a:t>
            </a:r>
            <a:endParaRPr lang="ru-RU" dirty="0"/>
          </a:p>
        </p:txBody>
      </p:sp>
      <p:sp>
        <p:nvSpPr>
          <p:cNvPr id="849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7" name="Рисунок 6"/>
          <p:cNvPicPr/>
          <p:nvPr/>
        </p:nvPicPr>
        <p:blipFill>
          <a:blip r:embed="rId2" cstate="print"/>
          <a:srcRect/>
          <a:stretch>
            <a:fillRect/>
          </a:stretch>
        </p:blipFill>
        <p:spPr bwMode="auto">
          <a:xfrm>
            <a:off x="899592" y="1556792"/>
            <a:ext cx="2808312" cy="5191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Исполнитель «Кузнечик»</a:t>
            </a:r>
            <a:br>
              <a:rPr lang="ru-RU" dirty="0" smtClean="0"/>
            </a:br>
            <a:r>
              <a:rPr lang="ru-RU" dirty="0" smtClean="0"/>
              <a:t>Окно Задание</a:t>
            </a:r>
            <a:endParaRPr lang="ru-RU" dirty="0"/>
          </a:p>
        </p:txBody>
      </p:sp>
      <p:sp>
        <p:nvSpPr>
          <p:cNvPr id="3" name="Содержимое 2"/>
          <p:cNvSpPr>
            <a:spLocks noGrp="1"/>
          </p:cNvSpPr>
          <p:nvPr>
            <p:ph sz="quarter" idx="1"/>
          </p:nvPr>
        </p:nvSpPr>
        <p:spPr>
          <a:xfrm>
            <a:off x="3923928" y="1772816"/>
            <a:ext cx="4824536" cy="4710608"/>
          </a:xfrm>
        </p:spPr>
        <p:txBody>
          <a:bodyPr>
            <a:normAutofit fontScale="77500" lnSpcReduction="20000"/>
          </a:bodyPr>
          <a:lstStyle/>
          <a:p>
            <a:pPr lvl="0"/>
            <a:r>
              <a:rPr lang="ru-RU" b="1" dirty="0" smtClean="0"/>
              <a:t>Флажки</a:t>
            </a:r>
            <a:r>
              <a:rPr lang="ru-RU" dirty="0" smtClean="0"/>
              <a:t> – целевые положения для Кузнечика. Если целевое положение задано, то соответствующая позиция будет показана флажком красного цвета в Рабочем поле Кузнечика. Когда Кузнечик попадает в это положение, цвет флажка меняется на зеленый. Можно задать несколько целевых положений для Кузнечика путем добавления их список по кнопке </a:t>
            </a:r>
            <a:r>
              <a:rPr lang="ru-RU" b="1" dirty="0" smtClean="0"/>
              <a:t>Добавить</a:t>
            </a:r>
            <a:r>
              <a:rPr lang="ru-RU" dirty="0" smtClean="0"/>
              <a:t>. Удаление из списка – по кнопке </a:t>
            </a:r>
            <a:r>
              <a:rPr lang="ru-RU" b="1" dirty="0" smtClean="0"/>
              <a:t>Убрать</a:t>
            </a:r>
            <a:r>
              <a:rPr lang="ru-RU" dirty="0" smtClean="0"/>
              <a:t>. Данный список флагов можно и не задавать. Например: в окне задан список из целевых положений в точках 1 и 4.</a:t>
            </a:r>
          </a:p>
        </p:txBody>
      </p:sp>
      <p:sp>
        <p:nvSpPr>
          <p:cNvPr id="849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6" name="Рисунок 5"/>
          <p:cNvPicPr/>
          <p:nvPr/>
        </p:nvPicPr>
        <p:blipFill>
          <a:blip r:embed="rId2" cstate="print"/>
          <a:srcRect/>
          <a:stretch>
            <a:fillRect/>
          </a:stretch>
        </p:blipFill>
        <p:spPr bwMode="auto">
          <a:xfrm>
            <a:off x="827584" y="1556792"/>
            <a:ext cx="2771775" cy="5191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Исполнитель «Кузнечик»</a:t>
            </a:r>
            <a:br>
              <a:rPr lang="ru-RU" dirty="0" smtClean="0"/>
            </a:br>
            <a:r>
              <a:rPr lang="ru-RU" dirty="0" smtClean="0"/>
              <a:t>Окно Задание</a:t>
            </a:r>
            <a:endParaRPr lang="ru-RU" dirty="0"/>
          </a:p>
        </p:txBody>
      </p:sp>
      <p:sp>
        <p:nvSpPr>
          <p:cNvPr id="3" name="Содержимое 2"/>
          <p:cNvSpPr>
            <a:spLocks noGrp="1"/>
          </p:cNvSpPr>
          <p:nvPr>
            <p:ph sz="quarter" idx="1"/>
          </p:nvPr>
        </p:nvSpPr>
        <p:spPr>
          <a:xfrm>
            <a:off x="3923928" y="1772816"/>
            <a:ext cx="4824536" cy="4710608"/>
          </a:xfrm>
        </p:spPr>
        <p:txBody>
          <a:bodyPr>
            <a:normAutofit fontScale="77500" lnSpcReduction="20000"/>
          </a:bodyPr>
          <a:lstStyle/>
          <a:p>
            <a:pPr lvl="0"/>
            <a:r>
              <a:rPr lang="ru-RU" b="1" dirty="0" smtClean="0"/>
              <a:t>Границы </a:t>
            </a:r>
            <a:r>
              <a:rPr lang="ru-RU" dirty="0" smtClean="0"/>
              <a:t>– соответствующая часть числовой прямой, доступная Кузнечику при выполнении команд. Если границы заданы, то соответствующая часть числовой прямой отделяется красными линиями. Указывать границы не обязательно, но при их задании Кузнечик не может за них выйти. </a:t>
            </a:r>
          </a:p>
          <a:p>
            <a:r>
              <a:rPr lang="ru-RU" dirty="0" smtClean="0"/>
              <a:t>Нажмите кнопку «ОК», для принятия сделанных установок, или кнопку «Отмена», и окно закроется.</a:t>
            </a:r>
            <a:endParaRPr lang="ru-RU" dirty="0"/>
          </a:p>
        </p:txBody>
      </p:sp>
      <p:sp>
        <p:nvSpPr>
          <p:cNvPr id="849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6" name="Рисунок 5"/>
          <p:cNvPicPr/>
          <p:nvPr/>
        </p:nvPicPr>
        <p:blipFill>
          <a:blip r:embed="rId2" cstate="print"/>
          <a:srcRect/>
          <a:stretch>
            <a:fillRect/>
          </a:stretch>
        </p:blipFill>
        <p:spPr bwMode="auto">
          <a:xfrm>
            <a:off x="323528" y="1556792"/>
            <a:ext cx="2771775" cy="5191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Исполнитель «Кузнечик»</a:t>
            </a:r>
            <a:br>
              <a:rPr lang="ru-RU" dirty="0" smtClean="0"/>
            </a:br>
            <a:r>
              <a:rPr lang="ru-RU" dirty="0" smtClean="0"/>
              <a:t>Окно Рабочее поле «</a:t>
            </a:r>
            <a:r>
              <a:rPr lang="ru-RU" dirty="0" err="1" smtClean="0"/>
              <a:t>КуМира</a:t>
            </a:r>
            <a:r>
              <a:rPr lang="ru-RU" dirty="0" smtClean="0"/>
              <a:t>»</a:t>
            </a:r>
            <a:endParaRPr lang="ru-RU" dirty="0"/>
          </a:p>
        </p:txBody>
      </p:sp>
      <p:sp>
        <p:nvSpPr>
          <p:cNvPr id="3" name="Содержимое 2"/>
          <p:cNvSpPr>
            <a:spLocks noGrp="1"/>
          </p:cNvSpPr>
          <p:nvPr>
            <p:ph sz="quarter" idx="1"/>
          </p:nvPr>
        </p:nvSpPr>
        <p:spPr>
          <a:xfrm>
            <a:off x="539552" y="4869160"/>
            <a:ext cx="7776864" cy="1614264"/>
          </a:xfrm>
        </p:spPr>
        <p:txBody>
          <a:bodyPr>
            <a:normAutofit fontScale="92500" lnSpcReduction="10000"/>
          </a:bodyPr>
          <a:lstStyle/>
          <a:p>
            <a:r>
              <a:rPr lang="ru-RU" dirty="0" smtClean="0"/>
              <a:t>В </a:t>
            </a:r>
            <a:r>
              <a:rPr lang="ru-RU" b="1" dirty="0" smtClean="0"/>
              <a:t>Рабочей области</a:t>
            </a:r>
            <a:r>
              <a:rPr lang="ru-RU" dirty="0" smtClean="0"/>
              <a:t> вводим алгоритм для указанного исполнителя. </a:t>
            </a:r>
            <a:r>
              <a:rPr lang="ru-RU" smtClean="0"/>
              <a:t>Алгоритмов, которые приводят к решению задачи, может быть несколько.</a:t>
            </a:r>
            <a:endParaRPr lang="ru-RU" dirty="0"/>
          </a:p>
        </p:txBody>
      </p:sp>
      <p:sp>
        <p:nvSpPr>
          <p:cNvPr id="849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870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4" name="Picture 2"/>
          <p:cNvPicPr>
            <a:picLocks noChangeAspect="1" noChangeArrowheads="1"/>
          </p:cNvPicPr>
          <p:nvPr/>
        </p:nvPicPr>
        <p:blipFill>
          <a:blip r:embed="rId2" cstate="print"/>
          <a:srcRect/>
          <a:stretch>
            <a:fillRect/>
          </a:stretch>
        </p:blipFill>
        <p:spPr bwMode="auto">
          <a:xfrm>
            <a:off x="1115616" y="1700808"/>
            <a:ext cx="6264696" cy="28883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Исполнитель «Кузнечик»</a:t>
            </a:r>
            <a:br>
              <a:rPr lang="ru-RU" dirty="0" smtClean="0"/>
            </a:br>
            <a:r>
              <a:rPr lang="ru-RU" dirty="0" smtClean="0"/>
              <a:t>Окно Рабочее поле «</a:t>
            </a:r>
            <a:r>
              <a:rPr lang="ru-RU" dirty="0" err="1" smtClean="0"/>
              <a:t>КуМира</a:t>
            </a:r>
            <a:r>
              <a:rPr lang="ru-RU" dirty="0" smtClean="0"/>
              <a:t>»</a:t>
            </a:r>
            <a:endParaRPr lang="ru-RU" dirty="0"/>
          </a:p>
        </p:txBody>
      </p:sp>
      <p:sp>
        <p:nvSpPr>
          <p:cNvPr id="3" name="Содержимое 2"/>
          <p:cNvSpPr>
            <a:spLocks noGrp="1"/>
          </p:cNvSpPr>
          <p:nvPr>
            <p:ph sz="quarter" idx="1"/>
          </p:nvPr>
        </p:nvSpPr>
        <p:spPr>
          <a:xfrm>
            <a:off x="539552" y="4869160"/>
            <a:ext cx="7776864" cy="1800200"/>
          </a:xfrm>
        </p:spPr>
        <p:txBody>
          <a:bodyPr>
            <a:normAutofit fontScale="77500" lnSpcReduction="20000"/>
          </a:bodyPr>
          <a:lstStyle/>
          <a:p>
            <a:r>
              <a:rPr lang="ru-RU" dirty="0" smtClean="0"/>
              <a:t>Через пункт меню </a:t>
            </a:r>
            <a:r>
              <a:rPr lang="ru-RU" b="1" dirty="0" smtClean="0"/>
              <a:t>Выполнение </a:t>
            </a:r>
            <a:r>
              <a:rPr lang="ru-RU" dirty="0" smtClean="0"/>
              <a:t>  можно задать режим и порядок выполнения при отладке созданного алгоритма. Например, для запуска всего алгоритма на выполнение нужно выбрать в верхнем меню команду </a:t>
            </a:r>
            <a:r>
              <a:rPr lang="ru-RU" b="1" dirty="0" smtClean="0"/>
              <a:t>Выполнение</a:t>
            </a:r>
            <a:r>
              <a:rPr lang="ru-RU" dirty="0" smtClean="0"/>
              <a:t>  — </a:t>
            </a:r>
            <a:r>
              <a:rPr lang="ru-RU" b="1" dirty="0" smtClean="0"/>
              <a:t>Выполнить непрерывно </a:t>
            </a:r>
            <a:r>
              <a:rPr lang="ru-RU" dirty="0" smtClean="0"/>
              <a:t>или нажать клавишу F9 на клавиатуре.</a:t>
            </a:r>
            <a:endParaRPr lang="ru-RU" dirty="0"/>
          </a:p>
        </p:txBody>
      </p:sp>
      <p:sp>
        <p:nvSpPr>
          <p:cNvPr id="849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870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92162" name="Picture 2"/>
          <p:cNvPicPr>
            <a:picLocks noChangeAspect="1" noChangeArrowheads="1"/>
          </p:cNvPicPr>
          <p:nvPr/>
        </p:nvPicPr>
        <p:blipFill>
          <a:blip r:embed="rId2" cstate="print"/>
          <a:srcRect/>
          <a:stretch>
            <a:fillRect/>
          </a:stretch>
        </p:blipFill>
        <p:spPr bwMode="auto">
          <a:xfrm>
            <a:off x="1187624" y="1844824"/>
            <a:ext cx="6264696" cy="29309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Исполнитель «Кузнечик»</a:t>
            </a:r>
            <a:br>
              <a:rPr lang="ru-RU" dirty="0" smtClean="0"/>
            </a:br>
            <a:r>
              <a:rPr lang="ru-RU" dirty="0" smtClean="0"/>
              <a:t>Окно Рабочее поле «Кузнечика»</a:t>
            </a:r>
            <a:endParaRPr lang="ru-RU" dirty="0"/>
          </a:p>
        </p:txBody>
      </p:sp>
      <p:sp>
        <p:nvSpPr>
          <p:cNvPr id="3" name="Содержимое 2"/>
          <p:cNvSpPr>
            <a:spLocks noGrp="1"/>
          </p:cNvSpPr>
          <p:nvPr>
            <p:ph sz="quarter" idx="1"/>
          </p:nvPr>
        </p:nvSpPr>
        <p:spPr>
          <a:xfrm>
            <a:off x="539552" y="4869160"/>
            <a:ext cx="7776864" cy="1614264"/>
          </a:xfrm>
        </p:spPr>
        <p:txBody>
          <a:bodyPr>
            <a:normAutofit fontScale="85000" lnSpcReduction="10000"/>
          </a:bodyPr>
          <a:lstStyle/>
          <a:p>
            <a:r>
              <a:rPr lang="ru-RU" dirty="0" smtClean="0"/>
              <a:t>В окне </a:t>
            </a:r>
            <a:r>
              <a:rPr lang="ru-RU" b="1" dirty="0" smtClean="0"/>
              <a:t>Рабочего поля Кузнечика</a:t>
            </a:r>
            <a:r>
              <a:rPr lang="ru-RU" dirty="0" smtClean="0"/>
              <a:t> траектория движения Кузнечика по числовой оси изображается дугами: более тонкими – перемещение вперед, а полужирными – перемещение назад.</a:t>
            </a:r>
            <a:endParaRPr lang="ru-RU" dirty="0"/>
          </a:p>
        </p:txBody>
      </p:sp>
      <p:sp>
        <p:nvSpPr>
          <p:cNvPr id="849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7" name="Рисунок 6"/>
          <p:cNvPicPr/>
          <p:nvPr/>
        </p:nvPicPr>
        <p:blipFill>
          <a:blip r:embed="rId2" cstate="print"/>
          <a:srcRect/>
          <a:stretch>
            <a:fillRect/>
          </a:stretch>
        </p:blipFill>
        <p:spPr bwMode="auto">
          <a:xfrm>
            <a:off x="1979712" y="1700808"/>
            <a:ext cx="4896544" cy="30243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Задание 1</a:t>
            </a:r>
            <a:endParaRPr lang="ru-RU" dirty="0"/>
          </a:p>
        </p:txBody>
      </p:sp>
      <p:sp>
        <p:nvSpPr>
          <p:cNvPr id="3" name="Содержимое 2"/>
          <p:cNvSpPr>
            <a:spLocks noGrp="1"/>
          </p:cNvSpPr>
          <p:nvPr>
            <p:ph sz="quarter" idx="1"/>
          </p:nvPr>
        </p:nvSpPr>
        <p:spPr>
          <a:xfrm>
            <a:off x="4716016" y="1556792"/>
            <a:ext cx="4050032" cy="1872208"/>
          </a:xfrm>
        </p:spPr>
        <p:txBody>
          <a:bodyPr>
            <a:normAutofit lnSpcReduction="10000"/>
          </a:bodyPr>
          <a:lstStyle/>
          <a:p>
            <a:r>
              <a:rPr lang="ru-RU" sz="2400" dirty="0" smtClean="0"/>
              <a:t>Определите результат работы алгоритма,  если исходное положение Кузнечика в точке 0.</a:t>
            </a:r>
          </a:p>
          <a:p>
            <a:r>
              <a:rPr lang="ru-RU" sz="2400" b="1" dirty="0" smtClean="0"/>
              <a:t>Варианты ответов:</a:t>
            </a:r>
            <a:endParaRPr lang="ru-RU" sz="2400" b="1" dirty="0"/>
          </a:p>
        </p:txBody>
      </p:sp>
      <p:sp>
        <p:nvSpPr>
          <p:cNvPr id="931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93185" name="Object 1"/>
          <p:cNvGraphicFramePr>
            <a:graphicFrameLocks noChangeAspect="1"/>
          </p:cNvGraphicFramePr>
          <p:nvPr/>
        </p:nvGraphicFramePr>
        <p:xfrm>
          <a:off x="611559" y="1700808"/>
          <a:ext cx="3498375" cy="4752528"/>
        </p:xfrm>
        <a:graphic>
          <a:graphicData uri="http://schemas.openxmlformats.org/presentationml/2006/ole">
            <p:oleObj spid="_x0000_s93185" name="Точечный рисунок" r:id="rId3" imgW="2209524" imgH="3772427" progId="PBrush">
              <p:embed/>
            </p:oleObj>
          </a:graphicData>
        </a:graphic>
      </p:graphicFrame>
      <p:sp>
        <p:nvSpPr>
          <p:cNvPr id="9318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93187" name="Object 3"/>
          <p:cNvGraphicFramePr>
            <a:graphicFrameLocks noChangeAspect="1"/>
          </p:cNvGraphicFramePr>
          <p:nvPr/>
        </p:nvGraphicFramePr>
        <p:xfrm>
          <a:off x="5004048" y="3429000"/>
          <a:ext cx="3676650" cy="866775"/>
        </p:xfrm>
        <a:graphic>
          <a:graphicData uri="http://schemas.openxmlformats.org/presentationml/2006/ole">
            <p:oleObj spid="_x0000_s93187" name="Точечный рисунок" r:id="rId4" imgW="3677163" imgH="866896" progId="PBrush">
              <p:embed/>
            </p:oleObj>
          </a:graphicData>
        </a:graphic>
      </p:graphicFrame>
      <p:sp>
        <p:nvSpPr>
          <p:cNvPr id="9319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93189" name="Object 5"/>
          <p:cNvGraphicFramePr>
            <a:graphicFrameLocks noChangeAspect="1"/>
          </p:cNvGraphicFramePr>
          <p:nvPr/>
        </p:nvGraphicFramePr>
        <p:xfrm>
          <a:off x="5004048" y="4437112"/>
          <a:ext cx="2809875" cy="981075"/>
        </p:xfrm>
        <a:graphic>
          <a:graphicData uri="http://schemas.openxmlformats.org/presentationml/2006/ole">
            <p:oleObj spid="_x0000_s93189" name="Точечный рисунок" r:id="rId5" imgW="2809524" imgH="980952" progId="PBrush">
              <p:embed/>
            </p:oleObj>
          </a:graphicData>
        </a:graphic>
      </p:graphicFrame>
      <p:sp>
        <p:nvSpPr>
          <p:cNvPr id="9319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93191" name="Object 7"/>
          <p:cNvGraphicFramePr>
            <a:graphicFrameLocks noChangeAspect="1"/>
          </p:cNvGraphicFramePr>
          <p:nvPr/>
        </p:nvGraphicFramePr>
        <p:xfrm>
          <a:off x="5004048" y="5517232"/>
          <a:ext cx="3943350" cy="1057275"/>
        </p:xfrm>
        <a:graphic>
          <a:graphicData uri="http://schemas.openxmlformats.org/presentationml/2006/ole">
            <p:oleObj spid="_x0000_s93191" name="Точечный рисунок" r:id="rId6" imgW="3943901" imgH="1057423" progId="PBrush">
              <p:embed/>
            </p:oleObj>
          </a:graphicData>
        </a:graphic>
      </p:graphicFrame>
      <p:sp>
        <p:nvSpPr>
          <p:cNvPr id="12" name="TextBox 11"/>
          <p:cNvSpPr txBox="1"/>
          <p:nvPr/>
        </p:nvSpPr>
        <p:spPr>
          <a:xfrm>
            <a:off x="4427984" y="3501008"/>
            <a:ext cx="288032" cy="369332"/>
          </a:xfrm>
          <a:prstGeom prst="rect">
            <a:avLst/>
          </a:prstGeom>
          <a:noFill/>
        </p:spPr>
        <p:txBody>
          <a:bodyPr wrap="square" rtlCol="0">
            <a:spAutoFit/>
          </a:bodyPr>
          <a:lstStyle/>
          <a:p>
            <a:r>
              <a:rPr lang="ru-RU" b="1" dirty="0" smtClean="0">
                <a:solidFill>
                  <a:schemeClr val="accent2"/>
                </a:solidFill>
              </a:rPr>
              <a:t>1</a:t>
            </a:r>
            <a:endParaRPr lang="ru-RU" b="1" dirty="0">
              <a:solidFill>
                <a:schemeClr val="accent2"/>
              </a:solidFill>
            </a:endParaRPr>
          </a:p>
        </p:txBody>
      </p:sp>
      <p:sp>
        <p:nvSpPr>
          <p:cNvPr id="13" name="TextBox 12"/>
          <p:cNvSpPr txBox="1"/>
          <p:nvPr/>
        </p:nvSpPr>
        <p:spPr>
          <a:xfrm>
            <a:off x="4427984" y="4581128"/>
            <a:ext cx="432048" cy="369332"/>
          </a:xfrm>
          <a:prstGeom prst="rect">
            <a:avLst/>
          </a:prstGeom>
          <a:noFill/>
        </p:spPr>
        <p:txBody>
          <a:bodyPr wrap="square" rtlCol="0">
            <a:spAutoFit/>
          </a:bodyPr>
          <a:lstStyle/>
          <a:p>
            <a:r>
              <a:rPr lang="ru-RU" b="1" dirty="0" smtClean="0">
                <a:solidFill>
                  <a:schemeClr val="accent2"/>
                </a:solidFill>
              </a:rPr>
              <a:t>2</a:t>
            </a:r>
            <a:endParaRPr lang="ru-RU" b="1" dirty="0">
              <a:solidFill>
                <a:schemeClr val="accent2"/>
              </a:solidFill>
            </a:endParaRPr>
          </a:p>
        </p:txBody>
      </p:sp>
      <p:sp>
        <p:nvSpPr>
          <p:cNvPr id="14" name="TextBox 13"/>
          <p:cNvSpPr txBox="1"/>
          <p:nvPr/>
        </p:nvSpPr>
        <p:spPr>
          <a:xfrm>
            <a:off x="4427984" y="5661248"/>
            <a:ext cx="360040" cy="369332"/>
          </a:xfrm>
          <a:prstGeom prst="rect">
            <a:avLst/>
          </a:prstGeom>
          <a:noFill/>
        </p:spPr>
        <p:txBody>
          <a:bodyPr wrap="square" rtlCol="0">
            <a:spAutoFit/>
          </a:bodyPr>
          <a:lstStyle/>
          <a:p>
            <a:r>
              <a:rPr lang="ru-RU" b="1" dirty="0" smtClean="0">
                <a:solidFill>
                  <a:schemeClr val="accent2"/>
                </a:solidFill>
              </a:rPr>
              <a:t>3</a:t>
            </a:r>
            <a:endParaRPr lang="ru-RU" b="1" dirty="0">
              <a:solidFill>
                <a:schemeClr val="accent2"/>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Среда программирования «КуМир»</a:t>
            </a:r>
            <a:endParaRPr lang="ru-RU" dirty="0"/>
          </a:p>
        </p:txBody>
      </p:sp>
      <p:sp>
        <p:nvSpPr>
          <p:cNvPr id="153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p>
        </p:txBody>
      </p:sp>
      <p:graphicFrame>
        <p:nvGraphicFramePr>
          <p:cNvPr id="15361" name="Object 1"/>
          <p:cNvGraphicFramePr>
            <a:graphicFrameLocks noChangeAspect="1"/>
          </p:cNvGraphicFramePr>
          <p:nvPr/>
        </p:nvGraphicFramePr>
        <p:xfrm>
          <a:off x="1763688" y="1556792"/>
          <a:ext cx="5544616" cy="3960439"/>
        </p:xfrm>
        <a:graphic>
          <a:graphicData uri="http://schemas.openxmlformats.org/presentationml/2006/ole">
            <p:oleObj spid="_x0000_s15361" name="Точечный рисунок" r:id="rId3" imgW="5361905" imgH="4009524" progId="PBrush">
              <p:embed/>
            </p:oleObj>
          </a:graphicData>
        </a:graphic>
      </p:graphicFrame>
      <p:sp>
        <p:nvSpPr>
          <p:cNvPr id="6" name="TextBox 5"/>
          <p:cNvSpPr txBox="1"/>
          <p:nvPr/>
        </p:nvSpPr>
        <p:spPr>
          <a:xfrm>
            <a:off x="611560" y="5661248"/>
            <a:ext cx="8136904" cy="707886"/>
          </a:xfrm>
          <a:prstGeom prst="rect">
            <a:avLst/>
          </a:prstGeom>
          <a:noFill/>
        </p:spPr>
        <p:txBody>
          <a:bodyPr wrap="square" rtlCol="0">
            <a:spAutoFit/>
          </a:bodyPr>
          <a:lstStyle/>
          <a:p>
            <a:pPr algn="just"/>
            <a:r>
              <a:rPr lang="ru-RU" sz="2000" dirty="0"/>
              <a:t>Система программирования «</a:t>
            </a:r>
            <a:r>
              <a:rPr lang="ru-RU" sz="2000" dirty="0" smtClean="0"/>
              <a:t>КуМир» включает </a:t>
            </a:r>
            <a:r>
              <a:rPr lang="ru-RU" sz="2000" dirty="0"/>
              <a:t>в себя несколько исполнителей: Кузнечик, Черепаха, Водолей и другие.</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Задание 2</a:t>
            </a:r>
            <a:endParaRPr lang="ru-RU" dirty="0"/>
          </a:p>
        </p:txBody>
      </p:sp>
      <p:sp>
        <p:nvSpPr>
          <p:cNvPr id="3" name="Содержимое 2"/>
          <p:cNvSpPr>
            <a:spLocks noGrp="1"/>
          </p:cNvSpPr>
          <p:nvPr>
            <p:ph sz="quarter" idx="1"/>
          </p:nvPr>
        </p:nvSpPr>
        <p:spPr>
          <a:xfrm>
            <a:off x="4427984" y="1700808"/>
            <a:ext cx="4410072" cy="4608512"/>
          </a:xfrm>
        </p:spPr>
        <p:txBody>
          <a:bodyPr>
            <a:normAutofit fontScale="70000" lnSpcReduction="20000"/>
          </a:bodyPr>
          <a:lstStyle/>
          <a:p>
            <a:pPr>
              <a:lnSpc>
                <a:spcPct val="120000"/>
              </a:lnSpc>
            </a:pPr>
            <a:r>
              <a:rPr lang="ru-RU" sz="2700" dirty="0" smtClean="0"/>
              <a:t>Определите какие точки на числовой оси будут перекрашены исполнителем после выполнения алгоритма.  Исходное положение Кузнечика в точке 0.</a:t>
            </a:r>
          </a:p>
          <a:p>
            <a:r>
              <a:rPr lang="ru-RU" sz="2400" b="1" dirty="0" smtClean="0"/>
              <a:t>Варианты ответов:</a:t>
            </a:r>
          </a:p>
          <a:p>
            <a:pPr marL="457200" indent="-457200">
              <a:buFont typeface="+mj-lt"/>
              <a:buAutoNum type="arabicPeriod"/>
            </a:pPr>
            <a:r>
              <a:rPr lang="ru-RU" sz="2400" dirty="0" smtClean="0"/>
              <a:t>-2</a:t>
            </a:r>
          </a:p>
          <a:p>
            <a:pPr marL="457200" indent="-457200">
              <a:buFont typeface="+mj-lt"/>
              <a:buAutoNum type="arabicPeriod"/>
            </a:pPr>
            <a:r>
              <a:rPr lang="ru-RU" sz="2400" dirty="0" smtClean="0"/>
              <a:t>-1</a:t>
            </a:r>
          </a:p>
          <a:p>
            <a:pPr marL="457200" indent="-457200">
              <a:buFont typeface="+mj-lt"/>
              <a:buAutoNum type="arabicPeriod"/>
            </a:pPr>
            <a:r>
              <a:rPr lang="ru-RU" sz="2400" dirty="0" smtClean="0"/>
              <a:t>0</a:t>
            </a:r>
          </a:p>
          <a:p>
            <a:pPr marL="457200" indent="-457200">
              <a:buFont typeface="+mj-lt"/>
              <a:buAutoNum type="arabicPeriod"/>
            </a:pPr>
            <a:r>
              <a:rPr lang="ru-RU" sz="2400" dirty="0" smtClean="0"/>
              <a:t>1</a:t>
            </a:r>
          </a:p>
          <a:p>
            <a:pPr marL="457200" indent="-457200">
              <a:buFont typeface="+mj-lt"/>
              <a:buAutoNum type="arabicPeriod"/>
            </a:pPr>
            <a:r>
              <a:rPr lang="ru-RU" sz="2400" dirty="0" smtClean="0"/>
              <a:t>2</a:t>
            </a:r>
          </a:p>
          <a:p>
            <a:pPr marL="457200" indent="-457200">
              <a:buFont typeface="+mj-lt"/>
              <a:buAutoNum type="arabicPeriod"/>
            </a:pPr>
            <a:r>
              <a:rPr lang="ru-RU" sz="2400" dirty="0" smtClean="0"/>
              <a:t>3</a:t>
            </a:r>
          </a:p>
          <a:p>
            <a:pPr marL="457200" indent="-457200">
              <a:buFont typeface="+mj-lt"/>
              <a:buAutoNum type="arabicPeriod"/>
            </a:pPr>
            <a:r>
              <a:rPr lang="ru-RU" sz="2400" dirty="0" smtClean="0"/>
              <a:t>4</a:t>
            </a:r>
          </a:p>
          <a:p>
            <a:pPr marL="457200" indent="-457200">
              <a:buFont typeface="+mj-lt"/>
              <a:buAutoNum type="arabicPeriod"/>
            </a:pPr>
            <a:r>
              <a:rPr lang="ru-RU" sz="2400" dirty="0" smtClean="0"/>
              <a:t>5</a:t>
            </a:r>
          </a:p>
          <a:p>
            <a:pPr marL="457200" indent="-457200">
              <a:buFont typeface="+mj-lt"/>
              <a:buAutoNum type="arabicPeriod"/>
            </a:pPr>
            <a:r>
              <a:rPr lang="ru-RU" sz="2400" dirty="0" smtClean="0"/>
              <a:t>6</a:t>
            </a:r>
          </a:p>
          <a:p>
            <a:endParaRPr lang="ru-RU" sz="2400" b="1" dirty="0"/>
          </a:p>
        </p:txBody>
      </p:sp>
      <p:sp>
        <p:nvSpPr>
          <p:cNvPr id="931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9318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9319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9319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9523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95238" name="Object 6"/>
          <p:cNvGraphicFramePr>
            <a:graphicFrameLocks noChangeAspect="1"/>
          </p:cNvGraphicFramePr>
          <p:nvPr/>
        </p:nvGraphicFramePr>
        <p:xfrm>
          <a:off x="683568" y="1916832"/>
          <a:ext cx="3537083" cy="3960440"/>
        </p:xfrm>
        <a:graphic>
          <a:graphicData uri="http://schemas.openxmlformats.org/presentationml/2006/ole">
            <p:oleObj spid="_x0000_s95238" name="Точечный рисунок" r:id="rId3" imgW="2266667" imgH="2534004" progId="PBrush">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Задание 3</a:t>
            </a:r>
            <a:endParaRPr lang="ru-RU" dirty="0"/>
          </a:p>
        </p:txBody>
      </p:sp>
      <p:sp>
        <p:nvSpPr>
          <p:cNvPr id="3" name="Содержимое 2"/>
          <p:cNvSpPr>
            <a:spLocks noGrp="1"/>
          </p:cNvSpPr>
          <p:nvPr>
            <p:ph sz="quarter" idx="1"/>
          </p:nvPr>
        </p:nvSpPr>
        <p:spPr>
          <a:xfrm>
            <a:off x="4644008" y="1700808"/>
            <a:ext cx="4194048" cy="4608512"/>
          </a:xfrm>
        </p:spPr>
        <p:txBody>
          <a:bodyPr>
            <a:normAutofit/>
          </a:bodyPr>
          <a:lstStyle/>
          <a:p>
            <a:r>
              <a:rPr lang="ru-RU" sz="2100" dirty="0" smtClean="0"/>
              <a:t>Выбрать команду аналогичную указанному алгоритму,  чтобы Кузнечик оказался в той же точке, что и после выполнения этого алгоритма.  Исходное положение Кузнечика в точке 2.</a:t>
            </a:r>
          </a:p>
          <a:p>
            <a:r>
              <a:rPr lang="ru-RU" sz="2400" b="1" dirty="0" smtClean="0"/>
              <a:t>Варианты ответов:</a:t>
            </a:r>
          </a:p>
          <a:p>
            <a:pPr marL="457200" indent="-457200">
              <a:buFont typeface="+mj-lt"/>
              <a:buAutoNum type="arabicPeriod"/>
            </a:pPr>
            <a:r>
              <a:rPr lang="ru-RU" sz="2400" dirty="0" smtClean="0"/>
              <a:t>Вперед 3</a:t>
            </a:r>
          </a:p>
          <a:p>
            <a:pPr marL="457200" indent="-457200">
              <a:buFont typeface="+mj-lt"/>
              <a:buAutoNum type="arabicPeriod"/>
            </a:pPr>
            <a:r>
              <a:rPr lang="ru-RU" sz="2400" dirty="0" smtClean="0"/>
              <a:t>Назад  2</a:t>
            </a:r>
          </a:p>
          <a:p>
            <a:pPr marL="457200" indent="-457200">
              <a:buFont typeface="+mj-lt"/>
              <a:buAutoNum type="arabicPeriod"/>
            </a:pPr>
            <a:r>
              <a:rPr lang="ru-RU" sz="2400" dirty="0" smtClean="0"/>
              <a:t>Назад  3</a:t>
            </a:r>
          </a:p>
          <a:p>
            <a:pPr marL="457200" indent="-457200">
              <a:buFont typeface="+mj-lt"/>
              <a:buAutoNum type="arabicPeriod"/>
            </a:pPr>
            <a:r>
              <a:rPr lang="ru-RU" sz="2400" dirty="0" smtClean="0"/>
              <a:t>Вперед 2</a:t>
            </a:r>
            <a:endParaRPr lang="ru-RU" sz="2400" b="1" dirty="0" smtClean="0"/>
          </a:p>
          <a:p>
            <a:endParaRPr lang="ru-RU" sz="2400" b="1" dirty="0"/>
          </a:p>
        </p:txBody>
      </p:sp>
      <p:sp>
        <p:nvSpPr>
          <p:cNvPr id="931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9318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9319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9319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9523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9626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96259" name="Object 3"/>
          <p:cNvGraphicFramePr>
            <a:graphicFrameLocks noChangeAspect="1"/>
          </p:cNvGraphicFramePr>
          <p:nvPr/>
        </p:nvGraphicFramePr>
        <p:xfrm>
          <a:off x="755576" y="1988840"/>
          <a:ext cx="3096344" cy="3024336"/>
        </p:xfrm>
        <a:graphic>
          <a:graphicData uri="http://schemas.openxmlformats.org/presentationml/2006/ole">
            <p:oleObj spid="_x0000_s96259" name="Точечный рисунок" r:id="rId3" imgW="2172003" imgH="1857143" progId="PBrush">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Ответы</a:t>
            </a:r>
            <a:endParaRPr lang="ru-RU" dirty="0"/>
          </a:p>
        </p:txBody>
      </p:sp>
      <p:sp>
        <p:nvSpPr>
          <p:cNvPr id="3" name="Содержимое 2"/>
          <p:cNvSpPr>
            <a:spLocks noGrp="1"/>
          </p:cNvSpPr>
          <p:nvPr>
            <p:ph sz="quarter" idx="1"/>
          </p:nvPr>
        </p:nvSpPr>
        <p:spPr/>
        <p:txBody>
          <a:bodyPr/>
          <a:lstStyle/>
          <a:p>
            <a:r>
              <a:rPr lang="ru-RU" b="1" dirty="0" smtClean="0"/>
              <a:t>Задание 1</a:t>
            </a:r>
          </a:p>
          <a:p>
            <a:pPr lvl="1"/>
            <a:r>
              <a:rPr lang="ru-RU" dirty="0" smtClean="0"/>
              <a:t>1</a:t>
            </a:r>
          </a:p>
          <a:p>
            <a:r>
              <a:rPr lang="ru-RU" b="1" dirty="0" smtClean="0"/>
              <a:t>Задание 2</a:t>
            </a:r>
          </a:p>
          <a:p>
            <a:pPr lvl="1"/>
            <a:r>
              <a:rPr lang="ru-RU" dirty="0" smtClean="0"/>
              <a:t>3, 5, 6, 7, 9</a:t>
            </a:r>
          </a:p>
          <a:p>
            <a:r>
              <a:rPr lang="ru-RU" b="1" dirty="0" smtClean="0"/>
              <a:t>Задание 3</a:t>
            </a:r>
          </a:p>
          <a:p>
            <a:pPr lvl="1"/>
            <a:r>
              <a:rPr lang="ru-RU" dirty="0" smtClean="0"/>
              <a:t>3</a:t>
            </a:r>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Спасибо за внимание!</a:t>
            </a:r>
            <a:endParaRPr lang="ru-RU" dirty="0"/>
          </a:p>
        </p:txBody>
      </p:sp>
      <p:sp>
        <p:nvSpPr>
          <p:cNvPr id="3" name="Содержимое 2"/>
          <p:cNvSpPr>
            <a:spLocks noGrp="1"/>
          </p:cNvSpPr>
          <p:nvPr>
            <p:ph sz="quarter" idx="1"/>
          </p:nvPr>
        </p:nvSpPr>
        <p:spPr/>
        <p:txBody>
          <a:bodyPr/>
          <a:lstStyle/>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Окно «КуМир»</a:t>
            </a:r>
            <a:endParaRPr lang="ru-RU" dirty="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p>
        </p:txBody>
      </p:sp>
      <p:graphicFrame>
        <p:nvGraphicFramePr>
          <p:cNvPr id="1025" name="Object 1"/>
          <p:cNvGraphicFramePr>
            <a:graphicFrameLocks noChangeAspect="1"/>
          </p:cNvGraphicFramePr>
          <p:nvPr/>
        </p:nvGraphicFramePr>
        <p:xfrm>
          <a:off x="971600" y="1556792"/>
          <a:ext cx="7128792" cy="5075700"/>
        </p:xfrm>
        <a:graphic>
          <a:graphicData uri="http://schemas.openxmlformats.org/presentationml/2006/ole">
            <p:oleObj spid="_x0000_s1025" name="Точечный рисунок" r:id="rId3" imgW="5952381" imgH="4238095" progId="PBrush">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Окно «КуМир» </a:t>
            </a:r>
            <a:br>
              <a:rPr lang="ru-RU" dirty="0" smtClean="0"/>
            </a:br>
            <a:r>
              <a:rPr lang="ru-RU" dirty="0" smtClean="0"/>
              <a:t>Строка Заголовка</a:t>
            </a:r>
            <a:endParaRPr lang="ru-RU" dirty="0"/>
          </a:p>
        </p:txBody>
      </p:sp>
      <p:sp>
        <p:nvSpPr>
          <p:cNvPr id="3" name="Содержимое 2"/>
          <p:cNvSpPr>
            <a:spLocks noGrp="1"/>
          </p:cNvSpPr>
          <p:nvPr>
            <p:ph sz="quarter" idx="1"/>
          </p:nvPr>
        </p:nvSpPr>
        <p:spPr>
          <a:xfrm>
            <a:off x="539552" y="3573016"/>
            <a:ext cx="8229600" cy="1689051"/>
          </a:xfrm>
        </p:spPr>
        <p:txBody>
          <a:bodyPr>
            <a:normAutofit fontScale="92500" lnSpcReduction="10000"/>
          </a:bodyPr>
          <a:lstStyle/>
          <a:p>
            <a:r>
              <a:rPr lang="ru-RU" b="1" dirty="0" smtClean="0"/>
              <a:t>Строка   Заголовка</a:t>
            </a:r>
            <a:r>
              <a:rPr lang="ru-RU" dirty="0" smtClean="0"/>
              <a:t> служит для отображения названия программы. По умолчанию название дается автоматически под именем «Новая программа».</a:t>
            </a:r>
          </a:p>
          <a:p>
            <a:endParaRPr lang="ru-RU" dirty="0"/>
          </a:p>
        </p:txBody>
      </p:sp>
      <p:sp>
        <p:nvSpPr>
          <p:cNvPr id="174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p>
        </p:txBody>
      </p:sp>
      <p:graphicFrame>
        <p:nvGraphicFramePr>
          <p:cNvPr id="17409" name="Object 1"/>
          <p:cNvGraphicFramePr>
            <a:graphicFrameLocks noChangeAspect="1"/>
          </p:cNvGraphicFramePr>
          <p:nvPr/>
        </p:nvGraphicFramePr>
        <p:xfrm>
          <a:off x="1043608" y="1844824"/>
          <a:ext cx="7187708" cy="1080120"/>
        </p:xfrm>
        <a:graphic>
          <a:graphicData uri="http://schemas.openxmlformats.org/presentationml/2006/ole">
            <p:oleObj spid="_x0000_s17409" name="Точечный рисунок" r:id="rId3" imgW="1895238" imgH="285866" progId="PBrush">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Окно «КуМир» </a:t>
            </a:r>
            <a:br>
              <a:rPr lang="ru-RU" dirty="0" smtClean="0"/>
            </a:br>
            <a:r>
              <a:rPr lang="ru-RU" dirty="0" smtClean="0"/>
              <a:t>Строка-Меню</a:t>
            </a:r>
            <a:endParaRPr lang="ru-RU" dirty="0"/>
          </a:p>
        </p:txBody>
      </p:sp>
      <p:sp>
        <p:nvSpPr>
          <p:cNvPr id="3" name="Содержимое 2"/>
          <p:cNvSpPr>
            <a:spLocks noGrp="1"/>
          </p:cNvSpPr>
          <p:nvPr>
            <p:ph sz="quarter" idx="1"/>
          </p:nvPr>
        </p:nvSpPr>
        <p:spPr>
          <a:xfrm>
            <a:off x="539552" y="3645024"/>
            <a:ext cx="8229600" cy="1689051"/>
          </a:xfrm>
        </p:spPr>
        <p:txBody>
          <a:bodyPr>
            <a:normAutofit/>
          </a:bodyPr>
          <a:lstStyle/>
          <a:p>
            <a:r>
              <a:rPr lang="ru-RU" b="1" dirty="0" smtClean="0"/>
              <a:t>Строка  Меню</a:t>
            </a:r>
            <a:r>
              <a:rPr lang="ru-RU" dirty="0" smtClean="0"/>
              <a:t> предназначена для выбора действий с программой.</a:t>
            </a:r>
          </a:p>
          <a:p>
            <a:endParaRPr lang="ru-RU" dirty="0"/>
          </a:p>
        </p:txBody>
      </p:sp>
      <p:sp>
        <p:nvSpPr>
          <p:cNvPr id="174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p>
        </p:txBody>
      </p:sp>
      <p:sp>
        <p:nvSpPr>
          <p:cNvPr id="1843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p>
        </p:txBody>
      </p:sp>
      <p:pic>
        <p:nvPicPr>
          <p:cNvPr id="18437" name="Picture 5"/>
          <p:cNvPicPr>
            <a:picLocks noChangeAspect="1" noChangeArrowheads="1"/>
          </p:cNvPicPr>
          <p:nvPr/>
        </p:nvPicPr>
        <p:blipFill>
          <a:blip r:embed="rId2" cstate="print"/>
          <a:srcRect/>
          <a:stretch>
            <a:fillRect/>
          </a:stretch>
        </p:blipFill>
        <p:spPr bwMode="auto">
          <a:xfrm>
            <a:off x="107504" y="2060848"/>
            <a:ext cx="8928992" cy="7200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Окно «КуМир» </a:t>
            </a:r>
            <a:br>
              <a:rPr lang="ru-RU" dirty="0" smtClean="0"/>
            </a:br>
            <a:r>
              <a:rPr lang="ru-RU" dirty="0" smtClean="0"/>
              <a:t>Панель инструментов</a:t>
            </a:r>
            <a:endParaRPr lang="ru-RU" dirty="0"/>
          </a:p>
        </p:txBody>
      </p:sp>
      <p:sp>
        <p:nvSpPr>
          <p:cNvPr id="3" name="Содержимое 2"/>
          <p:cNvSpPr>
            <a:spLocks noGrp="1"/>
          </p:cNvSpPr>
          <p:nvPr>
            <p:ph sz="quarter" idx="1"/>
          </p:nvPr>
        </p:nvSpPr>
        <p:spPr>
          <a:xfrm>
            <a:off x="539552" y="3573016"/>
            <a:ext cx="8229600" cy="1689051"/>
          </a:xfrm>
        </p:spPr>
        <p:txBody>
          <a:bodyPr>
            <a:normAutofit/>
          </a:bodyPr>
          <a:lstStyle/>
          <a:p>
            <a:r>
              <a:rPr lang="ru-RU" dirty="0"/>
              <a:t>Строка, которая является частью графического интерфейса и содержит значки для быстрого доступа к командам.</a:t>
            </a:r>
          </a:p>
        </p:txBody>
      </p:sp>
      <p:sp>
        <p:nvSpPr>
          <p:cNvPr id="174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p>
        </p:txBody>
      </p:sp>
      <p:sp>
        <p:nvSpPr>
          <p:cNvPr id="1946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p>
        </p:txBody>
      </p:sp>
      <p:graphicFrame>
        <p:nvGraphicFramePr>
          <p:cNvPr id="19459" name="Object 3"/>
          <p:cNvGraphicFramePr>
            <a:graphicFrameLocks noChangeAspect="1"/>
          </p:cNvGraphicFramePr>
          <p:nvPr/>
        </p:nvGraphicFramePr>
        <p:xfrm>
          <a:off x="323528" y="1916832"/>
          <a:ext cx="8215040" cy="1008112"/>
        </p:xfrm>
        <a:graphic>
          <a:graphicData uri="http://schemas.openxmlformats.org/presentationml/2006/ole">
            <p:oleObj spid="_x0000_s19459" name="Точечный рисунок" r:id="rId3" imgW="5047619" imgH="343039" progId="PBrush">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Окно «КуМир» </a:t>
            </a:r>
            <a:br>
              <a:rPr lang="ru-RU" dirty="0" smtClean="0"/>
            </a:br>
            <a:r>
              <a:rPr lang="ru-RU" dirty="0" smtClean="0"/>
              <a:t>Рабочая область</a:t>
            </a:r>
            <a:endParaRPr lang="ru-RU" dirty="0"/>
          </a:p>
        </p:txBody>
      </p:sp>
      <p:sp>
        <p:nvSpPr>
          <p:cNvPr id="3" name="Содержимое 2"/>
          <p:cNvSpPr>
            <a:spLocks noGrp="1"/>
          </p:cNvSpPr>
          <p:nvPr>
            <p:ph sz="quarter" idx="1"/>
          </p:nvPr>
        </p:nvSpPr>
        <p:spPr>
          <a:xfrm>
            <a:off x="467544" y="4869160"/>
            <a:ext cx="8229600" cy="1689051"/>
          </a:xfrm>
        </p:spPr>
        <p:txBody>
          <a:bodyPr>
            <a:normAutofit/>
          </a:bodyPr>
          <a:lstStyle/>
          <a:p>
            <a:r>
              <a:rPr lang="ru-RU" dirty="0"/>
              <a:t>Основная часть окна, предназначенная для набора алгоритма программы и работы с ним.</a:t>
            </a:r>
          </a:p>
        </p:txBody>
      </p:sp>
      <p:sp>
        <p:nvSpPr>
          <p:cNvPr id="174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p>
        </p:txBody>
      </p:sp>
      <p:sp>
        <p:nvSpPr>
          <p:cNvPr id="204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p>
        </p:txBody>
      </p:sp>
      <p:graphicFrame>
        <p:nvGraphicFramePr>
          <p:cNvPr id="20483" name="Object 3"/>
          <p:cNvGraphicFramePr>
            <a:graphicFrameLocks noChangeAspect="1"/>
          </p:cNvGraphicFramePr>
          <p:nvPr/>
        </p:nvGraphicFramePr>
        <p:xfrm>
          <a:off x="2123728" y="1628800"/>
          <a:ext cx="4470149" cy="3096344"/>
        </p:xfrm>
        <a:graphic>
          <a:graphicData uri="http://schemas.openxmlformats.org/presentationml/2006/ole">
            <p:oleObj spid="_x0000_s20483" name="Точечный рисунок" r:id="rId3" imgW="4800000" imgH="3323810" progId="PBrush">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Окно «КуМир» </a:t>
            </a:r>
            <a:br>
              <a:rPr lang="ru-RU" dirty="0" smtClean="0"/>
            </a:br>
            <a:r>
              <a:rPr lang="ru-RU" dirty="0" smtClean="0"/>
              <a:t>Строка состояния</a:t>
            </a:r>
            <a:endParaRPr lang="ru-RU" dirty="0"/>
          </a:p>
        </p:txBody>
      </p:sp>
      <p:sp>
        <p:nvSpPr>
          <p:cNvPr id="3" name="Содержимое 2"/>
          <p:cNvSpPr>
            <a:spLocks noGrp="1"/>
          </p:cNvSpPr>
          <p:nvPr>
            <p:ph sz="quarter" idx="1"/>
          </p:nvPr>
        </p:nvSpPr>
        <p:spPr>
          <a:xfrm>
            <a:off x="539552" y="3573016"/>
            <a:ext cx="8229600" cy="1689051"/>
          </a:xfrm>
        </p:spPr>
        <p:txBody>
          <a:bodyPr>
            <a:normAutofit/>
          </a:bodyPr>
          <a:lstStyle/>
          <a:p>
            <a:r>
              <a:rPr lang="ru-RU" dirty="0" smtClean="0"/>
              <a:t>Строка, которая отображает текущее состояние работы программы.</a:t>
            </a:r>
            <a:endParaRPr lang="ru-RU" dirty="0"/>
          </a:p>
        </p:txBody>
      </p:sp>
      <p:sp>
        <p:nvSpPr>
          <p:cNvPr id="174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p>
        </p:txBody>
      </p:sp>
      <p:sp>
        <p:nvSpPr>
          <p:cNvPr id="215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p>
        </p:txBody>
      </p:sp>
      <p:graphicFrame>
        <p:nvGraphicFramePr>
          <p:cNvPr id="21507" name="Object 3"/>
          <p:cNvGraphicFramePr>
            <a:graphicFrameLocks noChangeAspect="1"/>
          </p:cNvGraphicFramePr>
          <p:nvPr/>
        </p:nvGraphicFramePr>
        <p:xfrm>
          <a:off x="539552" y="2204864"/>
          <a:ext cx="7604045" cy="1008112"/>
        </p:xfrm>
        <a:graphic>
          <a:graphicData uri="http://schemas.openxmlformats.org/presentationml/2006/ole">
            <p:oleObj spid="_x0000_s21507" name="Точечный рисунок" r:id="rId3" imgW="5028571" imgH="476316" progId="PBrush">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Исполнитель «Кузнечик»</a:t>
            </a:r>
            <a:endParaRPr lang="ru-RU" dirty="0"/>
          </a:p>
        </p:txBody>
      </p:sp>
      <p:sp>
        <p:nvSpPr>
          <p:cNvPr id="3" name="Содержимое 2"/>
          <p:cNvSpPr>
            <a:spLocks noGrp="1"/>
          </p:cNvSpPr>
          <p:nvPr>
            <p:ph sz="quarter" idx="1"/>
          </p:nvPr>
        </p:nvSpPr>
        <p:spPr>
          <a:xfrm>
            <a:off x="457200" y="4221088"/>
            <a:ext cx="8229600" cy="2376264"/>
          </a:xfrm>
        </p:spPr>
        <p:txBody>
          <a:bodyPr>
            <a:normAutofit/>
          </a:bodyPr>
          <a:lstStyle/>
          <a:p>
            <a:endParaRPr lang="ru-RU" dirty="0"/>
          </a:p>
          <a:p>
            <a:endParaRPr lang="ru-RU" sz="1300" dirty="0"/>
          </a:p>
          <a:p>
            <a:endParaRPr lang="ru-RU" sz="1300" dirty="0"/>
          </a:p>
          <a:p>
            <a:endParaRPr lang="ru-RU" sz="1500" dirty="0"/>
          </a:p>
          <a:p>
            <a:endParaRPr lang="ru-RU" dirty="0"/>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6388" name="Rectangle 4"/>
          <p:cNvSpPr>
            <a:spLocks noChangeArrowheads="1"/>
          </p:cNvSpPr>
          <p:nvPr/>
        </p:nvSpPr>
        <p:spPr bwMode="auto">
          <a:xfrm>
            <a:off x="5148064" y="1782688"/>
            <a:ext cx="3672408"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ru-RU" sz="2000" dirty="0"/>
              <a:t>Исполнитель </a:t>
            </a:r>
            <a:r>
              <a:rPr lang="ru-RU" sz="2000" dirty="0" smtClean="0"/>
              <a:t>Кузнечик </a:t>
            </a:r>
            <a:r>
              <a:rPr lang="ru-RU" sz="2000" dirty="0"/>
              <a:t>понимает следующие команды:</a:t>
            </a:r>
          </a:p>
          <a:p>
            <a:pPr marL="0" marR="0" lvl="0" indent="0" algn="just" defTabSz="914400" rtl="0" eaLnBrk="0" fontAlgn="base" latinLnBrk="0" hangingPunct="0">
              <a:lnSpc>
                <a:spcPct val="100000"/>
              </a:lnSpc>
              <a:spcBef>
                <a:spcPct val="0"/>
              </a:spcBef>
              <a:spcAft>
                <a:spcPct val="0"/>
              </a:spcAft>
              <a:buClrTx/>
              <a:buSzTx/>
              <a:buFontTx/>
              <a:buChar char="•"/>
              <a:tabLst/>
            </a:pPr>
            <a:r>
              <a:rPr lang="ru-RU" sz="2000" dirty="0"/>
              <a:t>вперед (расстояние);</a:t>
            </a:r>
          </a:p>
          <a:p>
            <a:pPr marL="0" marR="0" lvl="0" indent="0" algn="just" defTabSz="914400" rtl="0" eaLnBrk="0" fontAlgn="base" latinLnBrk="0" hangingPunct="0">
              <a:lnSpc>
                <a:spcPct val="100000"/>
              </a:lnSpc>
              <a:spcBef>
                <a:spcPct val="0"/>
              </a:spcBef>
              <a:spcAft>
                <a:spcPct val="0"/>
              </a:spcAft>
              <a:buClrTx/>
              <a:buSzTx/>
              <a:buFontTx/>
              <a:buChar char="•"/>
              <a:tabLst/>
            </a:pPr>
            <a:r>
              <a:rPr lang="ru-RU" sz="2000" dirty="0"/>
              <a:t>назад (расстояние):</a:t>
            </a:r>
          </a:p>
          <a:p>
            <a:pPr marL="0" marR="0" lvl="0" indent="0" algn="just" defTabSz="914400" rtl="0" eaLnBrk="0" fontAlgn="base" latinLnBrk="0" hangingPunct="0">
              <a:lnSpc>
                <a:spcPct val="100000"/>
              </a:lnSpc>
              <a:spcBef>
                <a:spcPct val="0"/>
              </a:spcBef>
              <a:spcAft>
                <a:spcPct val="0"/>
              </a:spcAft>
              <a:buClrTx/>
              <a:buSzTx/>
              <a:buFontTx/>
              <a:buChar char="•"/>
              <a:tabLst/>
            </a:pPr>
            <a:r>
              <a:rPr lang="ru-RU" sz="2000" dirty="0"/>
              <a:t>перекрасить.</a:t>
            </a:r>
          </a:p>
          <a:p>
            <a:pPr marL="0" marR="0" lvl="0" indent="0" algn="just" defTabSz="914400" rtl="0" eaLnBrk="0" fontAlgn="base" latinLnBrk="0" hangingPunct="0">
              <a:lnSpc>
                <a:spcPct val="100000"/>
              </a:lnSpc>
              <a:spcBef>
                <a:spcPct val="0"/>
              </a:spcBef>
              <a:spcAft>
                <a:spcPct val="0"/>
              </a:spcAft>
              <a:buClrTx/>
              <a:buSzTx/>
              <a:buFontTx/>
              <a:buNone/>
              <a:tabLst/>
            </a:pPr>
            <a:r>
              <a:rPr lang="ru-RU" sz="2000" dirty="0"/>
              <a:t>Расстояние задается целым положительным числом, задающим количество «прыжков» Кузнечика в соответствии с командой.</a:t>
            </a:r>
          </a:p>
          <a:p>
            <a:pPr marL="0" marR="0" lvl="0" indent="0" algn="just" defTabSz="914400" rtl="0" eaLnBrk="0" fontAlgn="base" latinLnBrk="0" hangingPunct="0">
              <a:lnSpc>
                <a:spcPct val="100000"/>
              </a:lnSpc>
              <a:spcBef>
                <a:spcPct val="0"/>
              </a:spcBef>
              <a:spcAft>
                <a:spcPct val="0"/>
              </a:spcAft>
              <a:buClrTx/>
              <a:buSzTx/>
              <a:buFontTx/>
              <a:buNone/>
              <a:tabLst/>
            </a:pPr>
            <a:r>
              <a:rPr lang="ru-RU" sz="2000" dirty="0"/>
              <a:t>Кузнечик работает на поле с числовой осью.</a:t>
            </a:r>
          </a:p>
          <a:p>
            <a:pPr marL="0" marR="0" lvl="0" indent="0" algn="just" defTabSz="914400" rtl="0" eaLnBrk="0" fontAlgn="base" latinLnBrk="0" hangingPunct="0">
              <a:lnSpc>
                <a:spcPct val="100000"/>
              </a:lnSpc>
              <a:spcBef>
                <a:spcPct val="0"/>
              </a:spcBef>
              <a:spcAft>
                <a:spcPct val="0"/>
              </a:spcAft>
              <a:buClrTx/>
              <a:buSzTx/>
              <a:buFontTx/>
              <a:buNone/>
              <a:tabLst/>
            </a:pPr>
            <a:r>
              <a:rPr lang="ru-RU" sz="2000" dirty="0"/>
              <a:t>Текущее местонахождение Кузнечика обозначается треугольником.</a:t>
            </a:r>
          </a:p>
        </p:txBody>
      </p:sp>
      <p:pic>
        <p:nvPicPr>
          <p:cNvPr id="16389" name="Picture 5"/>
          <p:cNvPicPr>
            <a:picLocks noChangeAspect="1" noChangeArrowheads="1"/>
          </p:cNvPicPr>
          <p:nvPr/>
        </p:nvPicPr>
        <p:blipFill>
          <a:blip r:embed="rId2" cstate="print"/>
          <a:srcRect/>
          <a:stretch>
            <a:fillRect/>
          </a:stretch>
        </p:blipFill>
        <p:spPr bwMode="auto">
          <a:xfrm>
            <a:off x="179512" y="1844824"/>
            <a:ext cx="4810125" cy="36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бычная">
  <a:themeElements>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89</TotalTime>
  <Words>597</Words>
  <Application>Microsoft Office PowerPoint</Application>
  <PresentationFormat>Экран (4:3)</PresentationFormat>
  <Paragraphs>85</Paragraphs>
  <Slides>23</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23</vt:i4>
      </vt:variant>
    </vt:vector>
  </HeadingPairs>
  <TitlesOfParts>
    <vt:vector size="25" baseType="lpstr">
      <vt:lpstr>Обычная</vt:lpstr>
      <vt:lpstr>Точечный рисунок</vt:lpstr>
      <vt:lpstr>Знакомство со средой программирования «КуМир» Версия 1.9.0</vt:lpstr>
      <vt:lpstr>Среда программирования «КуМир»</vt:lpstr>
      <vt:lpstr>Окно «КуМир»</vt:lpstr>
      <vt:lpstr>Окно «КуМир»  Строка Заголовка</vt:lpstr>
      <vt:lpstr>Окно «КуМир»  Строка-Меню</vt:lpstr>
      <vt:lpstr>Окно «КуМир»  Панель инструментов</vt:lpstr>
      <vt:lpstr>Окно «КуМир»  Рабочая область</vt:lpstr>
      <vt:lpstr>Окно «КуМир»  Строка состояния</vt:lpstr>
      <vt:lpstr>Исполнитель «Кузнечик»</vt:lpstr>
      <vt:lpstr>Исполнитель «Кузнечик»</vt:lpstr>
      <vt:lpstr>Исполнитель «Кузнечик»</vt:lpstr>
      <vt:lpstr>Исполнитель «Кузнечик» Окно Рабочее поле «Кузнечика»</vt:lpstr>
      <vt:lpstr>Исполнитель «Кузнечик» Окно Задание</vt:lpstr>
      <vt:lpstr>Исполнитель «Кузнечик» Окно Задание</vt:lpstr>
      <vt:lpstr>Исполнитель «Кузнечик» Окно Задание</vt:lpstr>
      <vt:lpstr>Исполнитель «Кузнечик» Окно Рабочее поле «КуМира»</vt:lpstr>
      <vt:lpstr>Исполнитель «Кузнечик» Окно Рабочее поле «КуМира»</vt:lpstr>
      <vt:lpstr>Исполнитель «Кузнечик» Окно Рабочее поле «Кузнечика»</vt:lpstr>
      <vt:lpstr>Задание 1</vt:lpstr>
      <vt:lpstr>Задание 2</vt:lpstr>
      <vt:lpstr>Задание 3</vt:lpstr>
      <vt:lpstr>Ответы</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Знакомство со средой программирования «КуМир» Версия 1.19</dc:title>
  <dc:creator>Елена</dc:creator>
  <cp:lastModifiedBy>Елена</cp:lastModifiedBy>
  <cp:revision>46</cp:revision>
  <dcterms:created xsi:type="dcterms:W3CDTF">2020-03-24T13:49:34Z</dcterms:created>
  <dcterms:modified xsi:type="dcterms:W3CDTF">2022-09-11T17:09:51Z</dcterms:modified>
</cp:coreProperties>
</file>