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0" r:id="rId2"/>
    <p:sldId id="273" r:id="rId3"/>
    <p:sldId id="282" r:id="rId4"/>
    <p:sldId id="283" r:id="rId5"/>
    <p:sldId id="272" r:id="rId6"/>
    <p:sldId id="298" r:id="rId7"/>
    <p:sldId id="299" r:id="rId8"/>
    <p:sldId id="278" r:id="rId9"/>
    <p:sldId id="279" r:id="rId10"/>
    <p:sldId id="280" r:id="rId11"/>
    <p:sldId id="284" r:id="rId12"/>
    <p:sldId id="276" r:id="rId13"/>
    <p:sldId id="286" r:id="rId14"/>
    <p:sldId id="301" r:id="rId15"/>
    <p:sldId id="287" r:id="rId16"/>
    <p:sldId id="275" r:id="rId17"/>
    <p:sldId id="288" r:id="rId18"/>
    <p:sldId id="300" r:id="rId19"/>
    <p:sldId id="281" r:id="rId20"/>
    <p:sldId id="277" r:id="rId21"/>
    <p:sldId id="289" r:id="rId22"/>
    <p:sldId id="290" r:id="rId23"/>
    <p:sldId id="258" r:id="rId24"/>
    <p:sldId id="295" r:id="rId25"/>
    <p:sldId id="296" r:id="rId26"/>
    <p:sldId id="297" r:id="rId27"/>
    <p:sldId id="291" r:id="rId28"/>
    <p:sldId id="292" r:id="rId29"/>
    <p:sldId id="293" r:id="rId30"/>
    <p:sldId id="294" r:id="rId31"/>
    <p:sldId id="266" r:id="rId32"/>
    <p:sldId id="261" r:id="rId33"/>
    <p:sldId id="302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50;\Desktop\&#1051;&#1080;&#1089;&#1090;%20Microsoft%20Office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7024072625477322E-3"/>
          <c:y val="2.793234070880429E-2"/>
          <c:w val="0.9784336803730227"/>
          <c:h val="0.95895002970718979"/>
        </c:manualLayout>
      </c:layout>
      <c:pie3DChart>
        <c:varyColors val="1"/>
        <c:ser>
          <c:idx val="1"/>
          <c:order val="1"/>
          <c:tx>
            <c:strRef>
              <c:f>Лист1!$B$10</c:f>
              <c:strCache>
                <c:ptCount val="1"/>
                <c:pt idx="0">
                  <c:v>%</c:v>
                </c:pt>
              </c:strCache>
            </c:strRef>
          </c:tx>
          <c:explosion val="25"/>
          <c:dLbls>
            <c:dLbl>
              <c:idx val="2"/>
              <c:spPr/>
              <c:txPr>
                <a:bodyPr/>
                <a:lstStyle/>
                <a:p>
                  <a:pPr>
                    <a:defRPr sz="2000" b="1"/>
                  </a:pPr>
                  <a:endParaRPr lang="ru-RU"/>
                </a:p>
              </c:txPr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Лист1!$A$11:$A$13</c:f>
              <c:strCache>
                <c:ptCount val="3"/>
                <c:pt idx="0">
                  <c:v>бронхо-легочные</c:v>
                </c:pt>
                <c:pt idx="1">
                  <c:v>желудочно-кишечные</c:v>
                </c:pt>
                <c:pt idx="2">
                  <c:v>центральной  нервной системы</c:v>
                </c:pt>
              </c:strCache>
            </c:strRef>
          </c:cat>
          <c:val>
            <c:numRef>
              <c:f>Лист1!$B$11:$B$13</c:f>
              <c:numCache>
                <c:formatCode>General</c:formatCode>
                <c:ptCount val="3"/>
                <c:pt idx="0">
                  <c:v>50</c:v>
                </c:pt>
                <c:pt idx="1">
                  <c:v>35</c:v>
                </c:pt>
                <c:pt idx="2">
                  <c:v>15</c:v>
                </c:pt>
              </c:numCache>
            </c:numRef>
          </c:val>
        </c:ser>
        <c:ser>
          <c:idx val="2"/>
          <c:order val="2"/>
          <c:tx>
            <c:strRef>
              <c:f>Лист1!$B$10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Лист1!$A$11:$A$13</c:f>
              <c:strCache>
                <c:ptCount val="3"/>
                <c:pt idx="0">
                  <c:v>бронхо-легочные</c:v>
                </c:pt>
                <c:pt idx="1">
                  <c:v>желудочно-кишечные</c:v>
                </c:pt>
                <c:pt idx="2">
                  <c:v>центральной  нервной системы</c:v>
                </c:pt>
              </c:strCache>
            </c:strRef>
          </c:cat>
          <c:val>
            <c:numRef>
              <c:f>Лист1!$B$11:$B$13</c:f>
              <c:numCache>
                <c:formatCode>General</c:formatCode>
                <c:ptCount val="3"/>
                <c:pt idx="0">
                  <c:v>50</c:v>
                </c:pt>
                <c:pt idx="1">
                  <c:v>35</c:v>
                </c:pt>
                <c:pt idx="2">
                  <c:v>15</c:v>
                </c:pt>
              </c:numCache>
            </c:numRef>
          </c:val>
        </c:ser>
        <c:ser>
          <c:idx val="0"/>
          <c:order val="0"/>
          <c:tx>
            <c:strRef>
              <c:f>Лист1!$B$10</c:f>
              <c:strCache>
                <c:ptCount val="1"/>
                <c:pt idx="0">
                  <c:v>%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Лист1!$A$11:$A$13</c:f>
              <c:strCache>
                <c:ptCount val="3"/>
                <c:pt idx="0">
                  <c:v>бронхо-легочные</c:v>
                </c:pt>
                <c:pt idx="1">
                  <c:v>желудочно-кишечные</c:v>
                </c:pt>
                <c:pt idx="2">
                  <c:v>центральной  нервной системы</c:v>
                </c:pt>
              </c:strCache>
            </c:strRef>
          </c:cat>
          <c:val>
            <c:numRef>
              <c:f>Лист1!$B$11:$B$13</c:f>
              <c:numCache>
                <c:formatCode>General</c:formatCode>
                <c:ptCount val="3"/>
                <c:pt idx="0">
                  <c:v>50</c:v>
                </c:pt>
                <c:pt idx="1">
                  <c:v>35</c:v>
                </c:pt>
                <c:pt idx="2">
                  <c:v>15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7EFD25-A707-49F3-B46C-92415CA3E8FA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D24549-F1E1-4F3C-9602-BDCA99208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24549-F1E1-4F3C-9602-BDCA992089F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24549-F1E1-4F3C-9602-BDCA992089F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24549-F1E1-4F3C-9602-BDCA992089F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24549-F1E1-4F3C-9602-BDCA992089F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24549-F1E1-4F3C-9602-BDCA992089F5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&#1055;&#1050;\Desktop\converted_file_3a82f201.wmv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gif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&#1055;&#1050;\Desktop\converted_file_36638aed.wmv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ublic\Pictures\Sample Pictures\0a78940d90ae4263a8d64096dec3fa6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12467" r="12467"/>
          <a:stretch>
            <a:fillRect/>
          </a:stretch>
        </p:blipFill>
        <p:spPr bwMode="auto">
          <a:xfrm>
            <a:off x="-214346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792288" y="5367338"/>
            <a:ext cx="5486400" cy="9191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00694" y="4572008"/>
            <a:ext cx="3357586" cy="2000265"/>
          </a:xfrm>
        </p:spPr>
        <p:txBody>
          <a:bodyPr>
            <a:normAutofit/>
          </a:bodyPr>
          <a:lstStyle/>
          <a:p>
            <a:pPr algn="r"/>
            <a:r>
              <a:rPr lang="ru-RU" b="1" i="1" dirty="0" smtClean="0">
                <a:solidFill>
                  <a:schemeClr val="bg1"/>
                </a:solidFill>
                <a:latin typeface="Arial Black" pitchFamily="34" charset="0"/>
              </a:rPr>
              <a:t>Классный час </a:t>
            </a:r>
          </a:p>
          <a:p>
            <a:pPr algn="r"/>
            <a:r>
              <a:rPr lang="ru-RU" b="1" i="1" dirty="0" smtClean="0">
                <a:solidFill>
                  <a:schemeClr val="bg1"/>
                </a:solidFill>
                <a:latin typeface="Arial Black" pitchFamily="34" charset="0"/>
              </a:rPr>
              <a:t>для учащихся 7 класса </a:t>
            </a:r>
          </a:p>
          <a:p>
            <a:pPr algn="r"/>
            <a:r>
              <a:rPr lang="ru-RU" b="1" i="1" dirty="0" smtClean="0">
                <a:solidFill>
                  <a:schemeClr val="bg1"/>
                </a:solidFill>
                <a:latin typeface="Arial Black" pitchFamily="34" charset="0"/>
              </a:rPr>
              <a:t>Кл. руководитель </a:t>
            </a:r>
          </a:p>
          <a:p>
            <a:pPr algn="r"/>
            <a:r>
              <a:rPr lang="ru-RU" b="1" i="1" dirty="0" err="1" smtClean="0">
                <a:solidFill>
                  <a:schemeClr val="bg1"/>
                </a:solidFill>
                <a:latin typeface="Arial Black" pitchFamily="34" charset="0"/>
              </a:rPr>
              <a:t>Денишаева</a:t>
            </a:r>
            <a:r>
              <a:rPr lang="ru-RU" b="1" i="1" dirty="0" smtClean="0">
                <a:solidFill>
                  <a:schemeClr val="bg1"/>
                </a:solidFill>
                <a:latin typeface="Arial Black" pitchFamily="34" charset="0"/>
              </a:rPr>
              <a:t> Э.Н.</a:t>
            </a:r>
          </a:p>
          <a:p>
            <a:pPr algn="r"/>
            <a:r>
              <a:rPr lang="ru-RU" b="1" i="1" dirty="0" smtClean="0">
                <a:solidFill>
                  <a:schemeClr val="bg1"/>
                </a:solidFill>
                <a:latin typeface="Arial Black" pitchFamily="34" charset="0"/>
              </a:rPr>
              <a:t> МБОУ СОШ 44</a:t>
            </a:r>
          </a:p>
          <a:p>
            <a:pPr algn="r"/>
            <a:r>
              <a:rPr lang="ru-RU" b="1" i="1" dirty="0" smtClean="0">
                <a:solidFill>
                  <a:schemeClr val="bg1"/>
                </a:solidFill>
                <a:latin typeface="Arial Black" pitchFamily="34" charset="0"/>
              </a:rPr>
              <a:t> Крымский район </a:t>
            </a:r>
          </a:p>
          <a:p>
            <a:pPr algn="r"/>
            <a:r>
              <a:rPr lang="ru-RU" b="1" i="1" dirty="0" smtClean="0">
                <a:solidFill>
                  <a:schemeClr val="bg1"/>
                </a:solidFill>
                <a:latin typeface="Arial Black" pitchFamily="34" charset="0"/>
              </a:rPr>
              <a:t>Краснодарский кра</a:t>
            </a:r>
            <a:r>
              <a:rPr lang="ru-RU" b="1" dirty="0" smtClean="0">
                <a:solidFill>
                  <a:schemeClr val="bg1"/>
                </a:solidFill>
                <a:latin typeface="Arial Black" pitchFamily="34" charset="0"/>
              </a:rPr>
              <a:t>й</a:t>
            </a:r>
            <a:endParaRPr lang="ru-RU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" y="-1143032"/>
            <a:ext cx="9407395" cy="49859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endParaRPr lang="ru-RU" sz="60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endParaRPr lang="ru-RU" sz="60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ЭКОЛОГИЯ </a:t>
            </a:r>
          </a:p>
          <a:p>
            <a:pPr algn="ctr"/>
            <a:r>
              <a:rPr lang="ru-RU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И </a:t>
            </a:r>
          </a:p>
          <a:p>
            <a:pPr algn="ctr"/>
            <a:r>
              <a:rPr lang="ru-RU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ЧЕЛОВЕК</a:t>
            </a:r>
            <a:endParaRPr lang="ru-RU" sz="6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истоки реки Шиб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54006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IMG_84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000108"/>
            <a:ext cx="538162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IMG_854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2000240"/>
            <a:ext cx="56007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C:\Users\ПК\Desktop\Шибик\разработка урока\DSC006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2786058"/>
            <a:ext cx="5715040" cy="3804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К\Desktop\Шибик\экспедиция\DSC006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286512" cy="4714884"/>
          </a:xfrm>
          <a:prstGeom prst="rect">
            <a:avLst/>
          </a:prstGeom>
          <a:noFill/>
        </p:spPr>
      </p:pic>
      <p:pic>
        <p:nvPicPr>
          <p:cNvPr id="4099" name="Picture 3" descr="C:\Users\ПК\Desktop\Шибик\экспедиция\DSC006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71480"/>
            <a:ext cx="6215073" cy="4661305"/>
          </a:xfrm>
          <a:prstGeom prst="rect">
            <a:avLst/>
          </a:prstGeom>
          <a:noFill/>
        </p:spPr>
      </p:pic>
      <p:pic>
        <p:nvPicPr>
          <p:cNvPr id="4100" name="Picture 4" descr="C:\Users\ПК\Desktop\Шибик\экспедиция\DSC006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1357298"/>
            <a:ext cx="5881697" cy="4411272"/>
          </a:xfrm>
          <a:prstGeom prst="rect">
            <a:avLst/>
          </a:prstGeom>
          <a:noFill/>
        </p:spPr>
      </p:pic>
      <p:pic>
        <p:nvPicPr>
          <p:cNvPr id="5" name="Picture 2" descr="C:\Users\ПК\Desktop\Шибик\экспедиция\DSC006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2000240"/>
            <a:ext cx="5929354" cy="4447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закон -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«Все должно куда-то 			деваться»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lvl="0">
              <a:buNone/>
            </a:pPr>
            <a:r>
              <a:rPr lang="ru-RU" b="1" dirty="0" smtClean="0"/>
              <a:t>	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 окружающей среде синтезируется только то, что в дальнейшем может исчезнуть, </a:t>
            </a:r>
          </a:p>
          <a:p>
            <a:pPr lvl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	искусственно созданные вещества не разлагаются </a:t>
            </a:r>
          </a:p>
          <a:p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Public\Pictures\Sample Pictures\2014-10-12_Ahtyrsky-Svalka_DSCN41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14488"/>
            <a:ext cx="3500462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ПК\Desktop\IMG-20171020-WA00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4038600" cy="3028950"/>
          </a:xfrm>
          <a:prstGeom prst="rect">
            <a:avLst/>
          </a:prstGeom>
          <a:noFill/>
        </p:spPr>
      </p:pic>
      <p:pic>
        <p:nvPicPr>
          <p:cNvPr id="5124" name="Picture 4" descr="C:\Users\ПК\Desktop\IMG-20171020-WA001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928794" y="1285860"/>
            <a:ext cx="3394472" cy="4525963"/>
          </a:xfrm>
          <a:prstGeom prst="rect">
            <a:avLst/>
          </a:prstGeom>
          <a:noFill/>
        </p:spPr>
      </p:pic>
      <p:pic>
        <p:nvPicPr>
          <p:cNvPr id="5125" name="Picture 5" descr="C:\Users\ПК\Desktop\IMG-20171020-WA00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2000240"/>
            <a:ext cx="5143504" cy="385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Встреча 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руководителем ЧП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IMG-20171023-WA00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428736"/>
            <a:ext cx="7286676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Абинская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свалка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Public\Pictures\Sample Pictures\01001111.069830.2872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57298"/>
            <a:ext cx="5982027" cy="3571900"/>
          </a:xfrm>
          <a:prstGeom prst="rect">
            <a:avLst/>
          </a:prstGeom>
          <a:noFill/>
        </p:spPr>
      </p:pic>
      <p:pic>
        <p:nvPicPr>
          <p:cNvPr id="6147" name="Picture 3" descr="C:\Users\Public\Pictures\Sample Pictures\2014-10-12_Ahtyrsky-Svalka_DSCN41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000240"/>
            <a:ext cx="5429288" cy="3964809"/>
          </a:xfrm>
          <a:prstGeom prst="rect">
            <a:avLst/>
          </a:prstGeom>
          <a:noFill/>
        </p:spPr>
      </p:pic>
      <p:pic>
        <p:nvPicPr>
          <p:cNvPr id="6150" name="Picture 6" descr="C:\Users\Public\Pictures\Sample Pictures\91757_origina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714620"/>
            <a:ext cx="5572164" cy="3699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закон -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«Ничто не дается 		даром»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dirty="0" smtClean="0"/>
              <a:t>		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Для того, чтобы создать что-то новое, надо уничтожить     что-то уже существующее, а за это придется заплатить рано или поздно…</a:t>
            </a:r>
          </a:p>
          <a:p>
            <a:endParaRPr lang="ru-RU" dirty="0"/>
          </a:p>
        </p:txBody>
      </p:sp>
      <p:pic>
        <p:nvPicPr>
          <p:cNvPr id="5122" name="Picture 2" descr="C:\Users\Public\Pictures\Sample Pictures\c2fc0abd25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4071966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К\Desktop\IMG-20171020-WA0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3857620" cy="5143493"/>
          </a:xfrm>
          <a:prstGeom prst="rect">
            <a:avLst/>
          </a:prstGeom>
          <a:noFill/>
        </p:spPr>
      </p:pic>
      <p:pic>
        <p:nvPicPr>
          <p:cNvPr id="7172" name="Picture 4" descr="C:\Users\ПК\Desktop\IMG-20171020-WA0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071546"/>
            <a:ext cx="6858048" cy="5143536"/>
          </a:xfrm>
          <a:prstGeom prst="rect">
            <a:avLst/>
          </a:prstGeom>
          <a:noFill/>
        </p:spPr>
      </p:pic>
      <p:pic>
        <p:nvPicPr>
          <p:cNvPr id="7174" name="Picture 6" descr="C:\Users\ПК\Desktop\IMG-20171020-WA00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214290"/>
            <a:ext cx="3929090" cy="5238787"/>
          </a:xfrm>
          <a:prstGeom prst="rect">
            <a:avLst/>
          </a:prstGeom>
          <a:noFill/>
        </p:spPr>
      </p:pic>
      <p:pic>
        <p:nvPicPr>
          <p:cNvPr id="8" name="Picture 3" descr="C:\Users\ПК\Desktop\IMG-20171020-WA00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1785926"/>
            <a:ext cx="6286544" cy="4714908"/>
          </a:xfrm>
          <a:prstGeom prst="rect">
            <a:avLst/>
          </a:prstGeom>
          <a:noFill/>
        </p:spPr>
      </p:pic>
      <p:pic>
        <p:nvPicPr>
          <p:cNvPr id="1026" name="Picture 2" descr="C:\Users\ПК\Downloads\IMG-20171020-WA000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642918"/>
            <a:ext cx="4464848" cy="59531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verted_file_3a82f20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00034" y="1500174"/>
            <a:ext cx="8134350" cy="4572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Интервью 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главным врачом амбулатории поселения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0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Болезни детей и подростков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х.Новоукраинского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714348" y="2000240"/>
          <a:ext cx="7858179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5286388"/>
            <a:ext cx="8186767" cy="1143008"/>
          </a:xfrm>
        </p:spPr>
        <p:txBody>
          <a:bodyPr>
            <a:normAutofit/>
          </a:bodyPr>
          <a:lstStyle/>
          <a:p>
            <a:endParaRPr lang="ru-RU" sz="4000" dirty="0"/>
          </a:p>
        </p:txBody>
      </p:sp>
      <p:pic>
        <p:nvPicPr>
          <p:cNvPr id="3074" name="Picture 2" descr="C:\Users\Public\Pictures\Sample Pictures\article8479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6143668" cy="464461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2246" y="5214950"/>
            <a:ext cx="75795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Роберт Рождественский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закон -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«Природа знает лучше»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>
              <a:buNone/>
            </a:pPr>
            <a:r>
              <a:rPr lang="ru-RU" b="1" dirty="0" smtClean="0"/>
              <a:t>		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Окружающий мир очень сложен,</a:t>
            </a:r>
          </a:p>
          <a:p>
            <a:pPr lvl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вмешательство в него нарушает гармонию и приводит к необратимым последствиям</a:t>
            </a:r>
          </a:p>
          <a:p>
            <a:endParaRPr lang="ru-RU" dirty="0"/>
          </a:p>
        </p:txBody>
      </p:sp>
      <p:pic>
        <p:nvPicPr>
          <p:cNvPr id="4098" name="Picture 2" descr="C:\Users\Public\Pictures\Sample Pictures\image13_11764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85926"/>
            <a:ext cx="4038600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Public\Pictures\Sample Pictures\image633728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4381531" cy="3286148"/>
          </a:xfrm>
          <a:prstGeom prst="rect">
            <a:avLst/>
          </a:prstGeom>
          <a:noFill/>
        </p:spPr>
      </p:pic>
      <p:pic>
        <p:nvPicPr>
          <p:cNvPr id="2052" name="Picture 4" descr="C:\Users\Public\Pictures\Sample Pictures\Th7S4MgYyq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428736"/>
            <a:ext cx="4572032" cy="3429024"/>
          </a:xfrm>
          <a:prstGeom prst="rect">
            <a:avLst/>
          </a:prstGeom>
          <a:noFill/>
        </p:spPr>
      </p:pic>
      <p:pic>
        <p:nvPicPr>
          <p:cNvPr id="2054" name="Picture 6" descr="C:\Users\Public\Pictures\Sample Pictures\society_v-lesnichestve-v-krymu-nezakonno-srubili-1-tys-derevev_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2071678"/>
            <a:ext cx="4559295" cy="3419819"/>
          </a:xfrm>
          <a:prstGeom prst="rect">
            <a:avLst/>
          </a:prstGeom>
          <a:noFill/>
        </p:spPr>
      </p:pic>
      <p:pic>
        <p:nvPicPr>
          <p:cNvPr id="2055" name="Picture 7" descr="C:\Users\Public\Pictures\Sample Pictures\picturepicture_72109900178918_3457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3143248"/>
            <a:ext cx="4643470" cy="34623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Экологические конкурсы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Public\Pictures\Sample Pictures\эко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428736"/>
            <a:ext cx="6858048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закон -  «Загадка Дарвина»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Public\Pictures\Sample Pictures\darvin_social_jp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71612"/>
            <a:ext cx="7358114" cy="4714908"/>
          </a:xfrm>
          <a:prstGeom prst="rect">
            <a:avLst/>
          </a:prstGeom>
          <a:noFill/>
        </p:spPr>
      </p:pic>
      <p:pic>
        <p:nvPicPr>
          <p:cNvPr id="6" name="Picture 5" descr="C:\Users\Public\Pictures\Sample Pictures\2ce7eb7a56b8ba603b08e5e06b621cfc_i-276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643050"/>
            <a:ext cx="3268262" cy="314327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428624"/>
            <a:ext cx="8358246" cy="6072209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dirty="0" smtClean="0"/>
              <a:t>		</a:t>
            </a:r>
            <a:r>
              <a:rPr lang="ru-RU" sz="3400" dirty="0" smtClean="0"/>
              <a:t>Однажды фермеры спросили у Дарвина, как повысить урожай клевера, который является основным кормом английских буренок.  Дарвин посоветовал разводить кошек. Кошки, мол, истребляют полевых</a:t>
            </a:r>
          </a:p>
          <a:p>
            <a:pPr>
              <a:buNone/>
            </a:pPr>
            <a:r>
              <a:rPr lang="ru-RU" sz="3400" dirty="0" smtClean="0"/>
              <a:t>	мышей, которые  разоряют гнезда шмелей… </a:t>
            </a:r>
          </a:p>
          <a:p>
            <a:pPr>
              <a:buNone/>
            </a:pPr>
            <a:r>
              <a:rPr lang="ru-RU" sz="3400" dirty="0" smtClean="0"/>
              <a:t>	Причем здесь шмели?</a:t>
            </a:r>
          </a:p>
          <a:p>
            <a:pPr>
              <a:buNone/>
            </a:pPr>
            <a:r>
              <a:rPr lang="ru-RU" sz="3400" dirty="0" smtClean="0"/>
              <a:t>	 	Но кошки - это не самое главное в этой</a:t>
            </a:r>
          </a:p>
          <a:p>
            <a:pPr>
              <a:buNone/>
            </a:pPr>
            <a:r>
              <a:rPr lang="ru-RU" sz="3400" dirty="0" smtClean="0"/>
              <a:t>	экологической цепочки. История получила</a:t>
            </a:r>
          </a:p>
          <a:p>
            <a:pPr>
              <a:buNone/>
            </a:pPr>
            <a:r>
              <a:rPr lang="ru-RU" sz="3400" dirty="0" smtClean="0"/>
              <a:t>	продолжение:</a:t>
            </a:r>
          </a:p>
          <a:p>
            <a:pPr>
              <a:buNone/>
            </a:pPr>
            <a:r>
              <a:rPr lang="ru-RU" sz="3400" dirty="0" smtClean="0"/>
              <a:t>	         Другой английский ученый, Томас</a:t>
            </a:r>
          </a:p>
          <a:p>
            <a:pPr>
              <a:buNone/>
            </a:pPr>
            <a:r>
              <a:rPr lang="ru-RU" sz="3400" dirty="0" smtClean="0"/>
              <a:t> 	Гексли,  утверждал, что могущество</a:t>
            </a:r>
          </a:p>
          <a:p>
            <a:pPr>
              <a:buNone/>
            </a:pPr>
            <a:r>
              <a:rPr lang="ru-RU" sz="3400" dirty="0" smtClean="0"/>
              <a:t>	 британского флота зависит от</a:t>
            </a:r>
          </a:p>
          <a:p>
            <a:pPr>
              <a:buNone/>
            </a:pPr>
            <a:r>
              <a:rPr lang="ru-RU" sz="3400" dirty="0" smtClean="0"/>
              <a:t> 	многочисленных английских бабушек…</a:t>
            </a:r>
          </a:p>
          <a:p>
            <a:pPr>
              <a:buNone/>
            </a:pPr>
            <a:r>
              <a:rPr lang="ru-RU" sz="3400" dirty="0" smtClean="0"/>
              <a:t>  		Почему? </a:t>
            </a:r>
            <a:br>
              <a:rPr lang="ru-RU" sz="3400" dirty="0" smtClean="0"/>
            </a:br>
            <a:endParaRPr lang="ru-RU" sz="3400" dirty="0"/>
          </a:p>
        </p:txBody>
      </p:sp>
      <p:pic>
        <p:nvPicPr>
          <p:cNvPr id="9218" name="Picture 2" descr="C:\Users\Public\Pictures\Sample Pictures\1098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3429000"/>
            <a:ext cx="3000396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857224" y="428625"/>
            <a:ext cx="7372376" cy="564358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600" b="1" i="1" dirty="0" smtClean="0"/>
              <a:t>	</a:t>
            </a:r>
            <a:r>
              <a:rPr lang="ru-RU" sz="5700" b="1" i="1" u="sng" dirty="0" smtClean="0"/>
              <a:t>Ответ</a:t>
            </a:r>
            <a:r>
              <a:rPr lang="ru-RU" sz="5700" i="1" dirty="0" smtClean="0"/>
              <a:t>:   </a:t>
            </a:r>
            <a:r>
              <a:rPr lang="ru-RU" sz="4600" i="1" dirty="0" smtClean="0"/>
              <a:t>Бабушки </a:t>
            </a:r>
          </a:p>
          <a:p>
            <a:pPr>
              <a:buNone/>
            </a:pPr>
            <a:r>
              <a:rPr lang="ru-RU" sz="4600" i="1" dirty="0" smtClean="0"/>
              <a:t>содержат кошек,</a:t>
            </a:r>
          </a:p>
          <a:p>
            <a:pPr>
              <a:buNone/>
            </a:pPr>
            <a:r>
              <a:rPr lang="ru-RU" sz="4600" i="1" dirty="0" smtClean="0"/>
              <a:t> кошки спасают</a:t>
            </a:r>
          </a:p>
          <a:p>
            <a:pPr>
              <a:buNone/>
            </a:pPr>
            <a:r>
              <a:rPr lang="ru-RU" sz="4600" i="1" dirty="0" smtClean="0"/>
              <a:t>урожай клевера,</a:t>
            </a:r>
          </a:p>
          <a:p>
            <a:pPr>
              <a:buNone/>
            </a:pPr>
            <a:r>
              <a:rPr lang="ru-RU" sz="4600" i="1" dirty="0" smtClean="0"/>
              <a:t>клевером питаются</a:t>
            </a:r>
          </a:p>
          <a:p>
            <a:pPr>
              <a:buNone/>
            </a:pPr>
            <a:r>
              <a:rPr lang="ru-RU" sz="4600" i="1" dirty="0" smtClean="0"/>
              <a:t> коровы, говядина –</a:t>
            </a:r>
          </a:p>
          <a:p>
            <a:pPr>
              <a:buNone/>
            </a:pPr>
            <a:r>
              <a:rPr lang="ru-RU" sz="4600" i="1" dirty="0" smtClean="0"/>
              <a:t> основная пища</a:t>
            </a:r>
          </a:p>
          <a:p>
            <a:pPr>
              <a:buNone/>
            </a:pPr>
            <a:r>
              <a:rPr lang="ru-RU" sz="4600" i="1" dirty="0" smtClean="0"/>
              <a:t>английских моряков.</a:t>
            </a:r>
          </a:p>
          <a:p>
            <a:pPr>
              <a:buNone/>
            </a:pPr>
            <a:r>
              <a:rPr lang="ru-RU" sz="4600" i="1" dirty="0" smtClean="0"/>
              <a:t>Вот такая </a:t>
            </a:r>
          </a:p>
          <a:p>
            <a:pPr>
              <a:buNone/>
            </a:pPr>
            <a:r>
              <a:rPr lang="ru-RU" sz="4600" i="1" dirty="0" smtClean="0"/>
              <a:t>пищевая цепочка!!!</a:t>
            </a:r>
            <a:endParaRPr lang="ru-RU" sz="4600" dirty="0" smtClean="0"/>
          </a:p>
          <a:p>
            <a:pPr>
              <a:buNone/>
            </a:pPr>
            <a:r>
              <a:rPr lang="ru-RU" sz="4600" dirty="0" smtClean="0"/>
              <a:t> </a:t>
            </a:r>
          </a:p>
          <a:p>
            <a:endParaRPr lang="ru-RU" dirty="0"/>
          </a:p>
        </p:txBody>
      </p:sp>
      <p:pic>
        <p:nvPicPr>
          <p:cNvPr id="8195" name="Picture 3" descr="C:\Users\Public\Pictures\Sample Pictures\9922144-The-grandmother-with-a-cat-on-sofa-Stock-Pho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357166"/>
            <a:ext cx="3650152" cy="54921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ПК\Desktop\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66"/>
            <a:ext cx="1928826" cy="2388741"/>
          </a:xfrm>
          <a:prstGeom prst="rect">
            <a:avLst/>
          </a:prstGeom>
          <a:noFill/>
        </p:spPr>
      </p:pic>
      <p:pic>
        <p:nvPicPr>
          <p:cNvPr id="10243" name="Picture 3" descr="C:\Users\ПК\Desktop\depositphotos_26350801-Bumble-bee-vecto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0"/>
            <a:ext cx="1428760" cy="1428760"/>
          </a:xfrm>
          <a:prstGeom prst="rect">
            <a:avLst/>
          </a:prstGeom>
          <a:noFill/>
        </p:spPr>
      </p:pic>
      <p:pic>
        <p:nvPicPr>
          <p:cNvPr id="10244" name="Picture 4" descr="C:\Users\ПК\Desktop\ris2010-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857232"/>
            <a:ext cx="3003386" cy="1690680"/>
          </a:xfrm>
          <a:prstGeom prst="rect">
            <a:avLst/>
          </a:prstGeom>
          <a:noFill/>
        </p:spPr>
      </p:pic>
      <p:pic>
        <p:nvPicPr>
          <p:cNvPr id="10245" name="Picture 5" descr="C:\Users\ПК\Desktop\hand-drawn-portrait-of-ginger-tabby-cat-vector-colourbox-11511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0"/>
            <a:ext cx="2438400" cy="1965325"/>
          </a:xfrm>
          <a:prstGeom prst="rect">
            <a:avLst/>
          </a:prstGeom>
          <a:noFill/>
        </p:spPr>
      </p:pic>
      <p:pic>
        <p:nvPicPr>
          <p:cNvPr id="6" name="Picture 2" descr="C:\Users\ПК\Desktop\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786190"/>
            <a:ext cx="1928826" cy="2388741"/>
          </a:xfrm>
          <a:prstGeom prst="rect">
            <a:avLst/>
          </a:prstGeom>
          <a:noFill/>
        </p:spPr>
      </p:pic>
      <p:pic>
        <p:nvPicPr>
          <p:cNvPr id="10247" name="Picture 7" descr="C:\Users\ПК\Desktop\depositphotos_4879502-stock-illustration-cartoon-cow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02" y="3357562"/>
            <a:ext cx="3352789" cy="2514592"/>
          </a:xfrm>
          <a:prstGeom prst="rect">
            <a:avLst/>
          </a:prstGeom>
          <a:noFill/>
        </p:spPr>
      </p:pic>
      <p:pic>
        <p:nvPicPr>
          <p:cNvPr id="10248" name="Picture 8" descr="C:\Users\ПК\Desktop\35326740-старый-ноги-моряк-с-трубкой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3286124"/>
            <a:ext cx="2586046" cy="2586046"/>
          </a:xfrm>
          <a:prstGeom prst="rect">
            <a:avLst/>
          </a:prstGeom>
          <a:noFill/>
        </p:spPr>
      </p:pic>
      <p:sp>
        <p:nvSpPr>
          <p:cNvPr id="10" name="Стрелка вправо 9"/>
          <p:cNvSpPr/>
          <p:nvPr/>
        </p:nvSpPr>
        <p:spPr>
          <a:xfrm rot="19895666">
            <a:off x="1954182" y="1317844"/>
            <a:ext cx="50006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725188">
            <a:off x="3586163" y="1304819"/>
            <a:ext cx="50006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20068122">
            <a:off x="5795031" y="1298525"/>
            <a:ext cx="50006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0999696">
            <a:off x="2654850" y="4897391"/>
            <a:ext cx="50006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6215074" y="4857760"/>
            <a:ext cx="50006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закон -  «На привале…»</a:t>
            </a:r>
            <a:endParaRPr lang="ru-RU" dirty="0"/>
          </a:p>
        </p:txBody>
      </p:sp>
      <p:pic>
        <p:nvPicPr>
          <p:cNvPr id="4098" name="Picture 2" descr="C:\Users\ПК\Documents\Акция Зеленая волна Денишаева Э.Н\IMG_0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214422"/>
            <a:ext cx="3357586" cy="2518190"/>
          </a:xfrm>
          <a:prstGeom prst="rect">
            <a:avLst/>
          </a:prstGeom>
          <a:noFill/>
        </p:spPr>
      </p:pic>
      <p:pic>
        <p:nvPicPr>
          <p:cNvPr id="4100" name="Picture 4" descr="C:\Users\ПК\Documents\Акция Зеленая волна Денишаева Э.Н\IMG_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929066"/>
            <a:ext cx="3500462" cy="2591378"/>
          </a:xfrm>
          <a:prstGeom prst="rect">
            <a:avLst/>
          </a:prstGeom>
          <a:noFill/>
        </p:spPr>
      </p:pic>
      <p:pic>
        <p:nvPicPr>
          <p:cNvPr id="4101" name="Picture 5" descr="C:\Users\ПК\Documents\Акция Зеленая волна Денишаева Э.Н\IMG_0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3929066"/>
            <a:ext cx="3357586" cy="2589627"/>
          </a:xfrm>
          <a:prstGeom prst="rect">
            <a:avLst/>
          </a:prstGeom>
          <a:noFill/>
        </p:spPr>
      </p:pic>
      <p:pic>
        <p:nvPicPr>
          <p:cNvPr id="4103" name="Picture 7" descr="C:\Users\ПК\Documents\Акция Зеленая волна Денишаева Э.Н\IMG_00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1214423"/>
            <a:ext cx="3500462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Маркировка мусора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2"/>
          </a:xfrm>
        </p:spPr>
        <p:txBody>
          <a:bodyPr>
            <a:normAutofit lnSpcReduction="10000"/>
          </a:bodyPr>
          <a:lstStyle/>
          <a:p>
            <a:r>
              <a:rPr lang="ru-RU" sz="4000" b="1" dirty="0" smtClean="0"/>
              <a:t>Черный -   	     пищевые отходы</a:t>
            </a:r>
          </a:p>
          <a:p>
            <a:r>
              <a:rPr lang="ru-RU" sz="4000" b="1" dirty="0" smtClean="0">
                <a:solidFill>
                  <a:srgbClr val="00B050"/>
                </a:solidFill>
              </a:rPr>
              <a:t>Зеленый -       </a:t>
            </a:r>
            <a:r>
              <a:rPr lang="ru-RU" sz="4000" b="1" dirty="0" smtClean="0"/>
              <a:t>стекло</a:t>
            </a:r>
          </a:p>
          <a:p>
            <a:r>
              <a:rPr lang="ru-RU" sz="400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Желтый </a:t>
            </a:r>
            <a:r>
              <a:rPr lang="ru-RU" sz="40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</a:rPr>
              <a:t>–</a:t>
            </a:r>
            <a:r>
              <a:rPr lang="ru-RU" sz="4000" b="1" dirty="0" smtClean="0">
                <a:solidFill>
                  <a:srgbClr val="FFFF00"/>
                </a:solidFill>
              </a:rPr>
              <a:t>        </a:t>
            </a:r>
            <a:r>
              <a:rPr lang="ru-RU" sz="4000" b="1" dirty="0" smtClean="0"/>
              <a:t>картон, бумага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Красный –       </a:t>
            </a:r>
            <a:r>
              <a:rPr lang="ru-RU" sz="4000" b="1" dirty="0" smtClean="0"/>
              <a:t>опасные отходы</a:t>
            </a:r>
          </a:p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Оранжевый – </a:t>
            </a:r>
            <a:r>
              <a:rPr lang="ru-RU" sz="4000" b="1" dirty="0" smtClean="0"/>
              <a:t>пластик, 					               полиэтилен</a:t>
            </a:r>
          </a:p>
          <a:p>
            <a:endParaRPr lang="ru-RU" sz="4000" b="1" dirty="0"/>
          </a:p>
        </p:txBody>
      </p:sp>
      <p:pic>
        <p:nvPicPr>
          <p:cNvPr id="6" name="Picture 2" descr="C:\Users\Public\Pictures\Sample Pictures\depositphotos_29310837-stock-illustration-trash-c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4500570"/>
            <a:ext cx="1992805" cy="2125659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5124" name="Picture 4" descr="C:\Users\Public\Pictures\Sample Pictures\hello_html_762e110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643074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закон -  «Что положить в кормушку…»</a:t>
            </a:r>
            <a:endParaRPr lang="ru-RU" dirty="0"/>
          </a:p>
        </p:txBody>
      </p:sp>
      <p:pic>
        <p:nvPicPr>
          <p:cNvPr id="6148" name="Picture 4" descr="C:\Users\Public\Pictures\Sample Pictures\Kak-pomoch-pticam-zimoj-767x5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14488"/>
            <a:ext cx="7143750" cy="47500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Public\Pictures\Sample Pictures\thinker-http-www-wpclipart-com-people-male-thinker-thinker-png-yHJRnu-clipar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14290"/>
            <a:ext cx="4381500" cy="6172200"/>
          </a:xfrm>
          <a:prstGeom prst="rect">
            <a:avLst/>
          </a:prstGeom>
          <a:noFill/>
        </p:spPr>
      </p:pic>
      <p:pic>
        <p:nvPicPr>
          <p:cNvPr id="1029" name="Picture 5" descr="C:\Users\Public\Pictures\Sample Pictures\depositphotos_9353207-stock-illustration-children-over-plane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85926"/>
            <a:ext cx="4367209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285750"/>
            <a:ext cx="8215370" cy="557214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Снегирю</a:t>
            </a:r>
            <a:r>
              <a:rPr lang="ru-RU" dirty="0" smtClean="0"/>
              <a:t>  – ягоды рябины, шиповника, </a:t>
            </a:r>
          </a:p>
          <a:p>
            <a:pPr>
              <a:buNone/>
            </a:pPr>
            <a:r>
              <a:rPr lang="ru-RU" dirty="0" smtClean="0"/>
              <a:t>	крупу, сало, семена подсолнуха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Воробью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– семена тыква,  овес, </a:t>
            </a:r>
          </a:p>
          <a:p>
            <a:pPr>
              <a:buNone/>
            </a:pPr>
            <a:r>
              <a:rPr lang="ru-RU" dirty="0" smtClean="0"/>
              <a:t>	пшеница, семена </a:t>
            </a:r>
          </a:p>
          <a:p>
            <a:pPr>
              <a:buNone/>
            </a:pPr>
            <a:r>
              <a:rPr lang="ru-RU" dirty="0" smtClean="0"/>
              <a:t>	подсолнуха, яичная </a:t>
            </a:r>
          </a:p>
          <a:p>
            <a:pPr>
              <a:buNone/>
            </a:pPr>
            <a:r>
              <a:rPr lang="ru-RU" dirty="0" smtClean="0"/>
              <a:t>	скорлупа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Клесту</a:t>
            </a:r>
            <a:r>
              <a:rPr lang="ru-RU" b="1" dirty="0" smtClean="0"/>
              <a:t> </a:t>
            </a:r>
            <a:r>
              <a:rPr lang="ru-RU" dirty="0" smtClean="0"/>
              <a:t>– хлеб, крупа ,семена шишек, рябина, семена </a:t>
            </a:r>
          </a:p>
          <a:p>
            <a:pPr>
              <a:buNone/>
            </a:pPr>
            <a:r>
              <a:rPr lang="ru-RU" dirty="0" smtClean="0"/>
              <a:t>	подсолнечника, овсяная</a:t>
            </a:r>
          </a:p>
          <a:p>
            <a:pPr>
              <a:buNone/>
            </a:pPr>
            <a:r>
              <a:rPr lang="ru-RU" dirty="0" smtClean="0"/>
              <a:t>	 крупа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Синице </a:t>
            </a:r>
            <a:r>
              <a:rPr lang="ru-RU" dirty="0" smtClean="0"/>
              <a:t>– семечки, сало, хлеб, </a:t>
            </a:r>
          </a:p>
          <a:p>
            <a:pPr>
              <a:buNone/>
            </a:pPr>
            <a:r>
              <a:rPr lang="ru-RU" dirty="0" smtClean="0"/>
              <a:t>	орехи дробленые, свежие яблоки, </a:t>
            </a:r>
          </a:p>
        </p:txBody>
      </p:sp>
      <p:pic>
        <p:nvPicPr>
          <p:cNvPr id="7170" name="Picture 2" descr="C:\Users\Public\Pictures\Sample Pictures\2701201619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2000240"/>
            <a:ext cx="3500430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закон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dirty="0" smtClean="0">
                <a:solidFill>
                  <a:srgbClr val="00B050"/>
                </a:solidFill>
              </a:rPr>
              <a:t> акция «Посади дерево в  ГОД ЭКОЛОГИИ»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Public\Pictures\Sample Pictures\a46db3fadbbdceedc86ff7a37ecb277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857364"/>
            <a:ext cx="778674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Public\Pictures\Sample Pictures\2085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572560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C:\Users\Public\Pictures\Sample Pictures\fresh-green-leaves-on-natural-background-287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2156604"/>
            <a:ext cx="9144000" cy="1117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214290"/>
            <a:ext cx="9144000" cy="7046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Дорогие односельчане!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Наша планета в опасности! А это значит, что опасность   угрожает и нам! Но если мы будем соблюдать простые правила экологической безопасности, мы не только спасемся сами, но поможем нашей планете!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Прекратите сорить! Выбрасывайте мусор в специально отведенных местах!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рвите растения! Охранять нужно не только редкие,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но и другие саамы обычные растений!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убивайте никаких живых существ, даже если считаете их вредными,  опасными и агрессивными. Они имеют такое же право на жизнь, как и вы!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Будьте добры к беспризорным животным! Помните,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в ответе за тех, кого приручили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сжигайте отходы! При их горении образуются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ядовитые газы!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Сажайте деревья! Помните, что лес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это легкие планеты!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Нельзя забывать о том, что в природе все взаимосвязано!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Сохраните планету для грядущих </a:t>
            </a:r>
            <a:r>
              <a:rPr kumimoji="0" lang="ru-RU" sz="2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поколений!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Рисунок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1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Волонтеры поселения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Public\Pictures\Sample Pictures\climate-change_shutterstock_2859805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1490662"/>
          </a:xfrm>
        </p:spPr>
        <p:txBody>
          <a:bodyPr/>
          <a:lstStyle/>
          <a:p>
            <a:r>
              <a:rPr lang="ru-RU" dirty="0" smtClean="0"/>
              <a:t>БАРРИ КОММОНЕР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5122" name="Picture 2" descr="C:\Users\Public\Pictures\Sample Pictures\barry_commoner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5096" r="15096"/>
          <a:stretch>
            <a:fillRect/>
          </a:stretch>
        </p:blipFill>
        <p:spPr bwMode="auto">
          <a:xfrm>
            <a:off x="714348" y="357166"/>
            <a:ext cx="7858180" cy="551858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5786454"/>
            <a:ext cx="78581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БАРРИ КОММОННЕР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cs typeface="Aharoni" pitchFamily="2" charset="-79"/>
              </a:rPr>
              <a:t>Законы экологии</a:t>
            </a:r>
            <a:endParaRPr lang="ru-RU" sz="5400" b="1" dirty="0">
              <a:solidFill>
                <a:srgbClr val="FF0000"/>
              </a:solidFill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1. Все связано со всем</a:t>
            </a:r>
          </a:p>
          <a:p>
            <a:pPr>
              <a:buNone/>
            </a:pPr>
            <a:r>
              <a:rPr lang="ru-RU" sz="4400" b="1" dirty="0" smtClean="0"/>
              <a:t>2. Все должно куда-то деваться</a:t>
            </a:r>
          </a:p>
          <a:p>
            <a:pPr>
              <a:buNone/>
            </a:pPr>
            <a:r>
              <a:rPr lang="ru-RU" sz="4400" b="1" dirty="0" smtClean="0"/>
              <a:t>3.  Природа знает лучше</a:t>
            </a:r>
          </a:p>
          <a:p>
            <a:pPr>
              <a:buNone/>
            </a:pPr>
            <a:r>
              <a:rPr lang="ru-RU" sz="4400" b="1" dirty="0" smtClean="0"/>
              <a:t>4. Ничто не</a:t>
            </a:r>
          </a:p>
          <a:p>
            <a:pPr>
              <a:buNone/>
            </a:pPr>
            <a:r>
              <a:rPr lang="ru-RU" sz="4400" b="1" dirty="0" smtClean="0"/>
              <a:t> дается даром</a:t>
            </a:r>
            <a:endParaRPr lang="ru-RU" sz="4400" dirty="0"/>
          </a:p>
        </p:txBody>
      </p:sp>
      <p:pic>
        <p:nvPicPr>
          <p:cNvPr id="1026" name="Picture 2" descr="C:\Users\ПК\Desktop\семинар 25.10\мое - фин\солнечное дерев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4071942"/>
            <a:ext cx="4262438" cy="23976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verted_file_36638aed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00034" y="1500174"/>
            <a:ext cx="8261479" cy="464345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830" b="1" dirty="0" smtClean="0">
                <a:latin typeface="Times New Roman" pitchFamily="18" charset="0"/>
                <a:cs typeface="Times New Roman" pitchFamily="18" charset="0"/>
              </a:rPr>
              <a:t>Интервью с </a:t>
            </a:r>
            <a:r>
              <a:rPr lang="ru-RU" sz="3830" b="1" dirty="0" smtClean="0">
                <a:latin typeface="Times New Roman" pitchFamily="18" charset="0"/>
                <a:cs typeface="Times New Roman" pitchFamily="18" charset="0"/>
              </a:rPr>
              <a:t>главой администрации </a:t>
            </a:r>
            <a:endParaRPr lang="ru-RU" sz="383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9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закон -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«Все связано со всем»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К\Desktop\IMG-20171020-WA00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71472" y="1500174"/>
            <a:ext cx="3394472" cy="4525963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>
              <a:buNone/>
            </a:pPr>
            <a:r>
              <a:rPr lang="ru-RU" b="1" dirty="0" smtClean="0"/>
              <a:t>		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Все, что происходит в природе, тесно взаимосвязано между собой, нарушения этой связи приводит к катастрофе</a:t>
            </a:r>
          </a:p>
          <a:p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403860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F:\DSC006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57752" y="285728"/>
            <a:ext cx="4038600" cy="3028950"/>
          </a:xfrm>
          <a:prstGeom prst="rect">
            <a:avLst/>
          </a:prstGeom>
        </p:spPr>
      </p:pic>
      <p:pic>
        <p:nvPicPr>
          <p:cNvPr id="2050" name="Picture 2" descr="C:\Users\ПК\Documents\Акция Зеленая волна Денишаева Э.Н\IMG_00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00438"/>
            <a:ext cx="4000528" cy="3000396"/>
          </a:xfrm>
          <a:prstGeom prst="rect">
            <a:avLst/>
          </a:prstGeom>
          <a:noFill/>
        </p:spPr>
      </p:pic>
      <p:pic>
        <p:nvPicPr>
          <p:cNvPr id="2051" name="Picture 3" descr="C:\Users\ПК\Documents\Акция Зеленая волна Денишаева Э.Н\IMG_00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500438"/>
            <a:ext cx="4000527" cy="3000396"/>
          </a:xfrm>
          <a:prstGeom prst="rect">
            <a:avLst/>
          </a:prstGeom>
          <a:noFill/>
        </p:spPr>
      </p:pic>
      <p:pic>
        <p:nvPicPr>
          <p:cNvPr id="8194" name="Picture 2" descr="C:\Users\ПК\Desktop\IMG_843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71670" y="1785926"/>
            <a:ext cx="4929222" cy="328614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728</TotalTime>
  <Words>319</Words>
  <PresentationFormat>Экран (4:3)</PresentationFormat>
  <Paragraphs>98</Paragraphs>
  <Slides>33</Slides>
  <Notes>5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Законы экологии</vt:lpstr>
      <vt:lpstr>Интервью с главой администрации </vt:lpstr>
      <vt:lpstr>I закон - «Все связано со всем» </vt:lpstr>
      <vt:lpstr>Слайд 9</vt:lpstr>
      <vt:lpstr>Слайд 10</vt:lpstr>
      <vt:lpstr>Слайд 11</vt:lpstr>
      <vt:lpstr>IIзакон - «Все должно куда-то    деваться» </vt:lpstr>
      <vt:lpstr>Слайд 13</vt:lpstr>
      <vt:lpstr>Встреча с руководителем ЧП </vt:lpstr>
      <vt:lpstr>Абинская свалка</vt:lpstr>
      <vt:lpstr>  III закон - «Ничто не дается   даром»</vt:lpstr>
      <vt:lpstr>Слайд 17</vt:lpstr>
      <vt:lpstr>Интервью с главным врачом амбулатории поселения </vt:lpstr>
      <vt:lpstr>Болезни детей и подростков х.Новоукраинского</vt:lpstr>
      <vt:lpstr>IV закон - «Природа знает лучше» </vt:lpstr>
      <vt:lpstr>Слайд 21</vt:lpstr>
      <vt:lpstr>Экологические конкурсы</vt:lpstr>
      <vt:lpstr>I закон -  «Загадка Дарвина»</vt:lpstr>
      <vt:lpstr>Слайд 24</vt:lpstr>
      <vt:lpstr>Слайд 25</vt:lpstr>
      <vt:lpstr>Слайд 26</vt:lpstr>
      <vt:lpstr>II закон -  «На привале…»</vt:lpstr>
      <vt:lpstr>       Маркировка мусора</vt:lpstr>
      <vt:lpstr>III закон -  «Что положить в кормушку…»</vt:lpstr>
      <vt:lpstr>Слайд 30</vt:lpstr>
      <vt:lpstr>VI закон -  акция «Посади дерево в  ГОД ЭКОЛОГИИ»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77</cp:revision>
  <dcterms:created xsi:type="dcterms:W3CDTF">2017-10-19T19:28:56Z</dcterms:created>
  <dcterms:modified xsi:type="dcterms:W3CDTF">2022-08-25T20:50:56Z</dcterms:modified>
</cp:coreProperties>
</file>