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_rels/presentation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media/image12.png" ContentType="image/png"/>
  <Override PartName="/ppt/media/image9.jpeg" ContentType="image/jpeg"/>
  <Override PartName="/ppt/media/image13.jpeg" ContentType="image/jpeg"/>
  <Override PartName="/ppt/media/image16.jpeg" ContentType="image/jpeg"/>
  <Override PartName="/ppt/media/image15.jpeg" ContentType="image/jpeg"/>
  <Override PartName="/ppt/media/image14.jpeg" ContentType="image/jpeg"/>
  <Override PartName="/ppt/media/image1.png" ContentType="image/png"/>
  <Override PartName="/ppt/media/image3.jpeg" ContentType="image/jpeg"/>
  <Override PartName="/ppt/media/image2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11.png" ContentType="image/png"/>
  <Override PartName="/ppt/media/image10.jpeg" ContentType="image/jpeg"/>
  <Override PartName="/ppt/media/image8.jpeg" ContentType="image/jpeg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1.xml.rels" ContentType="application/vnd.openxmlformats-package.relationships+xml"/>
  <Override PartName="/ppt/slides/_rels/slide1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_rels/slide5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slide13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bee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B44976E9-AD05-47C7-A86A-C09ECD9B3E02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29.10.25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3C8AC3B8-364A-4D2C-8B8D-551EF3B7521B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bee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б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р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а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з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е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ц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з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а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г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л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в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к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8D90CA1A-660A-4814-8208-8B19F63CB4C5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29.10.25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B75EE392-8560-40EF-A5DC-34530550932C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bee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221374B9-A986-4E52-B243-C7440B90C8C6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29.10.25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CB98ACC1-E3A1-4489-BD0D-F794BA4BA78E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Box 3"/>
          <p:cNvSpPr/>
          <p:nvPr/>
        </p:nvSpPr>
        <p:spPr>
          <a:xfrm>
            <a:off x="4679640" y="3789000"/>
            <a:ext cx="4464000" cy="228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Подготовила: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Гонтар Ольга Владимировна,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учитель математики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МКОУ Новоярковской СОШ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Барабинского района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Новосибирской области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24" name="TextBox 4"/>
          <p:cNvSpPr/>
          <p:nvPr/>
        </p:nvSpPr>
        <p:spPr>
          <a:xfrm>
            <a:off x="3348000" y="6165360"/>
            <a:ext cx="208800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2025 год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25" name="Rectangle 1"/>
          <p:cNvSpPr/>
          <p:nvPr/>
        </p:nvSpPr>
        <p:spPr>
          <a:xfrm>
            <a:off x="1744200" y="468000"/>
            <a:ext cx="5694840" cy="6408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wrap="none" anchor="ctr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IX Всероссийский педагогический конкурс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«МОЯ ЛУЧШАЯ МЕТОДИЧЕСКАЯ РАЗРАБОТКА»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26" name="Rectangle 2"/>
          <p:cNvSpPr/>
          <p:nvPr/>
        </p:nvSpPr>
        <p:spPr>
          <a:xfrm>
            <a:off x="564480" y="1559880"/>
            <a:ext cx="5069880" cy="82368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7" name="TextBox 8"/>
          <p:cNvSpPr/>
          <p:nvPr/>
        </p:nvSpPr>
        <p:spPr>
          <a:xfrm>
            <a:off x="1980000" y="1872360"/>
            <a:ext cx="5112360" cy="118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ПРЕЗЕНТАЦИЯ К ЗАНЯТИЮ №3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128" name="" descr=""/>
          <p:cNvPicPr/>
          <p:nvPr/>
        </p:nvPicPr>
        <p:blipFill>
          <a:blip r:embed="rId1"/>
          <a:stretch/>
        </p:blipFill>
        <p:spPr>
          <a:xfrm>
            <a:off x="480960" y="3773520"/>
            <a:ext cx="3479040" cy="2284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ectangle 2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57" name="Picture 1" descr=""/>
          <p:cNvPicPr/>
          <p:nvPr/>
        </p:nvPicPr>
        <p:blipFill>
          <a:blip r:embed="rId1"/>
          <a:stretch/>
        </p:blipFill>
        <p:spPr>
          <a:xfrm>
            <a:off x="323640" y="260640"/>
            <a:ext cx="8352720" cy="945720"/>
          </a:xfrm>
          <a:prstGeom prst="rect">
            <a:avLst/>
          </a:prstGeom>
          <a:ln w="0">
            <a:noFill/>
          </a:ln>
        </p:spPr>
      </p:pic>
      <p:sp>
        <p:nvSpPr>
          <p:cNvPr id="158" name="Rectangle 3"/>
          <p:cNvSpPr/>
          <p:nvPr/>
        </p:nvSpPr>
        <p:spPr>
          <a:xfrm>
            <a:off x="251640" y="1220760"/>
            <a:ext cx="8892000" cy="49680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-RU" sz="4000" spc="-1" strike="noStrike">
                <a:solidFill>
                  <a:srgbClr val="000000"/>
                </a:solidFill>
                <a:latin typeface="Times New Roman"/>
                <a:ea typeface="Calibri"/>
              </a:rPr>
              <a:t>Пусть х (т) – уничтожил экипаж Колобанова, у (т) – уничтожили другие экипажи. Известно, что общее количество уничтоженных танков 43, экипаж Колобанова на 1 танк больше уничтожил, чем остальные вместе.</a:t>
            </a:r>
            <a:endParaRPr b="0" lang="ru-RU" sz="4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-RU" sz="4000" spc="-1" strike="noStrike">
                <a:solidFill>
                  <a:srgbClr val="000000"/>
                </a:solidFill>
                <a:latin typeface="Times New Roman"/>
                <a:ea typeface="Calibri"/>
              </a:rPr>
              <a:t>Составим и решим систему уравнений:</a:t>
            </a:r>
            <a:endParaRPr b="0" lang="ru-RU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Rectangle 2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0" name="Rectangle 4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1" name="Rectangle 6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62" name="Picture 5" descr=""/>
          <p:cNvPicPr/>
          <p:nvPr/>
        </p:nvPicPr>
        <p:blipFill>
          <a:blip r:embed="rId1"/>
          <a:stretch/>
        </p:blipFill>
        <p:spPr>
          <a:xfrm>
            <a:off x="539640" y="332640"/>
            <a:ext cx="3464280" cy="1367640"/>
          </a:xfrm>
          <a:prstGeom prst="rect">
            <a:avLst/>
          </a:prstGeom>
          <a:ln w="0">
            <a:noFill/>
          </a:ln>
        </p:spPr>
      </p:pic>
      <p:sp>
        <p:nvSpPr>
          <p:cNvPr id="163" name="Rectangle 7"/>
          <p:cNvSpPr/>
          <p:nvPr/>
        </p:nvSpPr>
        <p:spPr>
          <a:xfrm>
            <a:off x="1115640" y="1710720"/>
            <a:ext cx="2520000" cy="210312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-RU" sz="4400" spc="-1" strike="noStrike">
                <a:solidFill>
                  <a:srgbClr val="000000"/>
                </a:solidFill>
                <a:latin typeface="Times New Roman"/>
                <a:ea typeface="Calibri"/>
              </a:rPr>
              <a:t>2х = 44,</a:t>
            </a:r>
            <a:endParaRPr b="0" lang="ru-RU" sz="4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-RU" sz="4400" spc="-1" strike="noStrike">
                <a:solidFill>
                  <a:srgbClr val="000000"/>
                </a:solidFill>
                <a:latin typeface="Times New Roman"/>
                <a:ea typeface="Calibri"/>
              </a:rPr>
              <a:t>х = 44: 2,</a:t>
            </a:r>
            <a:endParaRPr b="0" lang="ru-RU" sz="4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-RU" sz="4400" spc="-1" strike="noStrike">
                <a:solidFill>
                  <a:srgbClr val="000000"/>
                </a:solidFill>
                <a:latin typeface="Times New Roman"/>
                <a:ea typeface="Calibri"/>
              </a:rPr>
              <a:t>х = 22.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64" name="TextBox 10"/>
          <p:cNvSpPr/>
          <p:nvPr/>
        </p:nvSpPr>
        <p:spPr>
          <a:xfrm>
            <a:off x="251640" y="3861000"/>
            <a:ext cx="8496720" cy="228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22 (т) – уничтожили экипажи 4 танков.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22 + 1 = 23 (т) – уничтожил экипаж Колобанова.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Ответ: 22 танка.</a:t>
            </a:r>
            <a:endParaRPr b="0" lang="ru-RU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tangle 1"/>
          <p:cNvSpPr/>
          <p:nvPr/>
        </p:nvSpPr>
        <p:spPr>
          <a:xfrm>
            <a:off x="502920" y="1279080"/>
            <a:ext cx="8640720" cy="228672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С собакой мы играли, 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Верблюдов мы кормили, 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Кошечек погладили, 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На козликах попрыгали. 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66" name="Скругленный прямоугольник 4"/>
          <p:cNvSpPr/>
          <p:nvPr/>
        </p:nvSpPr>
        <p:spPr>
          <a:xfrm>
            <a:off x="467640" y="188640"/>
            <a:ext cx="8064360" cy="791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ffff"/>
                </a:solidFill>
                <a:latin typeface="Times New Roman"/>
              </a:rPr>
              <a:t>ФИЗМИНУТКА</a:t>
            </a:r>
            <a:endParaRPr b="0" lang="ru-RU" sz="4400" spc="-1" strike="noStrike">
              <a:latin typeface="Arial"/>
            </a:endParaRPr>
          </a:p>
        </p:txBody>
      </p:sp>
      <p:pic>
        <p:nvPicPr>
          <p:cNvPr id="167" name="Picture 2" descr="Обои животные, щенок, котенок, вместе, цветы на рабочий стол 140445"/>
          <p:cNvPicPr/>
          <p:nvPr/>
        </p:nvPicPr>
        <p:blipFill>
          <a:blip r:embed="rId1"/>
          <a:stretch/>
        </p:blipFill>
        <p:spPr>
          <a:xfrm>
            <a:off x="2267640" y="3645000"/>
            <a:ext cx="5042160" cy="284184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Picture 2" descr="ГАЗ-67 – маленький армейский трудяга"/>
          <p:cNvPicPr/>
          <p:nvPr/>
        </p:nvPicPr>
        <p:blipFill>
          <a:blip r:embed="rId1"/>
          <a:srcRect l="4723" t="12600" r="6445" b="8022"/>
          <a:stretch/>
        </p:blipFill>
        <p:spPr>
          <a:xfrm>
            <a:off x="467640" y="1095480"/>
            <a:ext cx="8208720" cy="550152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69" name="Скругленный прямоугольник 2"/>
          <p:cNvSpPr/>
          <p:nvPr/>
        </p:nvSpPr>
        <p:spPr>
          <a:xfrm>
            <a:off x="467640" y="188640"/>
            <a:ext cx="8064360" cy="791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ffff"/>
                </a:solidFill>
                <a:latin typeface="Times New Roman"/>
              </a:rPr>
              <a:t>Легковой автомобиль ГАЗ-67</a:t>
            </a:r>
            <a:endParaRPr b="0" lang="ru-RU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2" descr="Animals in War west.jpg"/>
          <p:cNvPicPr/>
          <p:nvPr/>
        </p:nvPicPr>
        <p:blipFill>
          <a:blip r:embed="rId1"/>
          <a:stretch/>
        </p:blipFill>
        <p:spPr>
          <a:xfrm>
            <a:off x="395640" y="1628640"/>
            <a:ext cx="8293320" cy="474048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71" name="Скругленный прямоугольник 4"/>
          <p:cNvSpPr/>
          <p:nvPr/>
        </p:nvSpPr>
        <p:spPr>
          <a:xfrm>
            <a:off x="467640" y="188640"/>
            <a:ext cx="8064360" cy="1223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ffff"/>
                </a:solidFill>
                <a:latin typeface="Times New Roman"/>
              </a:rPr>
              <a:t>Мемориал в Лондоне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ffff"/>
                </a:solidFill>
                <a:latin typeface="Times New Roman"/>
              </a:rPr>
              <a:t>«Животные на войне»</a:t>
            </a:r>
            <a:endParaRPr b="0" lang="ru-RU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ectangle 4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3" name="Rectangle 6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4" name="Скругленный прямоугольник 12"/>
          <p:cNvSpPr/>
          <p:nvPr/>
        </p:nvSpPr>
        <p:spPr>
          <a:xfrm>
            <a:off x="467640" y="620640"/>
            <a:ext cx="8352720" cy="647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Спасибо за внимание!</a:t>
            </a:r>
            <a:endParaRPr b="0" lang="ru-RU" sz="4000" spc="-1" strike="noStrike">
              <a:latin typeface="Arial"/>
            </a:endParaRPr>
          </a:p>
        </p:txBody>
      </p:sp>
      <p:pic>
        <p:nvPicPr>
          <p:cNvPr id="175" name="Picture 2" descr="ДЗ_1_Бондаренко - Mapa Mental"/>
          <p:cNvPicPr/>
          <p:nvPr/>
        </p:nvPicPr>
        <p:blipFill>
          <a:blip r:embed="rId1"/>
          <a:stretch/>
        </p:blipFill>
        <p:spPr>
          <a:xfrm>
            <a:off x="1115640" y="1484640"/>
            <a:ext cx="7171920" cy="512064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Стрелка вправо 6"/>
          <p:cNvSpPr/>
          <p:nvPr/>
        </p:nvSpPr>
        <p:spPr>
          <a:xfrm>
            <a:off x="755640" y="4077000"/>
            <a:ext cx="1079640" cy="575640"/>
          </a:xfrm>
          <a:prstGeom prst="rightArrow">
            <a:avLst>
              <a:gd name="adj1" fmla="val 32652"/>
              <a:gd name="adj2" fmla="val 53470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Скругленный прямоугольник 7"/>
          <p:cNvSpPr/>
          <p:nvPr/>
        </p:nvSpPr>
        <p:spPr>
          <a:xfrm>
            <a:off x="539640" y="332640"/>
            <a:ext cx="3240000" cy="1007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latin typeface="Times New Roman"/>
              </a:rPr>
              <a:t>БАГАЖ</a:t>
            </a:r>
            <a:endParaRPr b="0" lang="ru-RU" sz="4800" spc="-1" strike="noStrike">
              <a:latin typeface="Arial"/>
            </a:endParaRPr>
          </a:p>
        </p:txBody>
      </p:sp>
      <p:pic>
        <p:nvPicPr>
          <p:cNvPr id="131" name="Picture 6" descr="Наклейка знак вопроса - Цена от 118 руб. Купить наклейку знак вопроса в  интернет магазине 2sticker.ru"/>
          <p:cNvPicPr/>
          <p:nvPr/>
        </p:nvPicPr>
        <p:blipFill>
          <a:blip r:embed="rId1"/>
          <a:srcRect l="25984" t="7087" r="19685" b="7874"/>
          <a:stretch/>
        </p:blipFill>
        <p:spPr>
          <a:xfrm>
            <a:off x="1691640" y="1700640"/>
            <a:ext cx="1379880" cy="21600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pic>
        <p:nvPicPr>
          <p:cNvPr id="132" name="Picture 2" descr="Чемоданы"/>
          <p:cNvPicPr/>
          <p:nvPr/>
        </p:nvPicPr>
        <p:blipFill>
          <a:blip r:embed="rId2"/>
          <a:srcRect l="10642" t="5203" r="14841" b="4649"/>
          <a:stretch/>
        </p:blipFill>
        <p:spPr>
          <a:xfrm>
            <a:off x="4212000" y="188640"/>
            <a:ext cx="4680000" cy="496656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33" name="TextBox 9"/>
          <p:cNvSpPr/>
          <p:nvPr/>
        </p:nvSpPr>
        <p:spPr>
          <a:xfrm>
            <a:off x="1907640" y="4005000"/>
            <a:ext cx="5472360" cy="2071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КНИГИ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ДРУЗЬЯ</a:t>
            </a: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3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ОБУВЬ И ОДЕЖДА 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34" name="Стрелка вправо 10"/>
          <p:cNvSpPr/>
          <p:nvPr/>
        </p:nvSpPr>
        <p:spPr>
          <a:xfrm>
            <a:off x="755640" y="4797000"/>
            <a:ext cx="1079640" cy="575640"/>
          </a:xfrm>
          <a:prstGeom prst="rightArrow">
            <a:avLst>
              <a:gd name="adj1" fmla="val 32652"/>
              <a:gd name="adj2" fmla="val 53470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5" name="Стрелка вправо 11"/>
          <p:cNvSpPr/>
          <p:nvPr/>
        </p:nvSpPr>
        <p:spPr>
          <a:xfrm>
            <a:off x="755640" y="5517360"/>
            <a:ext cx="1079640" cy="503640"/>
          </a:xfrm>
          <a:prstGeom prst="rightArrow">
            <a:avLst>
              <a:gd name="adj1" fmla="val 32652"/>
              <a:gd name="adj2" fmla="val 53470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Скругленный прямоугольник 6"/>
          <p:cNvSpPr/>
          <p:nvPr/>
        </p:nvSpPr>
        <p:spPr>
          <a:xfrm>
            <a:off x="3780000" y="548640"/>
            <a:ext cx="4968360" cy="719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latin typeface="Calibri"/>
              </a:rPr>
              <a:t>Дьёрдь Пойа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137" name="TextBox 7"/>
          <p:cNvSpPr/>
          <p:nvPr/>
        </p:nvSpPr>
        <p:spPr>
          <a:xfrm>
            <a:off x="539640" y="4077000"/>
            <a:ext cx="8352720" cy="252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000000"/>
                </a:solidFill>
                <a:latin typeface="Times New Roman"/>
              </a:rPr>
              <a:t>«Если вы хотите научиться плавать, то смело входите в воду, а если хотите научиться решать задачи, то решайте их!»</a:t>
            </a:r>
            <a:endParaRPr b="0" lang="ru-RU" sz="4000" spc="-1" strike="noStrike">
              <a:latin typeface="Arial"/>
            </a:endParaRPr>
          </a:p>
        </p:txBody>
      </p:sp>
      <p:pic>
        <p:nvPicPr>
          <p:cNvPr id="138" name="Picture 2" descr="Если хотите научиться решать задачи, то решайте их!» - Троицкий вариант —  Наука"/>
          <p:cNvPicPr/>
          <p:nvPr/>
        </p:nvPicPr>
        <p:blipFill>
          <a:blip r:embed="rId1"/>
          <a:stretch/>
        </p:blipFill>
        <p:spPr>
          <a:xfrm>
            <a:off x="467640" y="260640"/>
            <a:ext cx="2952000" cy="38862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39" name="Прямоугольник 8"/>
          <p:cNvSpPr/>
          <p:nvPr/>
        </p:nvSpPr>
        <p:spPr>
          <a:xfrm>
            <a:off x="3924000" y="1628640"/>
            <a:ext cx="4571640" cy="2040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венгерский, швейцарский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и американский математик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icture 2" descr="10 советов, как спланировать самостоятельное путешествие с детьми"/>
          <p:cNvPicPr/>
          <p:nvPr/>
        </p:nvPicPr>
        <p:blipFill>
          <a:blip r:embed="rId1"/>
          <a:srcRect l="0" t="0" r="13581" b="0"/>
          <a:stretch/>
        </p:blipFill>
        <p:spPr>
          <a:xfrm>
            <a:off x="467640" y="404640"/>
            <a:ext cx="8352720" cy="597636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Скругленный прямоугольник 3"/>
          <p:cNvSpPr/>
          <p:nvPr/>
        </p:nvSpPr>
        <p:spPr>
          <a:xfrm>
            <a:off x="1979640" y="260640"/>
            <a:ext cx="5328360" cy="719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ЗАДАЧА №1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42" name="TextBox 4"/>
          <p:cNvSpPr/>
          <p:nvPr/>
        </p:nvSpPr>
        <p:spPr>
          <a:xfrm>
            <a:off x="395640" y="1052640"/>
            <a:ext cx="8352720" cy="3382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Во время войны фронтовики получили в эшелонах 457 000 теплых вещей: полушубки, шапки, валенки и варежки. Оказалось, что варежек на 111000 больше, чем всех остальных вместе. Найдите количество варежек.  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143" name="Picture 2" descr="Варежки женские &quot;Звезда&quot; (&quot;Какао&quot; с белым рис.) 18 р. | | St-Petersburg"/>
          <p:cNvPicPr/>
          <p:nvPr/>
        </p:nvPicPr>
        <p:blipFill>
          <a:blip r:embed="rId1"/>
          <a:srcRect l="11857" t="10694" r="3646" b="9260"/>
          <a:stretch/>
        </p:blipFill>
        <p:spPr>
          <a:xfrm rot="16200000">
            <a:off x="3065040" y="4071600"/>
            <a:ext cx="2232000" cy="281916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2" descr="https://xn--80aaabgkddnlku3aqcjg6c.xn--p1ai/wp-content/uploads/2020/02/te-samye-varezhki.jpg"/>
          <p:cNvPicPr/>
          <p:nvPr/>
        </p:nvPicPr>
        <p:blipFill>
          <a:blip r:embed="rId1"/>
          <a:stretch/>
        </p:blipFill>
        <p:spPr>
          <a:xfrm>
            <a:off x="323640" y="1628640"/>
            <a:ext cx="4176000" cy="471348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45" name="Скругленный прямоугольник 4"/>
          <p:cNvSpPr/>
          <p:nvPr/>
        </p:nvSpPr>
        <p:spPr>
          <a:xfrm>
            <a:off x="1187640" y="332640"/>
            <a:ext cx="7200360" cy="719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ТРЕХПАЛЫЕ ВАРЕЖКИ </a:t>
            </a:r>
            <a:endParaRPr b="0" lang="ru-RU" sz="4000" spc="-1" strike="noStrike">
              <a:latin typeface="Arial"/>
            </a:endParaRPr>
          </a:p>
        </p:txBody>
      </p:sp>
      <p:pic>
        <p:nvPicPr>
          <p:cNvPr id="146" name="Picture 4" descr="Люди встали в живую цепочку и передавали раненых из рук в руки»: как  работали эвакогоспитали в школах Красноярска во время войны / Новости  культуры Красноярска и Красноярского края / Newslab.Ru"/>
          <p:cNvPicPr/>
          <p:nvPr/>
        </p:nvPicPr>
        <p:blipFill>
          <a:blip r:embed="rId2"/>
          <a:srcRect l="22148" t="0" r="5377" b="0"/>
          <a:stretch/>
        </p:blipFill>
        <p:spPr>
          <a:xfrm>
            <a:off x="4716000" y="1628640"/>
            <a:ext cx="4032000" cy="46800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Скругленный прямоугольник 2"/>
          <p:cNvSpPr/>
          <p:nvPr/>
        </p:nvSpPr>
        <p:spPr>
          <a:xfrm>
            <a:off x="1979640" y="260640"/>
            <a:ext cx="5328360" cy="719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ЗАДАЧА №2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48" name="TextBox 3"/>
          <p:cNvSpPr/>
          <p:nvPr/>
        </p:nvSpPr>
        <p:spPr>
          <a:xfrm>
            <a:off x="395640" y="1052640"/>
            <a:ext cx="8352720" cy="228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Количество пар обуви на набережной Дуная составляет 60. Найдите количество пар мужской обуви, если женской и детской в 2 раза больше.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149" name="Picture 2" descr="ТУФЛИ НА НАБЕРЕЖНОЙ ДУНАЯ» | WorldRusNews.ru"/>
          <p:cNvPicPr/>
          <p:nvPr/>
        </p:nvPicPr>
        <p:blipFill>
          <a:blip r:embed="rId1"/>
          <a:stretch/>
        </p:blipFill>
        <p:spPr>
          <a:xfrm>
            <a:off x="2123640" y="3357000"/>
            <a:ext cx="4876560" cy="31428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Скругленный прямоугольник 3"/>
          <p:cNvSpPr/>
          <p:nvPr/>
        </p:nvSpPr>
        <p:spPr>
          <a:xfrm>
            <a:off x="899640" y="260640"/>
            <a:ext cx="7632360" cy="719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Экипаж танка З. Колобанова</a:t>
            </a:r>
            <a:endParaRPr b="0" lang="ru-RU" sz="4000" spc="-1" strike="noStrike">
              <a:latin typeface="Arial"/>
            </a:endParaRPr>
          </a:p>
        </p:txBody>
      </p:sp>
      <p:pic>
        <p:nvPicPr>
          <p:cNvPr id="151" name="Picture 4" descr="Загадки боя под Войсковицами: кто сражался вместе с Колобановым"/>
          <p:cNvPicPr/>
          <p:nvPr/>
        </p:nvPicPr>
        <p:blipFill>
          <a:blip r:embed="rId1"/>
          <a:stretch/>
        </p:blipFill>
        <p:spPr>
          <a:xfrm>
            <a:off x="539640" y="1196640"/>
            <a:ext cx="8208720" cy="45036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52" name="TextBox 4"/>
          <p:cNvSpPr/>
          <p:nvPr/>
        </p:nvSpPr>
        <p:spPr>
          <a:xfrm>
            <a:off x="2663280" y="6093360"/>
            <a:ext cx="648036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Зиновий Колобанов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53" name="Стрелка вверх 5"/>
          <p:cNvSpPr/>
          <p:nvPr/>
        </p:nvSpPr>
        <p:spPr>
          <a:xfrm>
            <a:off x="4212000" y="5805360"/>
            <a:ext cx="287640" cy="35964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Скругленный прямоугольник 3"/>
          <p:cNvSpPr/>
          <p:nvPr/>
        </p:nvSpPr>
        <p:spPr>
          <a:xfrm>
            <a:off x="1979640" y="260640"/>
            <a:ext cx="5328360" cy="719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ЗАДАЧА №3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55" name="TextBox 4"/>
          <p:cNvSpPr/>
          <p:nvPr/>
        </p:nvSpPr>
        <p:spPr>
          <a:xfrm>
            <a:off x="395640" y="1340640"/>
            <a:ext cx="8352720" cy="5028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В роту Зиновия Колобанова входило 5 танков. Танк Колобанова и 4 остальных танка за 30 минут вместе уничтожили за 43 танка противника. Экипаж танка Колобанова уничтожил на 1 танк больше, чем остальные 4 танка вместе. Сколько танков противника уничтожил экипаж Зиновия Колобанова за 30 минут?</a:t>
            </a:r>
            <a:endParaRPr b="0" lang="ru-RU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1343</TotalTime>
  <Application>LibreOffice/7.1.7.2$Linux_X86_64 LibreOffice_project/10$Build-2</Application>
  <AppVersion>15.0000</AppVersion>
  <Words>320</Words>
  <Paragraphs>49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2021-01-09T05:11:03Z</dcterms:created>
  <dc:creator>гиа9</dc:creator>
  <dc:description/>
  <dc:language>ru-RU</dc:language>
  <cp:lastModifiedBy/>
  <dcterms:modified xsi:type="dcterms:W3CDTF">2025-10-29T10:02:35Z</dcterms:modified>
  <cp:revision>136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15</vt:i4>
  </property>
</Properties>
</file>