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71" r:id="rId3"/>
    <p:sldId id="258" r:id="rId4"/>
    <p:sldId id="273" r:id="rId5"/>
    <p:sldId id="272" r:id="rId6"/>
    <p:sldId id="289" r:id="rId7"/>
    <p:sldId id="261" r:id="rId8"/>
    <p:sldId id="262" r:id="rId9"/>
    <p:sldId id="274" r:id="rId10"/>
    <p:sldId id="263" r:id="rId11"/>
    <p:sldId id="275" r:id="rId12"/>
    <p:sldId id="276" r:id="rId13"/>
    <p:sldId id="277" r:id="rId14"/>
    <p:sldId id="265" r:id="rId15"/>
    <p:sldId id="26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68" r:id="rId27"/>
    <p:sldId id="290" r:id="rId28"/>
    <p:sldId id="291" r:id="rId29"/>
    <p:sldId id="301" r:id="rId30"/>
    <p:sldId id="302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A93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-3276" y="-16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1239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3187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03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3525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8085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3716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1881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0175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0226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5685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6586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08592-A774-4A5A-BAF0-0CA9C4DF88F0}" type="datetimeFigureOut">
              <a:rPr lang="ru-RU" smtClean="0"/>
              <a:pPr/>
              <a:t>28.10.2023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253A4-6673-413B-8946-4C75757B9D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8804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8.png"/><Relationship Id="rId7" Type="http://schemas.openxmlformats.org/officeDocument/2006/relationships/image" Target="../media/image4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8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8.png"/><Relationship Id="rId7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https://top-fon.com/uploads/posts/2023-02/1675479574_top-fon-com-p-rossiya-rodina-moya-fon-dlya-prezentatsii-89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skrinshoter.ru/s/271023/1Xqy2fLX.jpg?download=1&amp;name=%D0%A1%D0%BA%D1%80%D0%B8%D0%BD%D1%88%D0%BE%D1%82-27-10-2023%2020:00: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50"/>
            <a:ext cx="12191999" cy="683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FFC000"/>
                </a:solidFill>
                <a:latin typeface="Arial Black" pitchFamily="34" charset="0"/>
                <a:ea typeface="+mj-ea"/>
                <a:cs typeface="+mj-cs"/>
              </a:rPr>
              <a:t>Северный олень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63136" y="1150688"/>
            <a:ext cx="635329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                  </a:t>
            </a:r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Вот он – северный олень,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Белый, словно снег.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Пусть сугробы до колен,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Легок его бег.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Я сожму в руках хорей,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Только кину взгляд,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Только лихо крикну: «Эй!» -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Все скорее и скорей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	Нарты полетят.</a:t>
            </a:r>
          </a:p>
          <a:p>
            <a:pPr algn="r"/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М. Шульгин</a:t>
            </a:r>
            <a:endParaRPr lang="ru-RU" sz="28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Похожее изображени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20197" y="1791595"/>
            <a:ext cx="4114924" cy="31841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3897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s3.nat-geo.ru/images/2019/5/16/da6b6e0a8289440180dd629e85d904d9.max-120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"/>
            <a:ext cx="6208295" cy="5582652"/>
          </a:xfrm>
          <a:prstGeom prst="rect">
            <a:avLst/>
          </a:prstGeom>
          <a:noFill/>
        </p:spPr>
      </p:pic>
      <p:pic>
        <p:nvPicPr>
          <p:cNvPr id="29702" name="Picture 6" descr="http://neftegaz.press/wp-content/uploads/3_mumiya-variant-2.jpg"/>
          <p:cNvPicPr>
            <a:picLocks noChangeAspect="1" noChangeArrowheads="1"/>
          </p:cNvPicPr>
          <p:nvPr/>
        </p:nvPicPr>
        <p:blipFill>
          <a:blip r:embed="rId3"/>
          <a:srcRect l="6421" r="6736"/>
          <a:stretch>
            <a:fillRect/>
          </a:stretch>
        </p:blipFill>
        <p:spPr bwMode="auto">
          <a:xfrm>
            <a:off x="6104866" y="1"/>
            <a:ext cx="6087133" cy="5654841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odezhda.guru/wp-content/uploads/2018/05/Varezhki-iz-meh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6627" y="0"/>
            <a:ext cx="4781550" cy="3429001"/>
          </a:xfrm>
          <a:prstGeom prst="rect">
            <a:avLst/>
          </a:prstGeom>
          <a:noFill/>
        </p:spPr>
      </p:pic>
      <p:pic>
        <p:nvPicPr>
          <p:cNvPr id="3" name="Picture 4" descr="http://900igr.net/up/datai/258640/0011-011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381500" cy="6858000"/>
          </a:xfrm>
          <a:prstGeom prst="rect">
            <a:avLst/>
          </a:prstGeom>
          <a:noFill/>
        </p:spPr>
      </p:pic>
      <p:pic>
        <p:nvPicPr>
          <p:cNvPr id="31748" name="Picture 4" descr="https://www.nivasposad.ru/school/homepages/all_kurs/konkurs2013/web-pages/web/fedulov_ilja/img/glava7/25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40223" y="1"/>
            <a:ext cx="3851777" cy="3416968"/>
          </a:xfrm>
          <a:prstGeom prst="rect">
            <a:avLst/>
          </a:prstGeom>
          <a:noFill/>
        </p:spPr>
      </p:pic>
      <p:pic>
        <p:nvPicPr>
          <p:cNvPr id="31750" name="Picture 6" descr="https://shop2style.ru/wa-data/public/shop/products/31/14/11431/images/26516/26516.97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31368" y="3465095"/>
            <a:ext cx="3898231" cy="3392905"/>
          </a:xfrm>
          <a:prstGeom prst="rect">
            <a:avLst/>
          </a:prstGeom>
          <a:noFill/>
        </p:spPr>
      </p:pic>
      <p:pic>
        <p:nvPicPr>
          <p:cNvPr id="31752" name="Picture 8" descr="https://media2.24aul.ru/imgs/599a48b973fce8a5607f5ffe/chulochnye-nitki-olen-v-motke-250-gr-pryadilno--5-10131674.jpg"/>
          <p:cNvPicPr>
            <a:picLocks noChangeAspect="1" noChangeArrowheads="1"/>
          </p:cNvPicPr>
          <p:nvPr/>
        </p:nvPicPr>
        <p:blipFill>
          <a:blip r:embed="rId6" cstate="print">
            <a:lum bright="20000"/>
          </a:blip>
          <a:srcRect/>
          <a:stretch>
            <a:fillRect/>
          </a:stretch>
        </p:blipFill>
        <p:spPr bwMode="auto">
          <a:xfrm>
            <a:off x="8205537" y="3465094"/>
            <a:ext cx="3986463" cy="33929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vesti-yamal.ru/images/media/Reindeer_herders_nomjpg20190314173959000000Reindeer_herders_nom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</p:spPr>
      </p:pic>
      <p:pic>
        <p:nvPicPr>
          <p:cNvPr id="32772" name="Picture 4" descr="https://pbs.twimg.com/media/DOejoogWAAAJK7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2774" name="Picture 6" descr="https://ic.pics.livejournal.com/dementievskiy/13523675/947663/947663_origina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652199" y="1157498"/>
            <a:ext cx="2475201" cy="171451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СУДАК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8654" y="1142985"/>
            <a:ext cx="2476519" cy="1714512"/>
          </a:xfrm>
          <a:prstGeom prst="round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У</a:t>
            </a:r>
            <a:r>
              <a:rPr lang="ru-RU" sz="2800" b="1" dirty="0" smtClean="0">
                <a:solidFill>
                  <a:schemeClr val="tx1"/>
                </a:solidFill>
                <a:latin typeface="Bookman Old Style" pitchFamily="18" charset="0"/>
              </a:rPr>
              <a:t>Д </a:t>
            </a:r>
            <a:r>
              <a:rPr lang="ru-RU" sz="7200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,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ЛАК</a:t>
            </a:r>
            <a:r>
              <a:rPr lang="ru-RU" dirty="0" smtClean="0">
                <a:solidFill>
                  <a:schemeClr val="tx1"/>
                </a:solidFill>
                <a:latin typeface="Bookman Old Style" pitchFamily="18" charset="0"/>
              </a:rPr>
              <a:t>      </a:t>
            </a:r>
            <a:endParaRPr lang="ru-RU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0490" y="1142985"/>
            <a:ext cx="2614103" cy="171451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28982" y="1214422"/>
            <a:ext cx="2476517" cy="157163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ПЛОТВА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98226" y="1128470"/>
            <a:ext cx="2527561" cy="1662231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15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64958" y="1164097"/>
            <a:ext cx="2500990" cy="1643074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86501" y="1142984"/>
            <a:ext cx="2571768" cy="157163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МУКСУН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62751" y="1107358"/>
            <a:ext cx="2571768" cy="164307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Bookman Old Style" pitchFamily="18" charset="0"/>
              </a:rPr>
              <a:t>ЛУК </a:t>
            </a:r>
            <a:r>
              <a:rPr lang="ru-RU" sz="2800" dirty="0" err="1" smtClean="0">
                <a:solidFill>
                  <a:schemeClr val="tx1"/>
                </a:solidFill>
                <a:latin typeface="Bookman Old Style" pitchFamily="18" charset="0"/>
              </a:rPr>
              <a:t>л=м</a:t>
            </a:r>
            <a:r>
              <a:rPr lang="ru-RU" sz="3200" b="1" dirty="0" err="1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УН</a:t>
            </a:r>
            <a:endParaRPr lang="ru-RU" sz="28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222671" y="1071733"/>
            <a:ext cx="2612572" cy="1643074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144022" y="1142984"/>
            <a:ext cx="2476517" cy="157163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69850" contourW="50800">
            <a:bevelT w="190500"/>
            <a:bevelB w="88900" h="133350"/>
            <a:contourClr>
              <a:schemeClr val="tx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Bookman Old Style" pitchFamily="18" charset="0"/>
              </a:rPr>
              <a:t>НАЛИМ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120272" y="1131108"/>
            <a:ext cx="2476517" cy="157163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i="1" u="sng" dirty="0" smtClean="0">
                <a:solidFill>
                  <a:schemeClr val="tx1"/>
                </a:solidFill>
                <a:latin typeface="Bookman Old Style" pitchFamily="18" charset="0"/>
              </a:rPr>
              <a:t>М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Bookman Old Style" pitchFamily="18" charset="0"/>
              </a:rPr>
              <a:t>ЛИ</a:t>
            </a:r>
            <a:endParaRPr lang="ru-RU" sz="3200" b="1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192436" y="1190484"/>
            <a:ext cx="2475605" cy="150019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0" dirty="0">
              <a:latin typeface="Bookman Old Style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92221" y="2256133"/>
            <a:ext cx="92204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плот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FFC000"/>
                </a:solidFill>
                <a:latin typeface="Arial Black" pitchFamily="34" charset="0"/>
                <a:ea typeface="+mj-ea"/>
                <a:cs typeface="+mj-cs"/>
              </a:rPr>
              <a:t>Рыбный промысел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TextBox 23"/>
          <p:cNvSpPr txBox="1"/>
          <p:nvPr/>
        </p:nvSpPr>
        <p:spPr>
          <a:xfrm>
            <a:off x="6264893" y="4921663"/>
            <a:ext cx="45574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Каких рыб поймал рыбак?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28208" y="3004457"/>
            <a:ext cx="586487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Над водою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голубой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Гнётся удочка дугой.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Поплавок ныряет гибко,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На крючок попалась…..(_____)?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Рисунок 19" descr="Похожее изображение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17025" y="3030248"/>
            <a:ext cx="2443163" cy="16287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9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9" presetClass="entr" presetSubtype="1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https://ds02.infourok.ru/uploads/ex/0790/00055ebf-0b5d6f12/img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80449"/>
            <a:ext cx="3364302" cy="3101106"/>
          </a:xfrm>
          <a:prstGeom prst="rect">
            <a:avLst/>
          </a:prstGeom>
          <a:noFill/>
        </p:spPr>
      </p:pic>
      <p:pic>
        <p:nvPicPr>
          <p:cNvPr id="1028" name="Picture 4" descr="https://ds04.infourok.ru/uploads/ex/0d58/0006c417-eeb2a205/img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95470" y="224288"/>
            <a:ext cx="3088077" cy="3157268"/>
          </a:xfrm>
          <a:prstGeom prst="rect">
            <a:avLst/>
          </a:prstGeom>
          <a:noFill/>
        </p:spPr>
      </p:pic>
      <p:pic>
        <p:nvPicPr>
          <p:cNvPr id="1030" name="Picture 6" descr="http://900igr.net/up/datas/255361/034.jpg"/>
          <p:cNvPicPr>
            <a:picLocks noChangeAspect="1" noChangeArrowheads="1"/>
          </p:cNvPicPr>
          <p:nvPr/>
        </p:nvPicPr>
        <p:blipFill>
          <a:blip r:embed="rId6"/>
          <a:srcRect l="13774" t="8489" r="19056" b="14781"/>
          <a:stretch>
            <a:fillRect/>
          </a:stretch>
        </p:blipFill>
        <p:spPr bwMode="auto">
          <a:xfrm>
            <a:off x="6349042" y="293298"/>
            <a:ext cx="3122762" cy="3122762"/>
          </a:xfrm>
          <a:prstGeom prst="rect">
            <a:avLst/>
          </a:prstGeom>
          <a:noFill/>
        </p:spPr>
      </p:pic>
      <p:pic>
        <p:nvPicPr>
          <p:cNvPr id="1032" name="Picture 8" descr="https://iohotnik.ru/uploads/posts/2014-09/1410533926_kg2gusi-gummeniik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" y="3416060"/>
            <a:ext cx="3278038" cy="2881222"/>
          </a:xfrm>
          <a:prstGeom prst="rect">
            <a:avLst/>
          </a:prstGeom>
          <a:noFill/>
        </p:spPr>
      </p:pic>
      <p:pic>
        <p:nvPicPr>
          <p:cNvPr id="1034" name="Picture 10" descr="https://ds03.infourok.ru/uploads/ex/11cb/0006053a-5e84042d/4/img20.jpg"/>
          <p:cNvPicPr>
            <a:picLocks noChangeAspect="1" noChangeArrowheads="1"/>
          </p:cNvPicPr>
          <p:nvPr/>
        </p:nvPicPr>
        <p:blipFill>
          <a:blip r:embed="rId8"/>
          <a:srcRect l="23959" t="3709" r="25098" b="1448"/>
          <a:stretch>
            <a:fillRect/>
          </a:stretch>
        </p:blipFill>
        <p:spPr bwMode="auto">
          <a:xfrm>
            <a:off x="9437299" y="327803"/>
            <a:ext cx="2754702" cy="3140015"/>
          </a:xfrm>
          <a:prstGeom prst="rect">
            <a:avLst/>
          </a:prstGeom>
          <a:noFill/>
        </p:spPr>
      </p:pic>
      <p:pic>
        <p:nvPicPr>
          <p:cNvPr id="1036" name="Picture 12" descr="http://900igr.net/up/datas/126172/01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861904" y="3467684"/>
            <a:ext cx="3330096" cy="284685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20241" y="3502325"/>
            <a:ext cx="33441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Птицы </a:t>
            </a:r>
            <a:r>
              <a:rPr lang="ru-RU" sz="4400" b="1" dirty="0" err="1" smtClean="0">
                <a:solidFill>
                  <a:srgbClr val="FFFF00"/>
                </a:solidFill>
              </a:rPr>
              <a:t>Югры</a:t>
            </a:r>
            <a:endParaRPr lang="ru-RU" sz="4400" b="1" dirty="0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34739" y="4262251"/>
            <a:ext cx="462819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33 вида птиц занесены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в красную книгу – </a:t>
            </a:r>
            <a:r>
              <a:rPr lang="ru-RU" sz="3200" b="1" dirty="0" err="1" smtClean="0">
                <a:solidFill>
                  <a:schemeClr val="bg1"/>
                </a:solidFill>
              </a:rPr>
              <a:t>Югры</a:t>
            </a:r>
            <a:r>
              <a:rPr lang="ru-RU" sz="3200" b="1" dirty="0" smtClean="0">
                <a:solidFill>
                  <a:schemeClr val="bg1"/>
                </a:solidFill>
              </a:rPr>
              <a:t>.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avaiknam.ru/texts/831/830666/830666_html_5be05d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5630779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fs00.infourok.ru/images/doc/184/211190/img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2192000" cy="5775159"/>
          </a:xfrm>
          <a:prstGeom prst="rect">
            <a:avLst/>
          </a:prstGeom>
          <a:noFill/>
        </p:spPr>
      </p:pic>
      <p:pic>
        <p:nvPicPr>
          <p:cNvPr id="34820" name="Picture 4" descr="http://surgutfilm.ru/wp-content/uploads/2017/04/IGP4856w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5701214"/>
          </a:xfrm>
          <a:prstGeom prst="rect">
            <a:avLst/>
          </a:prstGeom>
          <a:noFill/>
        </p:spPr>
      </p:pic>
      <p:pic>
        <p:nvPicPr>
          <p:cNvPr id="34824" name="Picture 8" descr="https://proreligiu.club/wp-content/uploads/2018/12/xanty-mansiyskaya-eparxiya-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"/>
            <a:ext cx="12192000" cy="5907004"/>
          </a:xfrm>
          <a:prstGeom prst="rect">
            <a:avLst/>
          </a:prstGeom>
          <a:noFill/>
        </p:spPr>
      </p:pic>
      <p:pic>
        <p:nvPicPr>
          <p:cNvPr id="34826" name="Picture 10" descr="https://public.mishka.travel/images/mini/2114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1"/>
            <a:ext cx="12192000" cy="6009189"/>
          </a:xfrm>
          <a:prstGeom prst="rect">
            <a:avLst/>
          </a:prstGeom>
          <a:noFill/>
        </p:spPr>
      </p:pic>
      <p:pic>
        <p:nvPicPr>
          <p:cNvPr id="34828" name="Picture 12" descr="http://www.snowmobile.pripolar.ru/file/oblozhka_na_foto/medvegiy-prazdnik/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2192000" cy="6063916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www.nastol.com.ua/pic/201502/1600x1200/nastol.com.ua-1284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6626432" y="415213"/>
            <a:ext cx="5403272" cy="4803993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Красное солнце наше, 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Нет тебя в мире краше!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Даруй нам свет и тепло,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Красное солнце наше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Весна, весна - </a:t>
            </a:r>
            <a:r>
              <a:rPr lang="ru-RU" sz="2400" b="1" dirty="0" err="1" smtClean="0">
                <a:solidFill>
                  <a:srgbClr val="7030A0"/>
                </a:solidFill>
              </a:rPr>
              <a:t>Ворнэ</a:t>
            </a:r>
            <a:r>
              <a:rPr lang="ru-RU" sz="2400" b="1" dirty="0" smtClean="0">
                <a:solidFill>
                  <a:srgbClr val="7030A0"/>
                </a:solidFill>
              </a:rPr>
              <a:t/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Приди весна с радостью,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С доброй радостью, с великой милостью.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all.culture.ru/uploads/34646a08d92956ba04a134429826a4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5248894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1.1zoom.me/big3/265/Russia_Moscow_Houses_4555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1028" name="Picture 4" descr="https://admmegion.ru/upload/iblock/07c/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1030" name="Picture 6" descr="http://www.finnougoria.ru/upload/iblock/9ce/1420457777_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finnougoria.ru/upload/iblock/dd3/70b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68291" cy="5600700"/>
          </a:xfrm>
          <a:prstGeom prst="rect">
            <a:avLst/>
          </a:prstGeom>
          <a:noFill/>
        </p:spPr>
      </p:pic>
      <p:pic>
        <p:nvPicPr>
          <p:cNvPr id="37890" name="Picture 2" descr="https://ugra-tv.ru/upload/iblock/806/80677261f67f10f57d4b5e279626acb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0187" y="0"/>
            <a:ext cx="6451813" cy="5499735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media.nazaccent.ru/files/bc/c6/bcc6ee61a5029dc7a0c42203ccd3233d_4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924550" cy="5562600"/>
          </a:xfrm>
          <a:prstGeom prst="rect">
            <a:avLst/>
          </a:prstGeom>
          <a:noFill/>
        </p:spPr>
      </p:pic>
      <p:pic>
        <p:nvPicPr>
          <p:cNvPr id="38916" name="Picture 4" descr="https://cont.ws/uploads/pic/2018/6/4-gora-sampo-kareliya-800x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48350" y="-114301"/>
            <a:ext cx="6343650" cy="5676901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900igr.net/up/datas/217089/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</p:spPr>
      </p:pic>
      <p:pic>
        <p:nvPicPr>
          <p:cNvPr id="39940" name="Picture 4" descr="http://xn--80apbncz.xn--p1ai/uploadedfiles/1-082017/images/0_a4948_ed0cc9a3_orig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</p:spPr>
      </p:pic>
      <p:pic>
        <p:nvPicPr>
          <p:cNvPr id="39942" name="Picture 6" descr="https://www.culture.ru/storage/images/200885bb2b5ae6940cc61ec949af61aa/19cdcf8d27063ef3cc5b1d5d69e1265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9944" name="Picture 8" descr="http://zaksobr.kamchatka.ru/images/cms/thumbs/e1b7d0a175d8d4fadd54e6c47cdb0158895f1153/olen9_1200_auto_jp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9946" name="Picture 10" descr="https://cod86.ru/wp-content/uploads/2017/11/be0aee009cbf48a67780dd8d0f1a8d8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9948" name="Picture 12" descr="https://pandia.ru/text/82/531/images/img30_1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380453" y="0"/>
            <a:ext cx="1257245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cf.ppt-online.org/files2/slide/3/3P7pHOnMkA804oZWTsfG2VtDd5iQlBCwecuUvYSax/slide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6117021" cy="5738648"/>
          </a:xfrm>
          <a:prstGeom prst="rect">
            <a:avLst/>
          </a:prstGeom>
          <a:noFill/>
        </p:spPr>
      </p:pic>
      <p:pic>
        <p:nvPicPr>
          <p:cNvPr id="40964" name="Picture 4" descr="https://ds04.infourok.ru/uploads/ex/0eac/0003f2c3-fb93db2b/img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90896" y="1"/>
            <a:ext cx="6201103" cy="5738648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ds04.infourok.ru/uploads/ex/0421/000a1640-d6ea1463/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trksever.ru/upload/iblock/506/506ac294b0a88690a7b20e84bcffccc6.jpg"/>
          <p:cNvPicPr>
            <a:picLocks noChangeAspect="1" noChangeArrowheads="1"/>
          </p:cNvPicPr>
          <p:nvPr/>
        </p:nvPicPr>
        <p:blipFill>
          <a:blip r:embed="rId2"/>
          <a:srcRect l="33856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5738" y="977462"/>
            <a:ext cx="87019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Творческая мастерская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oki3.vkusercdn.ru/i?r=BDHElZJBPNKGuFyY-akIDfgnr-MTPN37Ga-SemuIiWPft63Z7GrsFEhIs5yMMiDNufk"/>
          <p:cNvPicPr>
            <a:picLocks noChangeAspect="1" noChangeArrowheads="1"/>
          </p:cNvPicPr>
          <p:nvPr/>
        </p:nvPicPr>
        <p:blipFill>
          <a:blip r:embed="rId2"/>
          <a:srcRect t="31775"/>
          <a:stretch>
            <a:fillRect/>
          </a:stretch>
        </p:blipFill>
        <p:spPr bwMode="auto">
          <a:xfrm>
            <a:off x="0" y="0"/>
            <a:ext cx="6258910" cy="4177861"/>
          </a:xfrm>
          <a:prstGeom prst="rect">
            <a:avLst/>
          </a:prstGeom>
          <a:noFill/>
        </p:spPr>
      </p:pic>
      <p:pic>
        <p:nvPicPr>
          <p:cNvPr id="4100" name="Picture 4" descr="https://oki3.vkusercdn.ru/i?r=BDHElZJBPNKGuFyY-akIDfgniK_01GB54cTrDLC6LYRjhFJ3JWZEb3Q1-KEj6PCQOqQ"/>
          <p:cNvPicPr>
            <a:picLocks noChangeAspect="1" noChangeArrowheads="1"/>
          </p:cNvPicPr>
          <p:nvPr/>
        </p:nvPicPr>
        <p:blipFill>
          <a:blip r:embed="rId3"/>
          <a:srcRect t="28918"/>
          <a:stretch>
            <a:fillRect/>
          </a:stretch>
        </p:blipFill>
        <p:spPr bwMode="auto">
          <a:xfrm>
            <a:off x="6142895" y="2191407"/>
            <a:ext cx="6049105" cy="466659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722299" y="645513"/>
            <a:ext cx="50056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Игра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"</a:t>
            </a:r>
            <a:r>
              <a:rPr lang="ru-RU" sz="3600" b="1" dirty="0" err="1" smtClean="0">
                <a:solidFill>
                  <a:srgbClr val="0070C0"/>
                </a:solidFill>
              </a:rPr>
              <a:t>Перетягивание</a:t>
            </a:r>
            <a:r>
              <a:rPr lang="ru-RU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палки"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102" name="AutoShape 6" descr="https://top-fon.com/uploads/posts/2023-01/1674716283_top-fon-com-p-smaili-dlya-prezentatsii-bez-fona-6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https://skrinshoter.ru/s/271023/vSloHBSh.jpg?download=1&amp;name=%D0%A1%D0%BA%D1%80%D0%B8%D0%BD%D1%88%D0%BE%D1%82-27-10-2023%2020:31: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0403" y="4451684"/>
            <a:ext cx="4336779" cy="2406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oki3.vkusercdn.ru/i?r=BDHElZJBPNKGuFyY-akIDfgnSJd6OdAhDyTVW2A2uB7nhjnc8opXyGlg4cBLYxyFI0Q"/>
          <p:cNvPicPr>
            <a:picLocks noChangeAspect="1" noChangeArrowheads="1"/>
          </p:cNvPicPr>
          <p:nvPr/>
        </p:nvPicPr>
        <p:blipFill>
          <a:blip r:embed="rId2"/>
          <a:srcRect t="19274" b="8245"/>
          <a:stretch>
            <a:fillRect/>
          </a:stretch>
        </p:blipFill>
        <p:spPr bwMode="auto">
          <a:xfrm>
            <a:off x="0" y="1564105"/>
            <a:ext cx="6376737" cy="5293895"/>
          </a:xfrm>
          <a:prstGeom prst="rect">
            <a:avLst/>
          </a:prstGeom>
          <a:noFill/>
        </p:spPr>
      </p:pic>
      <p:pic>
        <p:nvPicPr>
          <p:cNvPr id="43012" name="Picture 4" descr="https://oki3.vkusercdn.ru/i?r=BDHElZJBPNKGuFyY-akIDfgnl6E-Zqu0_QbfPYH9FWBeMIGZ1qZAWKdx4Bq9n4yjab0"/>
          <p:cNvPicPr>
            <a:picLocks noChangeAspect="1" noChangeArrowheads="1"/>
          </p:cNvPicPr>
          <p:nvPr/>
        </p:nvPicPr>
        <p:blipFill>
          <a:blip r:embed="rId3"/>
          <a:srcRect t="20209" b="13975"/>
          <a:stretch>
            <a:fillRect/>
          </a:stretch>
        </p:blipFill>
        <p:spPr bwMode="auto">
          <a:xfrm>
            <a:off x="6304547" y="1"/>
            <a:ext cx="5887453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53146" y="308628"/>
            <a:ext cx="391042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Игра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"Хват </a:t>
            </a:r>
            <a:r>
              <a:rPr lang="ru-RU" sz="3200" b="1" dirty="0" smtClean="0">
                <a:solidFill>
                  <a:srgbClr val="FF0000"/>
                </a:solidFill>
              </a:rPr>
              <a:t>без перехвата</a:t>
            </a:r>
            <a:r>
              <a:rPr lang="ru-RU" sz="3200" b="1" dirty="0" smtClean="0">
                <a:solidFill>
                  <a:srgbClr val="FF0000"/>
                </a:solidFill>
              </a:rPr>
              <a:t>"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oki3.vkusercdn.ru/i?r=BDHElZJBPNKGuFyY-akIDfgns62440215YcK9xLDUGaZh4Rnmg7Z2gzuoMFE5tbrvM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"/>
            <a:ext cx="6112043" cy="6858000"/>
          </a:xfrm>
          <a:prstGeom prst="rect">
            <a:avLst/>
          </a:prstGeom>
          <a:noFill/>
        </p:spPr>
      </p:pic>
      <p:pic>
        <p:nvPicPr>
          <p:cNvPr id="41988" name="Picture 4" descr="https://oki3.vkusercdn.ru/i?r=BDHElZJBPNKGuFyY-akIDfgnpts9qtRw9ZPQlOtFQmUjU1hcpAuYEMGrdq8-DyU8l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3917" y="0"/>
            <a:ext cx="612808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oki3.vkusercdn.ru/i?r=BDHElZJBPNKGuFyY-akIDfgnza4EM2RunYrO1QCl3EiVWM2SQdCFRBq5OM81iIsfzA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1117" y="0"/>
            <a:ext cx="5670884" cy="6858000"/>
          </a:xfrm>
          <a:prstGeom prst="rect">
            <a:avLst/>
          </a:prstGeom>
          <a:noFill/>
        </p:spPr>
      </p:pic>
      <p:pic>
        <p:nvPicPr>
          <p:cNvPr id="52228" name="Picture 4" descr="https://oki3.vkusercdn.ru/i?r=BDHElZJBPNKGuFyY-akIDfgnq1tYULq9Pe4j3HrQTZS00Q_WEPKVYFg_qVui-fPFkZ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44090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Ханты-Мансийский автономный округ –</a:t>
            </a:r>
            <a:r>
              <a:rPr lang="ru-RU" b="1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Югра</a:t>
            </a:r>
            <a:r>
              <a:rPr lang="ru-RU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на карте России</a:t>
            </a:r>
            <a:endParaRPr lang="ru-RU" b="1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://dic.academic.ru/pictures/wiki/files/51/2486a2d5482c26edc0048315fbe3a474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9872" y="1841994"/>
            <a:ext cx="5973287" cy="357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6324753" y="3369954"/>
            <a:ext cx="586724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Наш округ – седой богатырь –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Свой дух возродил величаво,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Опора России – Урал и Сибирь!</a:t>
            </a:r>
          </a:p>
          <a:p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Гордимся </a:t>
            </a:r>
            <a:r>
              <a:rPr lang="ru-RU" sz="28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Югрою</a:t>
            </a:r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по праву!</a:t>
            </a:r>
            <a:endParaRPr lang="ru-RU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ttp://www.hmao.fas.gov.ru/sites/hmao.f.isfb.ru/files/hbhbqenv_twyrirepiq-feglaohwxglvctxjuooijieh_znye_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7079" y="1845613"/>
            <a:ext cx="1077314" cy="11469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http://www.doinhmao.ru/themes/hmao/assets/images/hmao_flag_mini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322130" y="1811113"/>
            <a:ext cx="1805049" cy="11577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2182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oki3.vkusercdn.ru/i?r=BDHElZJBPNKGuFyY-akIDfgn_lru69OOQ_n_KeGw17Xpoafe_z0CqHcdL0Mtgp3FL0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328611" cy="6858000"/>
          </a:xfrm>
          <a:prstGeom prst="rect">
            <a:avLst/>
          </a:prstGeom>
          <a:noFill/>
        </p:spPr>
      </p:pic>
      <p:pic>
        <p:nvPicPr>
          <p:cNvPr id="54276" name="Picture 4" descr="https://oki3.vkusercdn.ru/i?r=BDHElZJBPNKGuFyY-akIDfgn-rIK67XQVwyaFVLP8EoxwJmwPN8xigYlOQ09YflbeV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92689" y="-1"/>
            <a:ext cx="6299311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oki3.vkusercdn.ru/i?r=BDHElZJBPNKGuFyY-akIDfgnTEiuVplx-QoxDze-8h9zqrafY8bR8TC7kS8f9Q8Vp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8295" y="0"/>
            <a:ext cx="5694947" cy="6858000"/>
          </a:xfrm>
          <a:prstGeom prst="rect">
            <a:avLst/>
          </a:prstGeom>
          <a:noFill/>
        </p:spPr>
      </p:pic>
      <p:pic>
        <p:nvPicPr>
          <p:cNvPr id="44036" name="Picture 4" descr="https://oki3.vkusercdn.ru/i?r=BDHElZJBPNKGuFyY-akIDfgnSjQs6BeL09pJngKz0wFFEDApHihdn3fGzTFAvbJHBE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137" y="4178"/>
            <a:ext cx="5366084" cy="6853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oki3.vkusercdn.ru/i?r=BDHElZJBPNKGuFyY-akIDfgnKcuSd4QflSDXZ54VVCE4RnrIDkBbHUYi2nXAvWMNbY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264" y="0"/>
            <a:ext cx="5483267" cy="6858000"/>
          </a:xfrm>
          <a:prstGeom prst="rect">
            <a:avLst/>
          </a:prstGeom>
          <a:noFill/>
        </p:spPr>
      </p:pic>
      <p:pic>
        <p:nvPicPr>
          <p:cNvPr id="45060" name="Picture 4" descr="https://oki3.vkusercdn.ru/i?r=BDHElZJBPNKGuFyY-akIDfgncI6jNtP4PGGR0IlUWA68AiRyKDeGLATVSbzJ-C0mah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3728" y="0"/>
            <a:ext cx="54593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oki3.vkusercdn.ru/i?r=BDHElZJBPNKGuFyY-akIDfgndM03W5A6fJbrUzP1oSavXiphnwigNmra5tf8OmAsZ9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011" y="0"/>
            <a:ext cx="5519361" cy="6858000"/>
          </a:xfrm>
          <a:prstGeom prst="rect">
            <a:avLst/>
          </a:prstGeom>
          <a:noFill/>
        </p:spPr>
      </p:pic>
      <p:pic>
        <p:nvPicPr>
          <p:cNvPr id="46084" name="Picture 4" descr="https://oki3.vkusercdn.ru/i?r=BDHElZJBPNKGuFyY-akIDfgnbRV_Tdf0YYSXsyKJfKgY1ZZvy_R4ZynEa6KzuMH8_Z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6843" y="0"/>
            <a:ext cx="531566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oki3.vkusercdn.ru/i?r=BDHElZJBPNKGuFyY-akIDfgnqxu8_Z6JqmsSpqQFVJ9hxX-kmfPklad_AEIBmCLwLF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5326" y="0"/>
            <a:ext cx="5414211" cy="6858000"/>
          </a:xfrm>
          <a:prstGeom prst="rect">
            <a:avLst/>
          </a:prstGeom>
          <a:noFill/>
        </p:spPr>
      </p:pic>
      <p:pic>
        <p:nvPicPr>
          <p:cNvPr id="47108" name="Picture 4" descr="https://oki3.vkusercdn.ru/i?r=BDHElZJBPNKGuFyY-akIDfgnUOweco3Qo8h8dJDeeQySf63uJfNovqZ6JDWuBftkp7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2998" y="0"/>
            <a:ext cx="576024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oki3.vkusercdn.ru/i?r=BDHElZJBPNKGuFyY-akIDfgndDTIzAKcEfe-004_nmmofHoxG0TVOuFgKwgZ54ooeN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1" y="0"/>
            <a:ext cx="5293894" cy="6858000"/>
          </a:xfrm>
          <a:prstGeom prst="rect">
            <a:avLst/>
          </a:prstGeom>
          <a:noFill/>
        </p:spPr>
      </p:pic>
      <p:pic>
        <p:nvPicPr>
          <p:cNvPr id="48132" name="Picture 4" descr="https://oki3.vkusercdn.ru/i?r=BDHElZJBPNKGuFyY-akIDfgnWvHDRx9MZLASLAJiZEfYoIVQwzmMYWTzvBH_iexfnk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671" y="0"/>
            <a:ext cx="546605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s://oki3.vkusercdn.ru/i?r=BDHElZJBPNKGuFyY-akIDfgn1VMJWFkUK98WIU-e4fBv4c5SSyXJS8bycikNu6ElH5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3453" y="0"/>
            <a:ext cx="5293893" cy="6858000"/>
          </a:xfrm>
          <a:prstGeom prst="rect">
            <a:avLst/>
          </a:prstGeom>
          <a:noFill/>
        </p:spPr>
      </p:pic>
      <p:pic>
        <p:nvPicPr>
          <p:cNvPr id="49156" name="Picture 4" descr="https://oki3.vkusercdn.ru/i?r=BDHElZJBPNKGuFyY-akIDfgn9uKMdb7K0huzIHs3DEK8_43MwcCMz-4wpL9CQIZOd-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7053" y="0"/>
            <a:ext cx="529389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s://oki3.vkusercdn.ru/i?r=BDHElZJBPNKGuFyY-akIDfgnYmlTeJnXATTGCIMafjgvBSDsNmZ97ddpd4F_SWI8ws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002" y="0"/>
            <a:ext cx="5123156" cy="6858000"/>
          </a:xfrm>
          <a:prstGeom prst="rect">
            <a:avLst/>
          </a:prstGeom>
          <a:noFill/>
        </p:spPr>
      </p:pic>
      <p:pic>
        <p:nvPicPr>
          <p:cNvPr id="50180" name="Picture 4" descr="https://oki3.vkusercdn.ru/i?r=BDHElZJBPNKGuFyY-akIDfgn1Jb-oeLr7nHIdf0U2LLpu5d714J0RlPoAye8qfmfIW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5129" y="0"/>
            <a:ext cx="527956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oki3.vkusercdn.ru/i?r=BDHElZJBPNKGuFyY-akIDfgnwR6z7GhXt8gqQ3XgbhnIxAOXsUVJw_uK4MRWmwLEpF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8146" y="0"/>
            <a:ext cx="107562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s://oki3.vkusercdn.ru/i?r=BDHElZJBPNKGuFyY-akIDfgnA8a6GN6BxleTW5yEjX__kBcK27-oaDhJsoR-5H8lRz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2568" y="0"/>
            <a:ext cx="834991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pbs.twimg.com/media/DaUSw47XcAAAx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0989" y="336883"/>
            <a:ext cx="8338308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/>
              <a:t>Ханты – «остяки», манси – «вогулы»</a:t>
            </a:r>
            <a:endParaRPr lang="ru-RU" sz="4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290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Традиция и культура народов ханты и манси.</a:t>
            </a:r>
            <a:endParaRPr lang="ru-RU" sz="4400" b="1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://www.hmao.fas.gov.ru/sites/hmao.f.isfb.ru/files/hbhbqenv_twyrirepiq-feglaohwxglvctxjuooijieh_znye_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23614" y="278731"/>
            <a:ext cx="1433575" cy="15863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1069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4" name="Picture 4" descr="https://skrinshoter.ru/s/271023/6nAdt6MM.jpg?download=1&amp;name=%D0%A1%D0%BA%D1%80%D0%B8%D0%BD%D1%88%D0%BE%D1%82-27-10-2023%2020:04: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Основные занятия коренных народов </a:t>
            </a:r>
            <a:r>
              <a:rPr lang="ru-RU" sz="4400" b="1" dirty="0" err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Югры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40000"/>
                  <a:lumOff val="6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31272" y="4845133"/>
            <a:ext cx="8280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Угадайте основное занятие правильно расставив буквы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62092" y="2026545"/>
            <a:ext cx="459613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 О О А Х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23824" y="2377528"/>
            <a:ext cx="459613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 Х О Т А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Рисунок 7" descr="Похожее изображени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54671" y="1863977"/>
            <a:ext cx="2095499" cy="32450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3897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Охота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на зверей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Картинки по запросу картинки соболь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17402" y="1853479"/>
            <a:ext cx="1916199" cy="1529670"/>
          </a:xfrm>
          <a:prstGeom prst="cub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охожее изображение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76436" y="1856245"/>
            <a:ext cx="1640114" cy="1493915"/>
          </a:xfrm>
          <a:prstGeom prst="cub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66986" y="3458089"/>
            <a:ext cx="15447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оболь</a:t>
            </a:r>
            <a:endParaRPr lang="ru-RU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Картинки по запросу картинки колонок"/>
          <p:cNvPicPr/>
          <p:nvPr/>
        </p:nvPicPr>
        <p:blipFill>
          <a:blip r:embed="rId6"/>
          <a:srcRect r="12"/>
          <a:stretch>
            <a:fillRect/>
          </a:stretch>
        </p:blipFill>
        <p:spPr bwMode="auto">
          <a:xfrm>
            <a:off x="8128000" y="1869702"/>
            <a:ext cx="1915885" cy="1480457"/>
          </a:xfrm>
          <a:prstGeom prst="cub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130901" y="3469963"/>
            <a:ext cx="1628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олонок</a:t>
            </a:r>
            <a:endParaRPr lang="ru-RU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Картинки по запросу картинки северный олень"/>
          <p:cNvPicPr/>
          <p:nvPr/>
        </p:nvPicPr>
        <p:blipFill>
          <a:blip r:embed="rId7"/>
          <a:srcRect r="123" b="122"/>
          <a:stretch>
            <a:fillRect/>
          </a:stretch>
        </p:blipFill>
        <p:spPr bwMode="auto">
          <a:xfrm>
            <a:off x="2276023" y="1879165"/>
            <a:ext cx="1831520" cy="1494747"/>
          </a:xfrm>
          <a:prstGeom prst="cub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Картинки по запросу картинки аист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40952" y="1878939"/>
            <a:ext cx="1889125" cy="1494971"/>
          </a:xfrm>
          <a:prstGeom prst="cub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Картинки по запросу картинки антилопа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233933" y="1846915"/>
            <a:ext cx="1508124" cy="1479496"/>
          </a:xfrm>
          <a:prstGeom prst="cub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394857" y="3462317"/>
            <a:ext cx="12562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лень</a:t>
            </a:r>
            <a:endParaRPr lang="ru-RU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57964" y="3417455"/>
            <a:ext cx="1291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елка</a:t>
            </a:r>
            <a:endParaRPr lang="ru-RU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7118" y="3505859"/>
            <a:ext cx="982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ист</a:t>
            </a:r>
            <a:endParaRPr lang="ru-RU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104582" y="3426690"/>
            <a:ext cx="18582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нтилопа</a:t>
            </a:r>
            <a:endParaRPr lang="ru-RU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457" y="4717144"/>
            <a:ext cx="7446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Какое животное не обитает в наших краях?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Рисунок 20" descr="Картинки по запросу картинки собака лайка"/>
          <p:cNvPicPr/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8401502" y="4093029"/>
            <a:ext cx="2063297" cy="232228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38973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838200" y="365125"/>
            <a:ext cx="10515600" cy="92928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Оленеводство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5522026"/>
            <a:ext cx="12192000" cy="133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Картинки по запросу картинки северный олень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42" y="1461428"/>
            <a:ext cx="3178629" cy="23848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Картинки по запросу охотничье снаряжение манси и ханты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1140" y="1430317"/>
            <a:ext cx="4084361" cy="2438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Картинки по запросу картинки ханты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53672" y="1489756"/>
            <a:ext cx="2959356" cy="228395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1080656" y="4154868"/>
            <a:ext cx="100346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Будь рыболовом - с головой, а охотником – с душой.</a:t>
            </a:r>
          </a:p>
          <a:p>
            <a:r>
              <a:rPr lang="ru-RU" sz="28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Хозяином будешь – свой край полюбишь, родним домом назовёшь.</a:t>
            </a:r>
            <a:endParaRPr lang="ru-RU" sz="28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97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3805</TotalTime>
  <Words>185</Words>
  <Application>Microsoft Office PowerPoint</Application>
  <PresentationFormat>Произвольный</PresentationFormat>
  <Paragraphs>58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Ханты-Мансийский автономный округ –Югра на карте России</vt:lpstr>
      <vt:lpstr>Слайд 4</vt:lpstr>
      <vt:lpstr>Традиция и культура народов ханты и манси.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Зульфия</cp:lastModifiedBy>
  <cp:revision>136</cp:revision>
  <dcterms:created xsi:type="dcterms:W3CDTF">2017-09-14T06:03:52Z</dcterms:created>
  <dcterms:modified xsi:type="dcterms:W3CDTF">2023-10-27T20:47:18Z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532497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