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91" r:id="rId2"/>
    <p:sldId id="282" r:id="rId3"/>
    <p:sldId id="273" r:id="rId4"/>
    <p:sldId id="288" r:id="rId5"/>
    <p:sldId id="272" r:id="rId6"/>
    <p:sldId id="275" r:id="rId7"/>
    <p:sldId id="276" r:id="rId8"/>
    <p:sldId id="290" r:id="rId9"/>
    <p:sldId id="278" r:id="rId10"/>
    <p:sldId id="277" r:id="rId11"/>
    <p:sldId id="281" r:id="rId12"/>
    <p:sldId id="256" r:id="rId13"/>
    <p:sldId id="263" r:id="rId14"/>
    <p:sldId id="262" r:id="rId15"/>
    <p:sldId id="270" r:id="rId16"/>
    <p:sldId id="261" r:id="rId17"/>
    <p:sldId id="274" r:id="rId18"/>
    <p:sldId id="257" r:id="rId19"/>
    <p:sldId id="264" r:id="rId20"/>
    <p:sldId id="269" r:id="rId21"/>
    <p:sldId id="267" r:id="rId22"/>
    <p:sldId id="268" r:id="rId23"/>
    <p:sldId id="265" r:id="rId24"/>
    <p:sldId id="283" r:id="rId25"/>
    <p:sldId id="284" r:id="rId26"/>
    <p:sldId id="280" r:id="rId27"/>
    <p:sldId id="266" r:id="rId2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5" d="100"/>
          <a:sy n="65" d="100"/>
        </p:scale>
        <p:origin x="-1536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>
            <a:lvl1pPr>
              <a:defRPr sz="6000" b="1" cap="none" spc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 b="1" cap="none" spc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blipFill dpi="0" rotWithShape="1">
          <a:blip r:embed="rId2" cstate="print">
            <a:lum/>
          </a:blip>
          <a:srcRect/>
          <a:stretch>
            <a:fillRect l="-10000" r="-10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6000" b="1" cap="none" spc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 b="0" cap="none" spc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ru-RU" noProof="0" smtClean="0"/>
              <a:t>Вставка рисунка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0">
              <a:srgbClr val="03D4A8">
                <a:alpha val="41000"/>
              </a:srgbClr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13500000" scaled="1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Рисунок 7" descr="09.png"/>
          <p:cNvPicPr>
            <a:picLocks noChangeAspect="1"/>
          </p:cNvPicPr>
          <p:nvPr/>
        </p:nvPicPr>
        <p:blipFill>
          <a:blip r:embed="rId13" cstate="print">
            <a:duotone>
              <a:schemeClr val="accent4">
                <a:shade val="45000"/>
                <a:satMod val="135000"/>
              </a:schemeClr>
              <a:prstClr val="white"/>
            </a:duotone>
          </a:blip>
          <a:stretch>
            <a:fillRect/>
          </a:stretch>
        </p:blipFill>
        <p:spPr>
          <a:xfrm>
            <a:off x="7072330" y="4857760"/>
            <a:ext cx="1926177" cy="1883508"/>
          </a:xfrm>
          <a:prstGeom prst="rect">
            <a:avLst/>
          </a:prstGeom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5B106E36-FD25-4E2D-B0AA-010F637433A0}" type="datetimeFigureOut">
              <a:rPr lang="ru-RU" smtClean="0"/>
              <a:pPr/>
              <a:t>04.10.2020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cs typeface="+mn-cs"/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pic>
        <p:nvPicPr>
          <p:cNvPr id="7" name="Рисунок 6" descr="234576581.png"/>
          <p:cNvPicPr>
            <a:picLocks noChangeAspect="1"/>
          </p:cNvPicPr>
          <p:nvPr/>
        </p:nvPicPr>
        <p:blipFill>
          <a:blip r:embed="rId14" cstate="print"/>
          <a:stretch>
            <a:fillRect/>
          </a:stretch>
        </p:blipFill>
        <p:spPr>
          <a:xfrm>
            <a:off x="17463" y="90488"/>
            <a:ext cx="1317625" cy="12858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rtl="0" eaLnBrk="1" fontAlgn="base" hangingPunct="1">
        <a:spcBef>
          <a:spcPct val="0"/>
        </a:spcBef>
        <a:spcAft>
          <a:spcPct val="0"/>
        </a:spcAft>
        <a:defRPr sz="5400" b="1" kern="1200">
          <a:ln w="31550" cmpd="sng">
            <a:gradFill>
              <a:gsLst>
                <a:gs pos="70000">
                  <a:schemeClr val="accent6">
                    <a:shade val="50000"/>
                    <a:satMod val="190000"/>
                  </a:schemeClr>
                </a:gs>
                <a:gs pos="0">
                  <a:schemeClr val="accent6">
                    <a:tint val="77000"/>
                    <a:satMod val="180000"/>
                  </a:schemeClr>
                </a:gs>
              </a:gsLst>
              <a:lin ang="5400000"/>
            </a:gradFill>
            <a:prstDash val="solid"/>
          </a:ln>
          <a:solidFill>
            <a:srgbClr val="F6FBEA"/>
          </a:solidFill>
          <a:effectLst>
            <a:outerShdw blurRad="50800" dist="40000" dir="5400000" algn="tl" rotWithShape="0">
              <a:srgbClr val="000000">
                <a:shade val="5000"/>
                <a:satMod val="120000"/>
                <a:alpha val="33000"/>
              </a:srgbClr>
            </a:outerShdw>
          </a:effectLst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5400" b="1">
          <a:solidFill>
            <a:srgbClr val="F6FBEA"/>
          </a:solidFill>
          <a:latin typeface="Calibri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ln w="18415" cmpd="sng">
            <a:solidFill>
              <a:srgbClr val="FFFFFF"/>
            </a:solidFill>
            <a:prstDash val="solid"/>
          </a:ln>
          <a:solidFill>
            <a:srgbClr val="FFFFFF"/>
          </a:solidFill>
          <a:effectLst>
            <a:outerShdw blurRad="63500" dir="3600000" algn="tl" rotWithShape="0">
              <a:srgbClr val="000000">
                <a:alpha val="70000"/>
              </a:srgbClr>
            </a:outerShdw>
          </a:effectLst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4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png"/><Relationship Id="rId2" Type="http://schemas.openxmlformats.org/officeDocument/2006/relationships/image" Target="../media/image35.jpeg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7.pn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0.png"/><Relationship Id="rId5" Type="http://schemas.openxmlformats.org/officeDocument/2006/relationships/image" Target="../media/image39.png"/><Relationship Id="rId4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1.pn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hyperlink" Target="http://images.yandex.ru/yandsearch?text=%D0%97%D0%B5%D0%BC%D0%BB%D1%8F%20%D0%B2%20%D1%80%D1%83%D0%BA%D0%B5&amp;img_url=http://kravchenkosvetlana.livekuban.ru/files/u3585/nasha_zemlya.jpg&amp;pos=2&amp;uinfo=sw-1423-sh-742-fw-1198-fh-536-pd-1&amp;rpt=simage" TargetMode="External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png"/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46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8.jpeg"/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9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jpeg"/><Relationship Id="rId13" Type="http://schemas.openxmlformats.org/officeDocument/2006/relationships/hyperlink" Target="http://images.yandex.ru/yandsearch?p=0&amp;text=%D0%B6%D0%B5%D0%BB%D0%B5%D0%B7%D0%BD%D0%B0%D1%8F%20%D1%80%D1%83%D0%B4%D0%B0,%20%D0%BC%D1%80%D0%B0%D0%BC%D0%BE%D1%80&amp;img_url=http://www.tietan.org/SHABALIN/PICS/img018.jpg&amp;rpt=simage" TargetMode="External"/><Relationship Id="rId3" Type="http://schemas.openxmlformats.org/officeDocument/2006/relationships/image" Target="../media/image19.jpeg"/><Relationship Id="rId7" Type="http://schemas.openxmlformats.org/officeDocument/2006/relationships/hyperlink" Target="http://images.yandex.ru/yandsearch?p=25&amp;ed=1&amp;text=%D0%BC%D0%B8%D0%BA%D1%80%D0%BE%D0%BE%D1%80%D0%B3%D0%B0%D0%BD%D0%B8%D0%B7%D0%BC%D1%8B&amp;img_url=http://www.ecofilter.com.ua/img/virusy.jpg&amp;rpt=simage" TargetMode="External"/><Relationship Id="rId12" Type="http://schemas.openxmlformats.org/officeDocument/2006/relationships/image" Target="../media/image24.jpeg"/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1.jpeg"/><Relationship Id="rId11" Type="http://schemas.openxmlformats.org/officeDocument/2006/relationships/hyperlink" Target="http://images.yandex.ru/yandsearch?p=7&amp;text=%D0%BA%D0%BE%D1%81%D0%BC%D0%BE%D1%81&amp;img_url=http://www.en.proplay.ru/images/users/gallery/31151/157038_m.jpg&amp;rpt=simage" TargetMode="External"/><Relationship Id="rId5" Type="http://schemas.openxmlformats.org/officeDocument/2006/relationships/hyperlink" Target="http://images.yandex.ru/yandsearch?p=44&amp;ed=1&amp;text=%D0%B6%D0%B8%D0%B2%D0%BE%D1%82%D0%BD%D1%8B%D0%B5&amp;img_url=http://smaylik.ru/files/239/2.jpg&amp;rpt=simage" TargetMode="External"/><Relationship Id="rId15" Type="http://schemas.openxmlformats.org/officeDocument/2006/relationships/image" Target="../media/image26.png"/><Relationship Id="rId10" Type="http://schemas.openxmlformats.org/officeDocument/2006/relationships/image" Target="../media/image23.jpeg"/><Relationship Id="rId4" Type="http://schemas.openxmlformats.org/officeDocument/2006/relationships/image" Target="../media/image20.jpeg"/><Relationship Id="rId9" Type="http://schemas.openxmlformats.org/officeDocument/2006/relationships/hyperlink" Target="http://images.yandex.ru/yandsearch?p=20&amp;ed=1&amp;text=%D0%BC%D0%BE%D1%80%D0%B5&amp;img_url=http://photolife.km.ua/photo/402b.jpg&amp;rpt=simage" TargetMode="External"/><Relationship Id="rId14" Type="http://schemas.openxmlformats.org/officeDocument/2006/relationships/image" Target="../media/image25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2" descr="bvcb dfbvcdf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ln w="127000" cap="sq">
            <a:solidFill>
              <a:srgbClr val="000000"/>
            </a:solidFill>
            <a:miter lim="800000"/>
          </a:ln>
          <a:effectLst>
            <a:outerShdw blurRad="57150" dist="50800" dir="2700000" algn="tl" rotWithShape="0">
              <a:srgbClr val="000000">
                <a:alpha val="4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755577" y="332656"/>
            <a:ext cx="6192688" cy="1754326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ru-RU" sz="54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БЕРЕГИТЕ, ЗЕМЛЮ     БЕРЕГИТЕ</a:t>
            </a:r>
            <a:r>
              <a:rPr lang="ru-RU" sz="5400" b="1" cap="all" dirty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!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7" y="5373216"/>
            <a:ext cx="439248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/>
              <a:t>Автор: </a:t>
            </a:r>
            <a:r>
              <a:rPr lang="ru-RU" b="1" dirty="0" err="1" smtClean="0"/>
              <a:t>Бурашникова</a:t>
            </a:r>
            <a:r>
              <a:rPr lang="ru-RU" b="1" dirty="0" smtClean="0"/>
              <a:t> Людмила Сергеевна,</a:t>
            </a:r>
          </a:p>
          <a:p>
            <a:r>
              <a:rPr lang="ru-RU" b="1" dirty="0" smtClean="0"/>
              <a:t>            учитель начальных классов</a:t>
            </a:r>
          </a:p>
          <a:p>
            <a:r>
              <a:rPr lang="ru-RU" b="1" dirty="0" smtClean="0"/>
              <a:t>МБОУ «Гимназия № 4» г. Чебоксары</a:t>
            </a:r>
          </a:p>
          <a:p>
            <a:r>
              <a:rPr lang="ru-RU" b="1" dirty="0" smtClean="0"/>
              <a:t>                             2020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41147821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/>
          <p:cNvPicPr>
            <a:picLocks noGrp="1" noChangeAspect="1" noChangeArrowheads="1"/>
          </p:cNvPicPr>
          <p:nvPr>
            <p:ph idx="4294967295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5" name="WordArt 5"/>
          <p:cNvSpPr>
            <a:spLocks noChangeArrowheads="1" noChangeShapeType="1" noTextEdit="1"/>
          </p:cNvSpPr>
          <p:nvPr/>
        </p:nvSpPr>
        <p:spPr bwMode="auto">
          <a:xfrm>
            <a:off x="1428728" y="928670"/>
            <a:ext cx="6429420" cy="4643470"/>
          </a:xfrm>
          <a:prstGeom prst="rect">
            <a:avLst/>
          </a:prstGeom>
        </p:spPr>
        <p:txBody>
          <a:bodyPr wrap="none" fromWordArt="1">
            <a:prstTxWarp prst="textCascadeUp">
              <a:avLst>
                <a:gd name="adj" fmla="val 44444"/>
              </a:avLst>
            </a:prstTxWarp>
            <a:scene3d>
              <a:camera prst="legacyPerspectiveFront">
                <a:rot lat="20519999" lon="1080000" rev="0"/>
              </a:camera>
              <a:lightRig rig="legacyHarsh2" dir="b"/>
            </a:scene3d>
            <a:sp3d extrusionH="430200" prstMaterial="legacyMatte">
              <a:extrusionClr>
                <a:srgbClr val="FF6600"/>
              </a:extrusionClr>
            </a:sp3d>
          </a:bodyPr>
          <a:lstStyle/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ПРАВИЛА 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ПОВЕДЕНИЯ </a:t>
            </a:r>
          </a:p>
          <a:p>
            <a:pPr algn="ctr" rtl="0"/>
            <a:r>
              <a:rPr lang="ru-RU" sz="3600" kern="10" spc="0" dirty="0" smtClean="0">
                <a:ln w="9525">
                  <a:round/>
                  <a:headEnd/>
                  <a:tailEnd/>
                </a:ln>
                <a:gradFill rotWithShape="0">
                  <a:gsLst>
                    <a:gs pos="0">
                      <a:srgbClr val="FFE701"/>
                    </a:gs>
                    <a:gs pos="100000">
                      <a:srgbClr val="FE3E02"/>
                    </a:gs>
                  </a:gsLst>
                  <a:lin ang="5400000" scaled="1"/>
                </a:gradFill>
                <a:effectLst/>
                <a:latin typeface="Impact"/>
              </a:rPr>
              <a:t>В ПРИРОДЕ</a:t>
            </a:r>
            <a:endParaRPr lang="ru-RU" sz="3600" kern="10" spc="0" dirty="0">
              <a:ln w="9525">
                <a:round/>
                <a:headEnd/>
                <a:tailEnd/>
              </a:ln>
              <a:gradFill rotWithShape="0">
                <a:gsLst>
                  <a:gs pos="0">
                    <a:srgbClr val="FFE701"/>
                  </a:gs>
                  <a:gs pos="100000">
                    <a:srgbClr val="FE3E02"/>
                  </a:gs>
                </a:gsLst>
                <a:lin ang="5400000" scaled="1"/>
              </a:gradFill>
              <a:effectLst/>
              <a:latin typeface="Impac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368412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Нельзя ломать ветви деревьев и кустарников</a:t>
            </a:r>
            <a:endParaRPr lang="ru-RU" dirty="0"/>
          </a:p>
        </p:txBody>
      </p:sp>
      <p:pic>
        <p:nvPicPr>
          <p:cNvPr id="15" name="Picture 2" descr="C:\Users\Наталья\Pictures\2013-03-18 знаки\знаки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5920" t="3365" r="40755" b="74912"/>
          <a:stretch>
            <a:fillRect/>
          </a:stretch>
        </p:blipFill>
        <p:spPr bwMode="auto">
          <a:xfrm>
            <a:off x="1142976" y="3429000"/>
            <a:ext cx="3107548" cy="2786082"/>
          </a:xfrm>
          <a:prstGeom prst="rect">
            <a:avLst/>
          </a:prstGeom>
          <a:noFill/>
        </p:spPr>
      </p:pic>
      <p:pic>
        <p:nvPicPr>
          <p:cNvPr id="1035" name="Picture 11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643438" y="1928802"/>
            <a:ext cx="3626923" cy="30003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10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296974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Нельзя повреждать </a:t>
            </a:r>
            <a:br>
              <a:rPr lang="ru-RU" dirty="0" smtClean="0"/>
            </a:br>
            <a:r>
              <a:rPr lang="ru-RU" dirty="0" smtClean="0"/>
              <a:t>кору деревьев</a:t>
            </a:r>
            <a:endParaRPr lang="ru-RU" dirty="0"/>
          </a:p>
        </p:txBody>
      </p:sp>
      <p:pic>
        <p:nvPicPr>
          <p:cNvPr id="6" name="Picture 3" descr="C:\Users\Наталья\Pictures\2013-03-18 знаки-2\знаки-2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60206" t="31030" r="8343" b="52683"/>
          <a:stretch>
            <a:fillRect/>
          </a:stretch>
        </p:blipFill>
        <p:spPr bwMode="auto">
          <a:xfrm>
            <a:off x="714348" y="3786190"/>
            <a:ext cx="3121090" cy="2651627"/>
          </a:xfrm>
          <a:prstGeom prst="rect">
            <a:avLst/>
          </a:prstGeom>
          <a:noFill/>
        </p:spPr>
      </p:pic>
      <p:pic>
        <p:nvPicPr>
          <p:cNvPr id="2050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628" y="1785926"/>
            <a:ext cx="3274228" cy="29249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Нельзя рвать цветы</a:t>
            </a:r>
            <a:endParaRPr lang="ru-RU" dirty="0"/>
          </a:p>
        </p:txBody>
      </p:sp>
      <p:pic>
        <p:nvPicPr>
          <p:cNvPr id="307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cstate="print"/>
          <a:srcRect/>
          <a:stretch>
            <a:fillRect/>
          </a:stretch>
        </p:blipFill>
        <p:spPr bwMode="auto">
          <a:xfrm>
            <a:off x="4929190" y="1643050"/>
            <a:ext cx="3188522" cy="320240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13" name="Picture 3"/>
          <p:cNvPicPr>
            <a:picLocks noGrp="1" noChangeAspect="1" noChangeArrowheads="1"/>
          </p:cNvPicPr>
          <p:nvPr>
            <p:ph sz="half" idx="1"/>
          </p:nvPr>
        </p:nvPicPr>
        <p:blipFill>
          <a:blip cstate="print"/>
          <a:srcRect/>
          <a:stretch>
            <a:fillRect/>
          </a:stretch>
        </p:blipFill>
        <p:spPr bwMode="auto">
          <a:xfrm>
            <a:off x="714348" y="3143248"/>
            <a:ext cx="3214710" cy="32147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07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Нельзя топтать цветы</a:t>
            </a:r>
            <a:endParaRPr lang="ru-RU" dirty="0"/>
          </a:p>
        </p:txBody>
      </p:sp>
      <p:pic>
        <p:nvPicPr>
          <p:cNvPr id="6" name="Picture 7" descr="stop!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2897438"/>
            <a:ext cx="2714644" cy="3450969"/>
          </a:xfrm>
          <a:prstGeom prst="rect">
            <a:avLst/>
          </a:prstGeom>
          <a:noFill/>
          <a:ln w="57150">
            <a:solidFill>
              <a:srgbClr val="000066"/>
            </a:solidFill>
            <a:miter lim="800000"/>
            <a:headEnd/>
            <a:tailEnd/>
          </a:ln>
        </p:spPr>
      </p:pic>
      <p:pic>
        <p:nvPicPr>
          <p:cNvPr id="409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10981" y="1571611"/>
            <a:ext cx="2984428" cy="328614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409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Нельзя брать яйца</a:t>
            </a:r>
            <a:br>
              <a:rPr lang="ru-RU" dirty="0" smtClean="0"/>
            </a:br>
            <a:r>
              <a:rPr lang="ru-RU" dirty="0" smtClean="0"/>
              <a:t> из гнезда</a:t>
            </a:r>
            <a:endParaRPr lang="ru-RU" dirty="0"/>
          </a:p>
        </p:txBody>
      </p:sp>
      <p:pic>
        <p:nvPicPr>
          <p:cNvPr id="6" name="Picture 3" descr="C:\Users\Наталья\Pictures\2013-03-18 знаки-2\знаки-2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2046" t="18000" r="49874" b="61641"/>
          <a:stretch>
            <a:fillRect/>
          </a:stretch>
        </p:blipFill>
        <p:spPr bwMode="auto">
          <a:xfrm>
            <a:off x="357158" y="3643314"/>
            <a:ext cx="3983154" cy="2928958"/>
          </a:xfrm>
          <a:prstGeom prst="rect">
            <a:avLst/>
          </a:prstGeom>
          <a:noFill/>
        </p:spPr>
      </p:pic>
      <p:pic>
        <p:nvPicPr>
          <p:cNvPr id="512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 b="6818"/>
          <a:stretch>
            <a:fillRect/>
          </a:stretch>
        </p:blipFill>
        <p:spPr bwMode="auto">
          <a:xfrm>
            <a:off x="4714876" y="1714488"/>
            <a:ext cx="4038600" cy="31432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Нельзя разводить</a:t>
            </a:r>
            <a:br>
              <a:rPr lang="ru-RU" dirty="0" smtClean="0"/>
            </a:br>
            <a:r>
              <a:rPr lang="ru-RU" dirty="0" smtClean="0"/>
              <a:t> костер в лесу</a:t>
            </a:r>
            <a:endParaRPr lang="ru-RU" dirty="0"/>
          </a:p>
        </p:txBody>
      </p:sp>
      <p:pic>
        <p:nvPicPr>
          <p:cNvPr id="5" name="Picture 6" descr="огонь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628" y="1785926"/>
            <a:ext cx="3686200" cy="3071833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  <p:pic>
        <p:nvPicPr>
          <p:cNvPr id="614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0034" y="3000372"/>
            <a:ext cx="3538534" cy="353853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Нельзя сбивать грибы</a:t>
            </a:r>
            <a:endParaRPr lang="ru-RU" dirty="0"/>
          </a:p>
        </p:txBody>
      </p:sp>
      <p:pic>
        <p:nvPicPr>
          <p:cNvPr id="6" name="Picture 2" descr="C:\Users\Наталья\Pictures\2013-03-18 знаки\знаки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50000" t="20377" r="14823" b="55392"/>
          <a:stretch>
            <a:fillRect/>
          </a:stretch>
        </p:blipFill>
        <p:spPr bwMode="auto">
          <a:xfrm>
            <a:off x="285720" y="3929066"/>
            <a:ext cx="2794921" cy="2647943"/>
          </a:xfrm>
          <a:prstGeom prst="rect">
            <a:avLst/>
          </a:prstGeom>
          <a:noFill/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215074" y="1571612"/>
            <a:ext cx="2595581" cy="228601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grpSp>
        <p:nvGrpSpPr>
          <p:cNvPr id="7" name="Group 5"/>
          <p:cNvGrpSpPr>
            <a:grpSpLocks noGrp="1"/>
          </p:cNvGrpSpPr>
          <p:nvPr/>
        </p:nvGrpSpPr>
        <p:grpSpPr bwMode="auto">
          <a:xfrm>
            <a:off x="2928926" y="2714620"/>
            <a:ext cx="3357586" cy="3143272"/>
            <a:chOff x="1111" y="482"/>
            <a:chExt cx="3600" cy="2196"/>
          </a:xfrm>
        </p:grpSpPr>
        <p:pic>
          <p:nvPicPr>
            <p:cNvPr id="8" name="Picture 6"/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1111" y="482"/>
              <a:ext cx="3600" cy="2196"/>
            </a:xfrm>
            <a:prstGeom prst="rect">
              <a:avLst/>
            </a:prstGeom>
            <a:noFill/>
            <a:ln w="57150">
              <a:solidFill>
                <a:srgbClr val="993300"/>
              </a:solidFill>
              <a:miter lim="800000"/>
              <a:headEnd/>
              <a:tailEnd/>
            </a:ln>
          </p:spPr>
        </p:pic>
        <p:pic>
          <p:nvPicPr>
            <p:cNvPr id="9" name="Picture 7"/>
            <p:cNvPicPr>
              <a:picLocks noChangeAspect="1" noChangeArrowheads="1"/>
            </p:cNvPicPr>
            <p:nvPr/>
          </p:nvPicPr>
          <p:blipFill>
            <a:blip r:embed="rId5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562" y="2251"/>
              <a:ext cx="281" cy="363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  <p:pic>
          <p:nvPicPr>
            <p:cNvPr id="10" name="Picture 8"/>
            <p:cNvPicPr>
              <a:picLocks noChangeAspect="1" noChangeArrowheads="1"/>
            </p:cNvPicPr>
            <p:nvPr/>
          </p:nvPicPr>
          <p:blipFill>
            <a:blip r:embed="rId6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/>
            <a:stretch>
              <a:fillRect/>
            </a:stretch>
          </p:blipFill>
          <p:spPr bwMode="auto">
            <a:xfrm>
              <a:off x="2290" y="2341"/>
              <a:ext cx="246" cy="317"/>
            </a:xfrm>
            <a:prstGeom prst="rect">
              <a:avLst/>
            </a:prstGeom>
            <a:noFill/>
            <a:ln w="57150">
              <a:noFill/>
              <a:miter lim="800000"/>
              <a:headEnd/>
              <a:tailEnd/>
            </a:ln>
          </p:spPr>
        </p:pic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717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5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Нельзя ловить бабочек</a:t>
            </a:r>
            <a:endParaRPr lang="ru-RU" dirty="0"/>
          </a:p>
        </p:txBody>
      </p:sp>
      <p:pic>
        <p:nvPicPr>
          <p:cNvPr id="6" name="Picture 3" descr="C:\Users\Наталья\Pictures\2013-03-18 знаки-2\знаки-2 00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21006" t="38359" r="40914" b="45354"/>
          <a:stretch>
            <a:fillRect/>
          </a:stretch>
        </p:blipFill>
        <p:spPr bwMode="auto">
          <a:xfrm>
            <a:off x="500034" y="3214686"/>
            <a:ext cx="3714776" cy="3151693"/>
          </a:xfrm>
          <a:prstGeom prst="rect">
            <a:avLst/>
          </a:prstGeom>
          <a:noFill/>
        </p:spPr>
      </p:pic>
      <p:pic>
        <p:nvPicPr>
          <p:cNvPr id="8194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072066" y="1357298"/>
            <a:ext cx="3363133" cy="33631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7" dur="1" fill="hold"/>
                                        <p:tgtEl>
                                          <p:spTgt spid="8194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4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2" dur="1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to="" calcmode="lin" valueType="num">
                                      <p:cBhvr>
                                        <p:cTn id="17" dur="1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/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Содержимое 2"/>
          <p:cNvSpPr>
            <a:spLocks noGrp="1"/>
          </p:cNvSpPr>
          <p:nvPr>
            <p:ph idx="4294967295"/>
          </p:nvPr>
        </p:nvSpPr>
        <p:spPr>
          <a:xfrm>
            <a:off x="0" y="1600200"/>
            <a:ext cx="8229600" cy="4525963"/>
          </a:xfrm>
        </p:spPr>
        <p:txBody>
          <a:bodyPr/>
          <a:lstStyle/>
          <a:p>
            <a:pPr algn="ctr">
              <a:buNone/>
            </a:pPr>
            <a:r>
              <a:rPr lang="ru-RU" dirty="0" smtClean="0"/>
              <a:t>		</a:t>
            </a:r>
            <a:r>
              <a:rPr lang="ru-RU" sz="5400" b="1" dirty="0" smtClean="0">
                <a:solidFill>
                  <a:srgbClr val="C00000"/>
                </a:solidFill>
              </a:rPr>
              <a:t>Я не знаю ничего более прекрасного, чем наша Земля.</a:t>
            </a:r>
          </a:p>
          <a:p>
            <a:pPr algn="r">
              <a:buNone/>
            </a:pPr>
            <a:r>
              <a:rPr lang="ru-RU" sz="5400" b="1" dirty="0" smtClean="0">
                <a:solidFill>
                  <a:srgbClr val="C00000"/>
                </a:solidFill>
              </a:rPr>
              <a:t>К.Г.Паустовский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2530" name="Picture 2" descr="http://im3-tub-ru.yandex.net/i?id=511939614-18-72&amp;n=21">
            <a:hlinkClick r:id="rId2"/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83568" y="4365104"/>
            <a:ext cx="1944216" cy="19442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Нельзя брать домой диких животных</a:t>
            </a:r>
            <a:endParaRPr lang="ru-RU" dirty="0"/>
          </a:p>
        </p:txBody>
      </p:sp>
      <p:pic>
        <p:nvPicPr>
          <p:cNvPr id="6" name="Picture 4" descr="знак 4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 l="15686" t="16579" r="3922" b="8816"/>
          <a:stretch>
            <a:fillRect/>
          </a:stretch>
        </p:blipFill>
        <p:spPr bwMode="auto">
          <a:xfrm>
            <a:off x="428596" y="3286124"/>
            <a:ext cx="3500462" cy="30735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9218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00562" y="1714488"/>
            <a:ext cx="4038600" cy="31990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Нельзя в лесу включать громкую музыку</a:t>
            </a:r>
            <a:endParaRPr lang="ru-RU" dirty="0"/>
          </a:p>
        </p:txBody>
      </p:sp>
      <p:grpSp>
        <p:nvGrpSpPr>
          <p:cNvPr id="6" name="Group 6"/>
          <p:cNvGrpSpPr>
            <a:grpSpLocks noGrp="1"/>
          </p:cNvGrpSpPr>
          <p:nvPr/>
        </p:nvGrpSpPr>
        <p:grpSpPr bwMode="auto">
          <a:xfrm>
            <a:off x="457200" y="3071810"/>
            <a:ext cx="3471858" cy="3054353"/>
            <a:chOff x="2835" y="1480"/>
            <a:chExt cx="2455" cy="2350"/>
          </a:xfrm>
        </p:grpSpPr>
        <p:pic>
          <p:nvPicPr>
            <p:cNvPr id="7" name="Picture 7"/>
            <p:cNvPicPr>
              <a:picLocks noChangeAspect="1" noChangeArrowheads="1"/>
            </p:cNvPicPr>
            <p:nvPr/>
          </p:nvPicPr>
          <p:blipFill>
            <a:blip r:embed="rId2" cstate="print">
              <a:clrChange>
                <a:clrFrom>
                  <a:srgbClr val="FFFFFF"/>
                </a:clrFrom>
                <a:clrTo>
                  <a:srgbClr val="FFFFFF">
                    <a:alpha val="0"/>
                  </a:srgbClr>
                </a:clrTo>
              </a:clrChange>
            </a:blip>
            <a:srcRect b="33615"/>
            <a:stretch>
              <a:fillRect/>
            </a:stretch>
          </p:blipFill>
          <p:spPr bwMode="auto">
            <a:xfrm>
              <a:off x="2971" y="2024"/>
              <a:ext cx="2086" cy="1213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8" name="Picture 8" descr="знак"/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2835" y="1480"/>
              <a:ext cx="2455" cy="23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10242" name="Picture 2"/>
          <p:cNvPicPr>
            <a:picLocks noGrp="1" noChangeAspect="1" noChangeArrowheads="1"/>
          </p:cNvPicPr>
          <p:nvPr>
            <p:ph sz="half" idx="2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7752" y="1928802"/>
            <a:ext cx="3614734" cy="271105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2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Нельзя оставлять</a:t>
            </a:r>
            <a:br>
              <a:rPr lang="ru-RU" dirty="0" smtClean="0"/>
            </a:br>
            <a:r>
              <a:rPr lang="ru-RU" dirty="0" smtClean="0"/>
              <a:t> мусор в лесу</a:t>
            </a:r>
            <a:endParaRPr lang="ru-RU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714348" y="3214686"/>
            <a:ext cx="3043230" cy="30432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8" name="Picture 6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1785926"/>
            <a:ext cx="3594045" cy="3071834"/>
          </a:xfrm>
          <a:prstGeom prst="rect">
            <a:avLst/>
          </a:prstGeom>
          <a:noFill/>
          <a:ln w="57150">
            <a:solidFill>
              <a:srgbClr val="993300"/>
            </a:solidFill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2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Horizontal)">
                                      <p:cBhvr>
                                        <p:cTn id="19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Наталья\Pictures\2013-03-18 знаки-2\знаки-2 001.jpg"/>
          <p:cNvPicPr>
            <a:picLocks noChangeAspect="1" noChangeArrowheads="1"/>
          </p:cNvPicPr>
          <p:nvPr/>
        </p:nvPicPr>
        <p:blipFill>
          <a:blip r:embed="rId2" cstate="print"/>
          <a:srcRect l="12046" t="55461" r="54354" b="21738"/>
          <a:stretch>
            <a:fillRect/>
          </a:stretch>
        </p:blipFill>
        <p:spPr bwMode="auto">
          <a:xfrm>
            <a:off x="1857356" y="1000108"/>
            <a:ext cx="5237774" cy="488858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ФИЗКУЛЬМИНУТКА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457200" y="1268760"/>
            <a:ext cx="8229600" cy="4857403"/>
          </a:xfrm>
        </p:spPr>
        <p:txBody>
          <a:bodyPr>
            <a:normAutofit fontScale="55000" lnSpcReduction="20000"/>
          </a:bodyPr>
          <a:lstStyle/>
          <a:p>
            <a:pPr>
              <a:buNone/>
            </a:pPr>
            <a:endParaRPr lang="ru-RU" dirty="0" smtClean="0"/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Выросли деревья в поле.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Хорошо расти на воле! (потягивание)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Каждое старается, 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К небу, к солнцу тянется. ( руки в верх )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Вот подул веселый ветер,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Закачались тут же ветки. ( махи руками )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Даже толстые стволы 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Наклонились до земли. ( наклоны вперед)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Вправо-влево, </a:t>
            </a:r>
            <a:r>
              <a:rPr lang="ru-RU" sz="3800" b="1" dirty="0" err="1" smtClean="0">
                <a:solidFill>
                  <a:schemeClr val="bg1"/>
                </a:solidFill>
              </a:rPr>
              <a:t>назад-вперед</a:t>
            </a:r>
            <a:r>
              <a:rPr lang="ru-RU" sz="3800" b="1" dirty="0" smtClean="0">
                <a:solidFill>
                  <a:schemeClr val="bg1"/>
                </a:solidFill>
              </a:rPr>
              <a:t> –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Так деревья ветер гнет. ( наклоны )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Он их вертит, он их крутит.</a:t>
            </a:r>
          </a:p>
          <a:p>
            <a:pPr algn="ctr">
              <a:buNone/>
            </a:pPr>
            <a:r>
              <a:rPr lang="ru-RU" sz="3800" b="1" dirty="0" smtClean="0">
                <a:solidFill>
                  <a:schemeClr val="bg1"/>
                </a:solidFill>
              </a:rPr>
              <a:t>Да когда же отдых будет? ( вращение туловищем )</a:t>
            </a:r>
          </a:p>
          <a:p>
            <a:pPr algn="ctr">
              <a:buNone/>
            </a:pPr>
            <a:r>
              <a:rPr lang="ru-RU" sz="3800" b="1" smtClean="0">
                <a:solidFill>
                  <a:schemeClr val="bg1"/>
                </a:solidFill>
              </a:rPr>
              <a:t>Ветер стих. </a:t>
            </a:r>
            <a:r>
              <a:rPr lang="ru-RU" sz="3800" b="1" dirty="0" smtClean="0">
                <a:solidFill>
                  <a:schemeClr val="bg1"/>
                </a:solidFill>
              </a:rPr>
              <a:t>Взошла луна. Наступила тишина.</a:t>
            </a:r>
          </a:p>
          <a:p>
            <a:endParaRPr lang="ru-RU" dirty="0">
              <a:solidFill>
                <a:srgbClr val="C0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971600" y="1124744"/>
            <a:ext cx="7776864" cy="39703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 smtClean="0"/>
              <a:t>Учитель:</a:t>
            </a:r>
          </a:p>
          <a:p>
            <a:r>
              <a:rPr lang="ru-RU" sz="2800" dirty="0" smtClean="0"/>
              <a:t>Давайте </a:t>
            </a:r>
            <a:r>
              <a:rPr lang="ru-RU" sz="2800" dirty="0"/>
              <a:t>будем к тому стремиться,</a:t>
            </a:r>
          </a:p>
          <a:p>
            <a:r>
              <a:rPr lang="ru-RU" sz="2800" dirty="0"/>
              <a:t>Чтоб нас любили и зверь, и птица.</a:t>
            </a:r>
          </a:p>
          <a:p>
            <a:r>
              <a:rPr lang="ru-RU" sz="2800" dirty="0"/>
              <a:t>И доверяли повсюду нам,</a:t>
            </a:r>
          </a:p>
          <a:p>
            <a:r>
              <a:rPr lang="ru-RU" sz="2800" dirty="0"/>
              <a:t>Как самым верным своим друзьям!</a:t>
            </a:r>
          </a:p>
          <a:p>
            <a:r>
              <a:rPr lang="ru-RU" sz="2800" dirty="0"/>
              <a:t>Давайте будем беречь планету.</a:t>
            </a:r>
          </a:p>
          <a:p>
            <a:r>
              <a:rPr lang="ru-RU" sz="2800" dirty="0"/>
              <a:t>Во всей Вселенной похожей нету.</a:t>
            </a:r>
          </a:p>
          <a:p>
            <a:r>
              <a:rPr lang="ru-RU" sz="2800" dirty="0"/>
              <a:t>Во всей Вселенной совсем одна,</a:t>
            </a:r>
          </a:p>
          <a:p>
            <a:r>
              <a:rPr lang="ru-RU" sz="2800" dirty="0"/>
              <a:t>Что будет делать без нас она?</a:t>
            </a:r>
          </a:p>
        </p:txBody>
      </p:sp>
    </p:spTree>
    <p:extLst>
      <p:ext uri="{BB962C8B-B14F-4D97-AF65-F5344CB8AC3E}">
        <p14:creationId xmlns:p14="http://schemas.microsoft.com/office/powerpoint/2010/main" val="100730274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Подведем итоги: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sz="5400" b="1" dirty="0">
                <a:effectLst/>
              </a:rPr>
              <a:t> Давайте составим </a:t>
            </a:r>
            <a:r>
              <a:rPr lang="ru-RU" sz="5400" b="1" dirty="0" err="1">
                <a:effectLst/>
              </a:rPr>
              <a:t>синквейн</a:t>
            </a:r>
            <a:r>
              <a:rPr lang="ru-RU" sz="5400" b="1" dirty="0">
                <a:effectLst/>
              </a:rPr>
              <a:t> на тему «Природа» </a:t>
            </a:r>
            <a:endParaRPr lang="ru-RU" sz="5400" dirty="0">
              <a:effectLst/>
            </a:endParaRPr>
          </a:p>
          <a:p>
            <a:pPr marL="0" lvl="0" indent="0">
              <a:buNone/>
            </a:pPr>
            <a:endParaRPr lang="ru-RU" sz="5400" dirty="0" smtClean="0">
              <a:solidFill>
                <a:srgbClr val="002060"/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00166" y="1142984"/>
            <a:ext cx="5645379" cy="4231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l"/>
            <a:r>
              <a:rPr lang="ru-RU" dirty="0" smtClean="0"/>
              <a:t>    Красная </a:t>
            </a:r>
            <a:br>
              <a:rPr lang="ru-RU" dirty="0" smtClean="0"/>
            </a:br>
            <a:r>
              <a:rPr lang="ru-RU" dirty="0" smtClean="0"/>
              <a:t>книга России</a:t>
            </a:r>
            <a:endParaRPr lang="ru-RU" dirty="0"/>
          </a:p>
        </p:txBody>
      </p:sp>
      <p:pic>
        <p:nvPicPr>
          <p:cNvPr id="6" name="Picture 2" descr="C:\Documents and Settings\Welcome !\Рабочий стол\Новая папка (3)\Красная книга\Рисунок1.1.jpg"/>
          <p:cNvPicPr>
            <a:picLocks noGrp="1" noChangeAspect="1" noChangeArrowheads="1"/>
          </p:cNvPicPr>
          <p:nvPr>
            <p:ph sz="half" idx="1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786058"/>
            <a:ext cx="4265868" cy="3429024"/>
          </a:xfrm>
          <a:prstGeom prst="rect">
            <a:avLst/>
          </a:prstGeom>
          <a:noFill/>
        </p:spPr>
      </p:pic>
      <p:pic>
        <p:nvPicPr>
          <p:cNvPr id="7" name="Picture 3" descr="C:\Documents and Settings\Welcome !\Рабочий стол\Новая папка (3)\Красная книга\Рисунок2.1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72132" y="357166"/>
            <a:ext cx="3204043" cy="421484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Заголовок 1"/>
          <p:cNvSpPr>
            <a:spLocks noGrp="1"/>
          </p:cNvSpPr>
          <p:nvPr>
            <p:ph type="title"/>
          </p:nvPr>
        </p:nvSpPr>
        <p:spPr bwMode="auto">
          <a:xfrm>
            <a:off x="1403648" y="260648"/>
            <a:ext cx="7258050" cy="10081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rmAutofit fontScale="90000"/>
          </a:bodyPr>
          <a:lstStyle/>
          <a:p>
            <a:r>
              <a:rPr lang="ru-RU" dirty="0" smtClean="0"/>
              <a:t>«ТАМ-ТАМ НОВОСТИ»</a:t>
            </a:r>
            <a:br>
              <a:rPr lang="ru-RU" dirty="0" smtClean="0"/>
            </a:br>
            <a:r>
              <a:rPr lang="ru-RU" dirty="0" smtClean="0"/>
              <a:t/>
            </a:r>
            <a:br>
              <a:rPr lang="ru-RU" dirty="0" smtClean="0"/>
            </a:br>
            <a:r>
              <a:rPr lang="ru-RU" dirty="0"/>
              <a:t> </a:t>
            </a:r>
            <a:r>
              <a:rPr lang="ru-RU" dirty="0" smtClean="0"/>
              <a:t>     Дронт</a:t>
            </a:r>
            <a:endParaRPr lang="ru-RU" altLang="ru-RU" dirty="0" smtClean="0"/>
          </a:p>
        </p:txBody>
      </p:sp>
      <p:pic>
        <p:nvPicPr>
          <p:cNvPr id="3075" name="Picture 2" descr="C:\Users\Sony\Desktop\dodo_3d-1536x1348.jpg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132856"/>
            <a:ext cx="3851920" cy="436510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 descr="C:\Users\Sony\Desktop\10597_rare_bird_smaller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11960" y="2636912"/>
            <a:ext cx="3960440" cy="297713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405189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dirty="0" smtClean="0"/>
              <a:t> «Там-там новости»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5400" dirty="0" smtClean="0">
                <a:solidFill>
                  <a:srgbClr val="C00000"/>
                </a:solidFill>
              </a:rPr>
              <a:t>Свалки</a:t>
            </a:r>
            <a:endParaRPr lang="ru-RU" sz="54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500563" y="1535113"/>
            <a:ext cx="4186238" cy="63976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Браконьерство.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7" name="Picture 2" descr="F:\экология\svalka19-1-big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 b="10714"/>
          <a:stretch>
            <a:fillRect/>
          </a:stretch>
        </p:blipFill>
        <p:spPr bwMode="auto">
          <a:xfrm>
            <a:off x="428596" y="2285992"/>
            <a:ext cx="4040188" cy="35719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8" name="Picture 3" descr="F:\экология\006_00.jp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214554"/>
            <a:ext cx="3519061" cy="264320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130026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Вырубка леса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498975" cy="63976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Дым от заводов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11" name="Picture 2" descr="F:\экология\image_2535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214554"/>
            <a:ext cx="4040188" cy="371477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2290" name="Picture 2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86314" y="2143116"/>
            <a:ext cx="3810000" cy="27860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428750" y="274638"/>
            <a:ext cx="7258050" cy="5801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800" dirty="0" smtClean="0">
                <a:ln w="19050">
                  <a:solidFill>
                    <a:schemeClr val="tx2">
                      <a:tint val="1000"/>
                    </a:schemeClr>
                  </a:solidFill>
                  <a:prstDash val="solid"/>
                </a:ln>
                <a:solidFill>
                  <a:srgbClr val="C00000"/>
                </a:solidFill>
                <a:effectLst>
                  <a:outerShdw blurRad="50000" dist="50800" dir="7500000" algn="tl">
                    <a:srgbClr val="000000">
                      <a:shade val="5000"/>
                      <a:alpha val="35000"/>
                    </a:srgbClr>
                  </a:outerShdw>
                </a:effectLst>
              </a:rPr>
              <a:t>Сточные воды</a:t>
            </a:r>
            <a:endParaRPr lang="ru-RU" sz="4800" dirty="0">
              <a:solidFill>
                <a:srgbClr val="C00000"/>
              </a:solidFill>
            </a:endParaRP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498975" cy="639762"/>
          </a:xfrm>
        </p:spPr>
        <p:txBody>
          <a:bodyPr>
            <a:noAutofit/>
          </a:bodyPr>
          <a:lstStyle/>
          <a:p>
            <a:pPr algn="ctr"/>
            <a:r>
              <a:rPr lang="ru-RU" sz="4400" dirty="0" smtClean="0">
                <a:solidFill>
                  <a:srgbClr val="C00000"/>
                </a:solidFill>
              </a:rPr>
              <a:t>Нефть на воде</a:t>
            </a:r>
            <a:endParaRPr lang="ru-RU" sz="4400" dirty="0">
              <a:solidFill>
                <a:srgbClr val="C00000"/>
              </a:solidFill>
            </a:endParaRPr>
          </a:p>
        </p:txBody>
      </p:sp>
      <p:pic>
        <p:nvPicPr>
          <p:cNvPr id="9" name="Picture 2" descr="F:\экология\1591280.jpg"/>
          <p:cNvPicPr>
            <a:picLocks noGrp="1" noChangeAspect="1" noChangeArrowheads="1"/>
          </p:cNvPicPr>
          <p:nvPr>
            <p:ph sz="half" idx="2"/>
          </p:nvPr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1472" y="2143116"/>
            <a:ext cx="3799840" cy="392909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0" name="Picture 2" descr="F:\экология\m2.jpeg"/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187472" y="2174875"/>
            <a:ext cx="2956881" cy="2682885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Борщевик</a:t>
            </a:r>
            <a:endParaRPr lang="ru-RU" dirty="0"/>
          </a:p>
        </p:txBody>
      </p:sp>
      <p:pic>
        <p:nvPicPr>
          <p:cNvPr id="3" name="Picture 4" descr="C:\Users\Sony\Desktop\slide-9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1556792"/>
            <a:ext cx="6984255" cy="518532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36436100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825" name="Picture 33" descr="Autumn Leave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348038" y="333375"/>
            <a:ext cx="2519362" cy="18145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26" name="WordArt 34"/>
          <p:cNvSpPr>
            <a:spLocks noChangeArrowheads="1" noChangeShapeType="1" noTextEdit="1"/>
          </p:cNvSpPr>
          <p:nvPr/>
        </p:nvSpPr>
        <p:spPr bwMode="auto">
          <a:xfrm>
            <a:off x="3708400" y="2060575"/>
            <a:ext cx="1733550" cy="4318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природа</a:t>
            </a:r>
          </a:p>
        </p:txBody>
      </p:sp>
      <p:pic>
        <p:nvPicPr>
          <p:cNvPr id="33827" name="Picture 35" descr="grib02"/>
          <p:cNvPicPr>
            <a:picLocks noGrp="1" noChangeAspect="1" noChangeArrowheads="1"/>
          </p:cNvPicPr>
          <p:nvPr>
            <p:ph type="title"/>
          </p:nvPr>
        </p:nvPicPr>
        <p:blipFill>
          <a:blip r:embed="rId3" cstate="print"/>
          <a:srcRect/>
          <a:stretch>
            <a:fillRect/>
          </a:stretch>
        </p:blipFill>
        <p:spPr>
          <a:xfrm>
            <a:off x="4356100" y="2924175"/>
            <a:ext cx="1871663" cy="1404938"/>
          </a:xfrm>
          <a:noFill/>
        </p:spPr>
      </p:pic>
      <p:pic>
        <p:nvPicPr>
          <p:cNvPr id="33828" name="Picture 36" descr="Forest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84213" y="2420938"/>
            <a:ext cx="2016125" cy="15144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30" name="WordArt 38"/>
          <p:cNvSpPr>
            <a:spLocks noChangeArrowheads="1" noChangeShapeType="1" noTextEdit="1"/>
          </p:cNvSpPr>
          <p:nvPr/>
        </p:nvSpPr>
        <p:spPr bwMode="auto">
          <a:xfrm>
            <a:off x="755650" y="1773238"/>
            <a:ext cx="1685925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человек</a:t>
            </a:r>
          </a:p>
        </p:txBody>
      </p:sp>
      <p:sp>
        <p:nvSpPr>
          <p:cNvPr id="33831" name="WordArt 39"/>
          <p:cNvSpPr>
            <a:spLocks noChangeArrowheads="1" noChangeShapeType="1" noTextEdit="1"/>
          </p:cNvSpPr>
          <p:nvPr/>
        </p:nvSpPr>
        <p:spPr bwMode="auto">
          <a:xfrm>
            <a:off x="755650" y="3573463"/>
            <a:ext cx="18764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растения</a:t>
            </a:r>
          </a:p>
        </p:txBody>
      </p:sp>
      <p:pic>
        <p:nvPicPr>
          <p:cNvPr id="33832" name="Picture 40" descr="i?id=27510565&amp;tov=5">
            <a:hlinkClick r:id="rId5"/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827088" y="4652963"/>
            <a:ext cx="1571625" cy="16557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3" name="Picture 41" descr="i?id=3960299&amp;tov=4">
            <a:hlinkClick r:id="rId7"/>
          </p:cNvPr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6732588" y="4581525"/>
            <a:ext cx="1538287" cy="16557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34" name="WordArt 42"/>
          <p:cNvSpPr>
            <a:spLocks noChangeArrowheads="1" noChangeShapeType="1" noTextEdit="1"/>
          </p:cNvSpPr>
          <p:nvPr/>
        </p:nvSpPr>
        <p:spPr bwMode="auto">
          <a:xfrm>
            <a:off x="684213" y="6021388"/>
            <a:ext cx="1873250" cy="2873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животные</a:t>
            </a:r>
          </a:p>
        </p:txBody>
      </p:sp>
      <p:sp>
        <p:nvSpPr>
          <p:cNvPr id="33835" name="WordArt 43"/>
          <p:cNvSpPr>
            <a:spLocks noChangeArrowheads="1" noChangeShapeType="1" noTextEdit="1"/>
          </p:cNvSpPr>
          <p:nvPr/>
        </p:nvSpPr>
        <p:spPr bwMode="auto">
          <a:xfrm>
            <a:off x="6372225" y="6165850"/>
            <a:ext cx="2482850" cy="287338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микроорганизмы</a:t>
            </a:r>
          </a:p>
        </p:txBody>
      </p:sp>
      <p:sp>
        <p:nvSpPr>
          <p:cNvPr id="33836" name="WordArt 44"/>
          <p:cNvSpPr>
            <a:spLocks noChangeArrowheads="1" noChangeShapeType="1" noTextEdit="1"/>
          </p:cNvSpPr>
          <p:nvPr/>
        </p:nvSpPr>
        <p:spPr bwMode="auto">
          <a:xfrm>
            <a:off x="4787900" y="4076700"/>
            <a:ext cx="1257300" cy="36036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грибы</a:t>
            </a:r>
          </a:p>
        </p:txBody>
      </p:sp>
      <p:pic>
        <p:nvPicPr>
          <p:cNvPr id="33837" name="Picture 45" descr="i?id=51861092&amp;tov=4">
            <a:hlinkClick r:id="rId9"/>
          </p:cNvPr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6516688" y="549275"/>
            <a:ext cx="1944687" cy="1462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3838" name="Picture 46" descr="i?id=52183280&amp;tov=5">
            <a:hlinkClick r:id="rId11"/>
          </p:cNvPr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6516688" y="2276475"/>
            <a:ext cx="1943100" cy="1450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39" name="WordArt 47"/>
          <p:cNvSpPr>
            <a:spLocks noChangeArrowheads="1" noChangeShapeType="1" noTextEdit="1"/>
          </p:cNvSpPr>
          <p:nvPr/>
        </p:nvSpPr>
        <p:spPr bwMode="auto">
          <a:xfrm>
            <a:off x="6443663" y="1773238"/>
            <a:ext cx="2016125" cy="3603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воздух, вода</a:t>
            </a:r>
          </a:p>
        </p:txBody>
      </p:sp>
      <p:sp>
        <p:nvSpPr>
          <p:cNvPr id="33840" name="WordArt 48"/>
          <p:cNvSpPr>
            <a:spLocks noChangeArrowheads="1" noChangeShapeType="1" noTextEdit="1"/>
          </p:cNvSpPr>
          <p:nvPr/>
        </p:nvSpPr>
        <p:spPr bwMode="auto">
          <a:xfrm>
            <a:off x="6443663" y="3573463"/>
            <a:ext cx="2247900" cy="719137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луна, звезды,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  солнце</a:t>
            </a:r>
          </a:p>
        </p:txBody>
      </p:sp>
      <p:sp>
        <p:nvSpPr>
          <p:cNvPr id="5138" name="Line 54"/>
          <p:cNvSpPr>
            <a:spLocks noChangeShapeType="1"/>
          </p:cNvSpPr>
          <p:nvPr/>
        </p:nvSpPr>
        <p:spPr bwMode="auto">
          <a:xfrm flipH="1">
            <a:off x="2700338" y="1628775"/>
            <a:ext cx="647700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39" name="Line 55"/>
          <p:cNvSpPr>
            <a:spLocks noChangeShapeType="1"/>
          </p:cNvSpPr>
          <p:nvPr/>
        </p:nvSpPr>
        <p:spPr bwMode="auto">
          <a:xfrm flipH="1">
            <a:off x="2700338" y="2133600"/>
            <a:ext cx="935037" cy="11509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0" name="Line 56"/>
          <p:cNvSpPr>
            <a:spLocks noChangeShapeType="1"/>
          </p:cNvSpPr>
          <p:nvPr/>
        </p:nvSpPr>
        <p:spPr bwMode="auto">
          <a:xfrm flipH="1">
            <a:off x="2484438" y="2133600"/>
            <a:ext cx="1296987" cy="331311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1" name="Line 58"/>
          <p:cNvSpPr>
            <a:spLocks noChangeShapeType="1"/>
          </p:cNvSpPr>
          <p:nvPr/>
        </p:nvSpPr>
        <p:spPr bwMode="auto">
          <a:xfrm>
            <a:off x="5867400" y="1484313"/>
            <a:ext cx="649288" cy="0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2" name="Line 59"/>
          <p:cNvSpPr>
            <a:spLocks noChangeShapeType="1"/>
          </p:cNvSpPr>
          <p:nvPr/>
        </p:nvSpPr>
        <p:spPr bwMode="auto">
          <a:xfrm>
            <a:off x="5867400" y="2133600"/>
            <a:ext cx="649288" cy="719138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3" name="Line 60"/>
          <p:cNvSpPr>
            <a:spLocks noChangeShapeType="1"/>
          </p:cNvSpPr>
          <p:nvPr/>
        </p:nvSpPr>
        <p:spPr bwMode="auto">
          <a:xfrm>
            <a:off x="5651500" y="2133600"/>
            <a:ext cx="1081088" cy="2519363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sp>
        <p:nvSpPr>
          <p:cNvPr id="5144" name="Line 61"/>
          <p:cNvSpPr>
            <a:spLocks noChangeShapeType="1"/>
          </p:cNvSpPr>
          <p:nvPr/>
        </p:nvSpPr>
        <p:spPr bwMode="auto">
          <a:xfrm>
            <a:off x="5364163" y="2133600"/>
            <a:ext cx="0" cy="79057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33854" name="Picture 62" descr="i?id=16871880&amp;tov=2">
            <a:hlinkClick r:id="rId13"/>
          </p:cNvPr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059113" y="4292600"/>
            <a:ext cx="1370012" cy="1943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855" name="WordArt 63"/>
          <p:cNvSpPr>
            <a:spLocks noChangeArrowheads="1" noChangeShapeType="1" noTextEdit="1"/>
          </p:cNvSpPr>
          <p:nvPr/>
        </p:nvSpPr>
        <p:spPr bwMode="auto">
          <a:xfrm>
            <a:off x="2700338" y="5805488"/>
            <a:ext cx="2087562" cy="639762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полезные</a:t>
            </a:r>
          </a:p>
          <a:p>
            <a:pPr algn="ctr"/>
            <a:r>
              <a:rPr lang="ru-RU" sz="3600" kern="1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Impact"/>
              </a:rPr>
              <a:t>ископаемые</a:t>
            </a:r>
          </a:p>
        </p:txBody>
      </p:sp>
      <p:sp>
        <p:nvSpPr>
          <p:cNvPr id="5147" name="Line 64"/>
          <p:cNvSpPr>
            <a:spLocks noChangeShapeType="1"/>
          </p:cNvSpPr>
          <p:nvPr/>
        </p:nvSpPr>
        <p:spPr bwMode="auto">
          <a:xfrm flipH="1">
            <a:off x="3849688" y="2060575"/>
            <a:ext cx="434975" cy="2232025"/>
          </a:xfrm>
          <a:prstGeom prst="line">
            <a:avLst/>
          </a:prstGeom>
          <a:noFill/>
          <a:ln w="25400">
            <a:solidFill>
              <a:srgbClr val="0000FF"/>
            </a:solidFill>
            <a:round/>
            <a:headEnd/>
            <a:tailEnd type="triangle" w="lg" len="lg"/>
          </a:ln>
        </p:spPr>
        <p:txBody>
          <a:bodyPr/>
          <a:lstStyle/>
          <a:p>
            <a:endParaRPr lang="ru-RU"/>
          </a:p>
        </p:txBody>
      </p:sp>
      <p:pic>
        <p:nvPicPr>
          <p:cNvPr id="14338" name="Picture 2"/>
          <p:cNvPicPr>
            <a:picLocks noChangeAspect="1" noChangeArrowheads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500034" y="285728"/>
            <a:ext cx="2152650" cy="1428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30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3000" fill="hold"/>
                                        <p:tgtEl>
                                          <p:spTgt spid="338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3000"/>
                            </p:stCondLst>
                            <p:childTnLst>
                              <p:par>
                                <p:cTn id="10" presetID="2" presetClass="entr" presetSubtype="3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2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2000" fill="hold"/>
                                        <p:tgtEl>
                                          <p:spTgt spid="338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38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38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338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3383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2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8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8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9" dur="500" fill="hold"/>
                                        <p:tgtEl>
                                          <p:spTgt spid="338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0" fill="hold" nodeType="clickPar">
                      <p:stCondLst>
                        <p:cond delay="indefinite"/>
                      </p:stCondLst>
                      <p:childTnLst>
                        <p:par>
                          <p:cTn id="5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2" presetID="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4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5" dur="500" fill="hold"/>
                                        <p:tgtEl>
                                          <p:spTgt spid="3383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 nodeType="clickPar">
                      <p:stCondLst>
                        <p:cond delay="indefinite"/>
                      </p:stCondLst>
                      <p:childTnLst>
                        <p:par>
                          <p:cTn id="5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8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0" dur="500" fill="hold"/>
                                        <p:tgtEl>
                                          <p:spTgt spid="3383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1" dur="500" fill="hold"/>
                                        <p:tgtEl>
                                          <p:spTgt spid="3383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2" fill="hold" nodeType="clickPar">
                      <p:stCondLst>
                        <p:cond delay="indefinite"/>
                      </p:stCondLst>
                      <p:childTnLst>
                        <p:par>
                          <p:cTn id="6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64" presetID="2" presetClass="entr" presetSubtype="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66" dur="5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67" dur="500" fill="hold"/>
                                        <p:tgtEl>
                                          <p:spTgt spid="3383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 nodeType="clickPar">
                      <p:stCondLst>
                        <p:cond delay="indefinite"/>
                      </p:stCondLst>
                      <p:childTnLst>
                        <p:par>
                          <p:cTn id="6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2" dur="500" fill="hold"/>
                                        <p:tgtEl>
                                          <p:spTgt spid="3384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3" dur="500" fill="hold"/>
                                        <p:tgtEl>
                                          <p:spTgt spid="3384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4" fill="hold" nodeType="clickPar">
                      <p:stCondLst>
                        <p:cond delay="indefinite"/>
                      </p:stCondLst>
                      <p:childTnLst>
                        <p:par>
                          <p:cTn id="7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7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8" dur="500" fill="hold"/>
                                        <p:tgtEl>
                                          <p:spTgt spid="338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79" dur="500" fill="hold"/>
                                        <p:tgtEl>
                                          <p:spTgt spid="338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0" fill="hold" nodeType="clickPar">
                      <p:stCondLst>
                        <p:cond delay="indefinite"/>
                      </p:stCondLst>
                      <p:childTnLst>
                        <p:par>
                          <p:cTn id="8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2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84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5" dur="500" fill="hold"/>
                                        <p:tgtEl>
                                          <p:spTgt spid="338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6" fill="hold" nodeType="clickPar">
                      <p:stCondLst>
                        <p:cond delay="indefinite"/>
                      </p:stCondLst>
                      <p:childTnLst>
                        <p:par>
                          <p:cTn id="8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8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0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1" dur="500" fill="hold"/>
                                        <p:tgtEl>
                                          <p:spTgt spid="338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2" fill="hold" nodeType="clickPar">
                      <p:stCondLst>
                        <p:cond delay="indefinite"/>
                      </p:stCondLst>
                      <p:childTnLst>
                        <p:par>
                          <p:cTn id="9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4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96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97" dur="500" fill="hold"/>
                                        <p:tgtEl>
                                          <p:spTgt spid="3383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8" fill="hold">
                      <p:stCondLst>
                        <p:cond delay="indefinite"/>
                      </p:stCondLst>
                      <p:childTnLst>
                        <p:par>
                          <p:cTn id="99" fill="hold">
                            <p:stCondLst>
                              <p:cond delay="0"/>
                            </p:stCondLst>
                            <p:childTnLst>
                              <p:par>
                                <p:cTn id="100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2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3" dur="5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4" fill="hold">
                      <p:stCondLst>
                        <p:cond delay="indefinite"/>
                      </p:stCondLst>
                      <p:childTnLst>
                        <p:par>
                          <p:cTn id="105" fill="hold">
                            <p:stCondLst>
                              <p:cond delay="0"/>
                            </p:stCondLst>
                            <p:childTnLst>
                              <p:par>
                                <p:cTn id="106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8" dur="500" fill="hold"/>
                                        <p:tgtEl>
                                          <p:spTgt spid="33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9" dur="500" fill="hold"/>
                                        <p:tgtEl>
                                          <p:spTgt spid="338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3826" grpId="0" animBg="1"/>
      <p:bldP spid="33831" grpId="0" animBg="1"/>
      <p:bldP spid="33834" grpId="0" animBg="1"/>
      <p:bldP spid="33835" grpId="0" animBg="1"/>
      <p:bldP spid="33836" grpId="0" animBg="1"/>
      <p:bldP spid="33839" grpId="0" animBg="1"/>
      <p:bldP spid="33840" grpId="0" animBg="1"/>
      <p:bldP spid="33855" grpId="0" animBg="1"/>
    </p:bldLst>
  </p:timing>
</p:sld>
</file>

<file path=ppt/theme/theme1.xml><?xml version="1.0" encoding="utf-8"?>
<a:theme xmlns:a="http://schemas.openxmlformats.org/drawingml/2006/main" name="zemla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38</TotalTime>
  <Words>269</Words>
  <Application>Microsoft Office PowerPoint</Application>
  <PresentationFormat>Экран (4:3)</PresentationFormat>
  <Paragraphs>70</Paragraphs>
  <Slides>27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27</vt:i4>
      </vt:variant>
    </vt:vector>
  </HeadingPairs>
  <TitlesOfParts>
    <vt:vector size="28" baseType="lpstr">
      <vt:lpstr>zemla</vt:lpstr>
      <vt:lpstr>Презентация PowerPoint</vt:lpstr>
      <vt:lpstr>Презентация PowerPoint</vt:lpstr>
      <vt:lpstr>    Красная  книга России</vt:lpstr>
      <vt:lpstr>«ТАМ-ТАМ НОВОСТИ»        Дронт</vt:lpstr>
      <vt:lpstr> «Там-там новости»</vt:lpstr>
      <vt:lpstr> </vt:lpstr>
      <vt:lpstr> </vt:lpstr>
      <vt:lpstr>Борщевик</vt:lpstr>
      <vt:lpstr>Презентация PowerPoint</vt:lpstr>
      <vt:lpstr>Презентация PowerPoint</vt:lpstr>
      <vt:lpstr>Презентация PowerPoint</vt:lpstr>
      <vt:lpstr>Нельзя ломать ветви деревьев и кустарников</vt:lpstr>
      <vt:lpstr>Нельзя повреждать  кору деревьев</vt:lpstr>
      <vt:lpstr>Нельзя рвать цветы</vt:lpstr>
      <vt:lpstr>Нельзя топтать цветы</vt:lpstr>
      <vt:lpstr>Нельзя брать яйца  из гнезда</vt:lpstr>
      <vt:lpstr>Нельзя разводить  костер в лесу</vt:lpstr>
      <vt:lpstr>Нельзя сбивать грибы</vt:lpstr>
      <vt:lpstr>Нельзя ловить бабочек</vt:lpstr>
      <vt:lpstr>Нельзя брать домой диких животных</vt:lpstr>
      <vt:lpstr>Нельзя в лесу включать громкую музыку</vt:lpstr>
      <vt:lpstr>Нельзя оставлять  мусор в лесу</vt:lpstr>
      <vt:lpstr>Презентация PowerPoint</vt:lpstr>
      <vt:lpstr>ФИЗКУЛЬМИНУТКА</vt:lpstr>
      <vt:lpstr>Презентация PowerPoint</vt:lpstr>
      <vt:lpstr>Подведем итоги: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БЕРЕГИТЕ ЗЕМЛЮ, БЕРЕГИТЕ!</dc:title>
  <dc:creator>Sony</dc:creator>
  <cp:lastModifiedBy>Sony</cp:lastModifiedBy>
  <cp:revision>5</cp:revision>
  <dcterms:modified xsi:type="dcterms:W3CDTF">2020-10-04T05:38:59Z</dcterms:modified>
</cp:coreProperties>
</file>