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6"/>
  </p:notesMasterIdLst>
  <p:sldIdLst>
    <p:sldId id="257" r:id="rId4"/>
    <p:sldId id="258" r:id="rId5"/>
    <p:sldId id="262" r:id="rId6"/>
    <p:sldId id="259" r:id="rId7"/>
    <p:sldId id="260" r:id="rId8"/>
    <p:sldId id="261" r:id="rId9"/>
    <p:sldId id="268" r:id="rId10"/>
    <p:sldId id="269" r:id="rId11"/>
    <p:sldId id="263" r:id="rId12"/>
    <p:sldId id="264" r:id="rId13"/>
    <p:sldId id="265" r:id="rId14"/>
    <p:sldId id="266" r:id="rId15"/>
    <p:sldId id="267" r:id="rId16"/>
    <p:sldId id="270" r:id="rId17"/>
    <p:sldId id="274" r:id="rId18"/>
    <p:sldId id="283" r:id="rId19"/>
    <p:sldId id="280" r:id="rId20"/>
    <p:sldId id="281" r:id="rId21"/>
    <p:sldId id="282" r:id="rId22"/>
    <p:sldId id="271" r:id="rId23"/>
    <p:sldId id="273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2923B-3862-4015-9E5C-3E33B76A06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EA3F1-84A1-49E0-BFE3-215FE3ADFD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EA3F1-84A1-49E0-BFE3-215FE3ADFD7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1467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768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5521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99146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69375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75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550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3224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461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152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06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183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E151D34-DB4A-4007-A5D1-50152750E63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2166487-F467-4987-B9C0-15AE0AB2B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30300" y="404664"/>
            <a:ext cx="41376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УРОКА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5357826"/>
            <a:ext cx="7095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УЧИТЕЛЬ ЭКОНОМИКИ МБОУ  Г.ШАХТЫ «ГИМНАЗИЯ №10» АВИЛОВА А.Н.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1857364"/>
            <a:ext cx="71922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ПЛАНИРОВАНИЕ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СЕМЕЙНОГО БЮДЖЕТА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6286520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Элементы презентации работают по щелчку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3528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9" y="142852"/>
            <a:ext cx="7929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КАКИЕ БЫВАЮТ РАСХОДЫ?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714360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РАСХОДЫ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6" name="Стрелка углом вверх 5"/>
          <p:cNvSpPr/>
          <p:nvPr/>
        </p:nvSpPr>
        <p:spPr>
          <a:xfrm rot="10800000">
            <a:off x="2000235" y="928671"/>
            <a:ext cx="1571636" cy="142876"/>
          </a:xfrm>
          <a:prstGeom prst="bentUp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углом вверх 7"/>
          <p:cNvSpPr/>
          <p:nvPr/>
        </p:nvSpPr>
        <p:spPr>
          <a:xfrm rot="10800000" flipH="1">
            <a:off x="5572133" y="928671"/>
            <a:ext cx="1643075" cy="142876"/>
          </a:xfrm>
          <a:prstGeom prst="bentUp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57229" y="1142984"/>
            <a:ext cx="2357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ПОСТОЯННЫЕ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2135" y="114298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ПЕРЕМЕННЫЕ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928798" y="1500174"/>
            <a:ext cx="71439" cy="571504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928663" y="2143116"/>
            <a:ext cx="1857388" cy="150019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142979" y="2357431"/>
            <a:ext cx="15716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ПРИВЕДИ ПРИМЕРЫ ПОСТОЯННЫХ РАСХОДОВ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71935" y="1714492"/>
            <a:ext cx="4572032" cy="4571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072335" y="1571612"/>
            <a:ext cx="45719" cy="21431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071939" y="1714488"/>
            <a:ext cx="45719" cy="42862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flipH="1">
            <a:off x="5715013" y="1785926"/>
            <a:ext cx="45719" cy="107157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7072334" y="1714488"/>
            <a:ext cx="45719" cy="185738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8643970" y="1714489"/>
            <a:ext cx="45719" cy="264320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Горизонтальный свиток 22"/>
          <p:cNvSpPr/>
          <p:nvPr/>
        </p:nvSpPr>
        <p:spPr>
          <a:xfrm>
            <a:off x="3000369" y="2000240"/>
            <a:ext cx="1500199" cy="150019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Горизонтальный свиток 23"/>
          <p:cNvSpPr/>
          <p:nvPr/>
        </p:nvSpPr>
        <p:spPr>
          <a:xfrm>
            <a:off x="4500563" y="2714620"/>
            <a:ext cx="1428760" cy="150019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Горизонтальный свиток 24"/>
          <p:cNvSpPr/>
          <p:nvPr/>
        </p:nvSpPr>
        <p:spPr>
          <a:xfrm>
            <a:off x="5929326" y="3429000"/>
            <a:ext cx="1500199" cy="150019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Горизонтальный свиток 25"/>
          <p:cNvSpPr/>
          <p:nvPr/>
        </p:nvSpPr>
        <p:spPr>
          <a:xfrm>
            <a:off x="7358083" y="4143380"/>
            <a:ext cx="1571636" cy="150019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3286119" y="2357430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ЦИКЛИ-ЧЕСКИЕ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43245" y="3500438"/>
            <a:ext cx="1214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57754" y="3214687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СЕЗОН-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НЫЕ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43440" y="4143380"/>
            <a:ext cx="1214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15073" y="3857628"/>
            <a:ext cx="10715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НЕПРЕД-ВИДЕН-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НЫЕ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72202" y="4929198"/>
            <a:ext cx="1214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43838" y="4572008"/>
            <a:ext cx="1214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НЕРАЗУМ-НЫЕ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72401" y="5572140"/>
            <a:ext cx="1214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лександра.SAMLAB\Рабочий стол\Задание М4.1 Авилова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9" y="214294"/>
            <a:ext cx="6500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ВИДЫ  БЮДЖЕТА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9" y="1285860"/>
            <a:ext cx="76438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БЮДЖЕТ</a:t>
            </a:r>
            <a:r>
              <a:rPr lang="ru-RU" sz="3200" b="1" dirty="0" smtClean="0">
                <a:solidFill>
                  <a:srgbClr val="0070C0"/>
                </a:solidFill>
              </a:rPr>
              <a:t>, В КОТОРОМ ДОХОДЫ РАВНЫ РАСХОДАМ, НАЗЫВАЮТ </a:t>
            </a:r>
            <a:r>
              <a:rPr lang="ru-RU" sz="3200" b="1" dirty="0" smtClean="0">
                <a:solidFill>
                  <a:srgbClr val="FF0000"/>
                </a:solidFill>
              </a:rPr>
              <a:t>СБАЛАНСИРОВАННЫМ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ИЛИ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РАВНЫМ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5" y="2786058"/>
            <a:ext cx="5143504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0429" y="357166"/>
            <a:ext cx="1941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ВИДЫ  БЮДЖЕТА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3" y="1142984"/>
            <a:ext cx="82153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БЮДЖЕТ</a:t>
            </a:r>
            <a:r>
              <a:rPr lang="ru-RU" sz="3200" b="1" dirty="0" smtClean="0">
                <a:solidFill>
                  <a:srgbClr val="0070C0"/>
                </a:solidFill>
              </a:rPr>
              <a:t>, В КОТОРОМ ДОХОДОВ МЕНЬШЕ, ЧЕМ РАСХОДОВ, НАЗЫВАЮТ </a:t>
            </a:r>
            <a:r>
              <a:rPr lang="ru-RU" sz="3200" b="1" dirty="0" smtClean="0">
                <a:solidFill>
                  <a:srgbClr val="FF0000"/>
                </a:solidFill>
              </a:rPr>
              <a:t>ДЕФИЦИТНЫМ </a:t>
            </a:r>
            <a:r>
              <a:rPr lang="ru-RU" sz="3200" b="1" dirty="0" smtClean="0">
                <a:solidFill>
                  <a:srgbClr val="0070C0"/>
                </a:solidFill>
              </a:rPr>
              <a:t>ИЛИ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НЕДОСТАТОЧНЫМ.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428729" y="3214686"/>
            <a:ext cx="6500859" cy="257176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285985" y="3857630"/>
            <a:ext cx="5072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ЗАДАНИЕ:  </a:t>
            </a:r>
            <a:r>
              <a:rPr lang="ru-RU" sz="3600" b="1" dirty="0" smtClean="0">
                <a:solidFill>
                  <a:schemeClr val="bg1"/>
                </a:solidFill>
              </a:rPr>
              <a:t>«НАРИСУЙ»  ДЕФИЦИТНЫЙ БЮДЖЕТ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868" y="428604"/>
            <a:ext cx="1941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ВИДЫ  БЮДЖЕТА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09" y="1071546"/>
            <a:ext cx="792961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БЮДЖЕТ</a:t>
            </a:r>
            <a:r>
              <a:rPr lang="ru-RU" sz="3200" b="1" dirty="0" smtClean="0">
                <a:solidFill>
                  <a:srgbClr val="0070C0"/>
                </a:solidFill>
              </a:rPr>
              <a:t>, В КОТОРОМ ДОХОДОВ БОЛЬШЕ,ЧЕМ РАСХОДОВ, НАЗЫВАЮТ </a:t>
            </a:r>
            <a:r>
              <a:rPr lang="ru-RU" sz="3200" b="1" dirty="0" smtClean="0">
                <a:solidFill>
                  <a:srgbClr val="FF0000"/>
                </a:solidFill>
              </a:rPr>
              <a:t>БЕЗДЕФИЦИТНЫМ, ПРОФИЦИТНЫМ </a:t>
            </a:r>
            <a:r>
              <a:rPr lang="ru-RU" sz="3200" b="1" dirty="0" smtClean="0">
                <a:solidFill>
                  <a:srgbClr val="0070C0"/>
                </a:solidFill>
              </a:rPr>
              <a:t>ИЛИ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ИЗБЫТОЧНЫМ.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142977" y="3071811"/>
            <a:ext cx="7072363" cy="25003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5" y="3714752"/>
            <a:ext cx="57150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ЗАДАНИЕ:  </a:t>
            </a:r>
            <a:r>
              <a:rPr lang="ru-RU" sz="3200" b="1" dirty="0" smtClean="0">
                <a:solidFill>
                  <a:schemeClr val="bg1"/>
                </a:solidFill>
              </a:rPr>
              <a:t>«НАРИСУЙ»  ИЗБЫТОЧНЫЙ БЮДЖЕТ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4" y="500042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РЕКОМЕНДАЦИИ  ДЕТЯМ И  ВЗРОСЛЫМ!!!!!!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Александра.SAMLAB\Рабочий стол\Задание М4.1 Авилова\640.parents-pension-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8" y="1500178"/>
            <a:ext cx="4297375" cy="4883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14290"/>
            <a:ext cx="778674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ЧЕТЫРЕ  СПОСОБА  ПЛАНИРОВАНИЯ  СЕМЕЙНОГО БЮДЖЕТА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СПОСОБ №1 «50/30/20»</a:t>
            </a:r>
            <a:b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ТЕМ, У КОГО НЕ ПОЛУЧАЕТСЯ ОТКЛАДЫВАТЬ ДЕНЬГИ ИЗ-ЗА ИМПУЛЬСНЫХ ,НЕОБДУМАННЫХ ПОКУПОК, НО ДОХОД СТАБИЛЬНЫЙ</a:t>
            </a:r>
            <a:r>
              <a:rPr lang="ru-RU" b="1" i="1" dirty="0" smtClean="0">
                <a:solidFill>
                  <a:srgbClr val="00B050"/>
                </a:solidFill>
              </a:rPr>
              <a:t/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50% ЗАРПЛАТЫ НАПРАВЛЯЕМ НА ПОСТОЯННЫЕ ЕЖЕМЕСЯЧНЫЕ РАСХОДЫ (</a:t>
            </a:r>
            <a:r>
              <a:rPr lang="ru-RU" sz="1400" b="1" i="1" dirty="0" smtClean="0">
                <a:solidFill>
                  <a:srgbClr val="002060"/>
                </a:solidFill>
              </a:rPr>
              <a:t>ПИТАНИЕ, ТРАНСПОРТ, КОММУНАЛЬНЫЕ ПЛАТЕЖИ).</a:t>
            </a:r>
            <a:br>
              <a:rPr lang="ru-RU" sz="14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30%   ЗАРПЛАТЫ НАПРАВЛЯЕМ НА МЕНЕЕ НЕОБХОДИМЫЕ, НО НУЖНЫЕ ДЛЯ НАС РАСХОДЫ (</a:t>
            </a:r>
            <a:r>
              <a:rPr lang="ru-RU" sz="1400" b="1" i="1" dirty="0" smtClean="0">
                <a:solidFill>
                  <a:srgbClr val="0070C0"/>
                </a:solidFill>
              </a:rPr>
              <a:t>ОДЕЖДА, ИНТЕРНЕТ…)</a:t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B0F0"/>
                </a:solidFill>
              </a:rPr>
              <a:t>20% ЗАРПЛАТЫ НАПРАВЛЯЕМ НА СБЕРЕЖЕНИЯ, ПОДАРКИ, НЕПРЕДВИДЕННЫЕ РАСХОДЫ…</a:t>
            </a:r>
            <a:r>
              <a:rPr lang="ru-RU" sz="1400" b="1" i="1" dirty="0" smtClean="0">
                <a:solidFill>
                  <a:srgbClr val="0070C0"/>
                </a:solidFill>
              </a:rPr>
              <a:t/>
            </a:r>
            <a:br>
              <a:rPr lang="ru-RU" sz="1400" b="1" i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571612"/>
            <a:ext cx="7343772" cy="150019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ЧЕТЫРЕ  СПОСОБА  ПЛАНИРОВАНИЯ  СЕМЕЙНОГО БЮДЖЕТА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СПОСОБ №2 «БЕЗ ЗАМОРОЧЕК»</a:t>
            </a:r>
            <a:b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ТЕМ, КТО НЕ ЖЕЛАЕТ ПЛАНИРОВАТЬ И ОГРАНИЧИВАТЬ СЕБЯ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500174"/>
            <a:ext cx="792961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ПРОСТО РАЗДЕЛИМ БЮДЖЕТ НА </a:t>
            </a:r>
            <a:r>
              <a:rPr lang="ru-RU" sz="2800" b="1" dirty="0" smtClean="0">
                <a:solidFill>
                  <a:srgbClr val="0070C0"/>
                </a:solidFill>
              </a:rPr>
              <a:t>2</a:t>
            </a:r>
            <a:r>
              <a:rPr lang="ru-RU" b="1" dirty="0" smtClean="0">
                <a:solidFill>
                  <a:srgbClr val="0070C0"/>
                </a:solidFill>
              </a:rPr>
              <a:t> ЧАСТИ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2040938">
            <a:off x="2822567" y="2854233"/>
            <a:ext cx="571504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814784">
            <a:off x="5871794" y="2857235"/>
            <a:ext cx="571504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42976" y="4286256"/>
            <a:ext cx="2857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ПОСТОЯННЫЕ РАСХОДЫ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(те расходы, которые мы осуществляем постоянно и можем запланировать)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4071942"/>
            <a:ext cx="2571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ОСТАЛЬНЫЕ РАСХОДЫ (те расходы, без которых мы можем обойтись…например, ресторан, кинотеатр, ненужная одежда, лишняя пара обуви и т.д.) 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124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071546"/>
            <a:ext cx="7486648" cy="207170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ЧЕТЫРЕ  СПОСОБА  ПЛАНИРОВАНИЯ  СЕМЕЙНОГО БЮДЖЕТА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СПОСОБ №3 «ТО, ЧТО НЕОБХОДИМО»</a:t>
            </a:r>
            <a:b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ТЕМ, КТО ХОЧЕТ НАКОПИТЬ, НО ИМЕЕТ НЕПОСТОЯННЫЙ ДОХОД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221455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ОБДУМАННО РАЗДЕЛИМ БЮДЖЕТ НА 2 ЧАСТИ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2040938">
            <a:off x="2822568" y="2782794"/>
            <a:ext cx="571504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502170">
            <a:off x="5541842" y="2781670"/>
            <a:ext cx="571504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1538" y="4071942"/>
            <a:ext cx="32861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МИНИМАЛЬНЫЙ БЮДЖЕТ НА МЕСЯЦ (подсчитаем сумму на траты первой необходимости, ее и будем тратить…похоже на метод потребительской корзины)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3929066"/>
            <a:ext cx="31432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ВСЕ ДЕНЬГИ СВЕРХ МИНИМАЛЬНОГО БЮДЖЕТА  НАКОПИМ…НА БУДУЩЕЕ… (</a:t>
            </a:r>
            <a:r>
              <a:rPr lang="ru-RU" b="1" dirty="0" smtClean="0">
                <a:solidFill>
                  <a:srgbClr val="FF0000"/>
                </a:solidFill>
              </a:rPr>
              <a:t>есть повод задуматься о дополнительных источниках дохода</a:t>
            </a:r>
            <a:r>
              <a:rPr lang="ru-RU" b="1" dirty="0" smtClean="0">
                <a:solidFill>
                  <a:srgbClr val="00B050"/>
                </a:solidFill>
              </a:rPr>
              <a:t>)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124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1071546"/>
            <a:ext cx="7272334" cy="185738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ЧЕТЫРЕ  СПОСОБА  ПЛАНИРОВАНИЯ  СЕМЕЙНОГО БЮДЖЕТА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СПОСОБ №4 «ПЛАНИРУЕМ НА НЕДЕЛЮ»</a:t>
            </a:r>
            <a:b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rgbClr val="00B050"/>
                </a:solidFill>
              </a:rPr>
              <a:t>ТЕМ, КТО ХОЧЕТ НАКОПИТЬ, ЗА НЕСКОЛЬКО ДНЕЙ ДО ЗАРПЛАТЫ ДЕНЬГИ ЗАКАНЧИВАЮТСЯ</a:t>
            </a:r>
            <a:br>
              <a:rPr lang="ru-RU" sz="2400" b="1" i="1" dirty="0" smtClean="0">
                <a:solidFill>
                  <a:srgbClr val="00B05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/>
            </a:r>
            <a:br>
              <a:rPr lang="ru-RU" sz="1800" b="1" i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143116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ОБДУМАННО РАЗДЕЛИМ БЮДЖЕТ НА 2 ЧАСТИ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2040938">
            <a:off x="3036883" y="2782794"/>
            <a:ext cx="571504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502170">
            <a:off x="5398966" y="2710233"/>
            <a:ext cx="571504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85852" y="4071942"/>
            <a:ext cx="2857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МИНИМАЛЬНЫЙ БЮДЖЕТ НА МЕСЯЦ РАЗДЕЛИМ НА ЧЕТЫРЕ ЧАСТИ (четыре недели). </a:t>
            </a:r>
            <a:r>
              <a:rPr lang="ru-RU" b="1" dirty="0" smtClean="0">
                <a:solidFill>
                  <a:srgbClr val="FF0000"/>
                </a:solidFill>
              </a:rPr>
              <a:t>ПРЕВЫШАТЬ НЕДЕЛЬНЫЙ ЛИМИТ НЕЛЬЗЯ!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628" y="4071942"/>
            <a:ext cx="3071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ВСЕ ДЕНЬГИ СВЕРХ МИНИМАЛЬНОГО БЮДЖЕТА  НАКОПИМ…НА БУДУЩЕЕ… (</a:t>
            </a:r>
            <a:r>
              <a:rPr lang="ru-RU" b="1" dirty="0" smtClean="0">
                <a:solidFill>
                  <a:srgbClr val="FF0000"/>
                </a:solidFill>
              </a:rPr>
              <a:t>есть повод задуматься о дополнительных источниках дохода</a:t>
            </a:r>
            <a:r>
              <a:rPr lang="ru-RU" b="1" dirty="0" smtClean="0">
                <a:solidFill>
                  <a:srgbClr val="00B050"/>
                </a:solidFill>
              </a:rPr>
              <a:t>)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124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ександра.SAMLAB\Рабочий стол\Задание М4.1 Авилова\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5643578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ПОСМОТРИМ МУЛЬТФИЛЬМ?????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571480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ДОМАШНЕЕ  ЗАДАНИЕ: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857224" y="1714488"/>
            <a:ext cx="7500990" cy="485778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28794" y="3000372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ОПРЕДЕЛИ ВСЕ ВОЗМОЖНЫЕ СПОСОБЫ ЭКОНОМИИ ДЕНЕЖНЫХ СРЕДСТВ В СЕМЕЙНОМ ХОЗЯЙСТВЕ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лександра.SAMLAB\Рабочий стол\Задание М4.1 Авилова\3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16539"/>
            <a:ext cx="6429420" cy="59414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214290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КОГДА ВСЕ ВМЕСТЕ, ТАК И ДУША НА МЕСТЕ….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Александра.SAMLAB\Рабочий стол\Задание М4.1 Авилова\images_5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538" y="411163"/>
            <a:ext cx="8161337" cy="603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89" y="571484"/>
            <a:ext cx="6786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КАК ТЫ ДУМАЕШЬ, ЧТО ТАКОЕ 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Александра.SAMLAB\Рабочий стол\Задание М4.1 Авилова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3" y="1214422"/>
            <a:ext cx="7072331" cy="5304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лександра.SAMLAB\Рабочий стол\Задание М4.1 Авилова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90" y="714356"/>
            <a:ext cx="7843655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ВАЖНАЯ ЧАСТЬ  БЮДЖЕТА  СЕМЬИ -ДОХОДЫ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7" y="928674"/>
            <a:ext cx="7072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ДЕНЕЖНЫЕ ДОХОДЫ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Documents and Settings\Александра.SAMLAB\Рабочий стол\Задание М4.1 Авилова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" y="1500174"/>
            <a:ext cx="4294087" cy="31432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57687" y="1643054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1. ЗАРАБОТНАЯ ПЛАТА РАБОТАЮЩИХ ЧЛЕНОВ СЕМЬИ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5" y="2357430"/>
            <a:ext cx="450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2.СТИПЕНДИИ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57690" y="2786058"/>
            <a:ext cx="4357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3.АЛИМЕНТЫ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7687" y="3143247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4.ДОХОДЫ ОТ ОПЕРАЦИЙ С ЦЕННЫМИ БУМАГАМИ И ВАЛЮТОЙ, С ИМУЩЕСТВОМ.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57685" y="4214818"/>
            <a:ext cx="450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5.ДОХОДЫ ОТ БАНКОВСКИХ ВКЛАДОВ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" y="4786322"/>
            <a:ext cx="8929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6.ДОХОДЫ ОТ НАСТУПЛЕНИЯ СТРАХОВОГО СЛУЧАЯ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" y="5214952"/>
            <a:ext cx="87868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7. ПОСОБИЯ (ПО БЕРЕМЕННОСТИ И РОДАМ, ПО УХОДУ ЗА РЕБЕНКОМ, ПО ВРЕМЕННОЙ НЕТРУДОСПОСОБНОСТИ, НА РЕБЕНКА, НА ПОГРЕБЕНИЕ УМЕРШИХ , МАТЕРИНСКИЙ КАПИТАЛ…)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" y="6143644"/>
            <a:ext cx="900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8.ПЕНСИИ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50" y="357166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КАКИЕ БЫВАЮТ ПЕНСИИ?    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785794"/>
            <a:ext cx="2667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ПЕНСИИ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Стрелка углом вверх 5"/>
          <p:cNvSpPr/>
          <p:nvPr/>
        </p:nvSpPr>
        <p:spPr>
          <a:xfrm rot="10800000">
            <a:off x="1285852" y="1571612"/>
            <a:ext cx="1143008" cy="428628"/>
          </a:xfrm>
          <a:prstGeom prst="bent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28597" y="2285992"/>
            <a:ext cx="1928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 СТАРОСТИ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" y="3143248"/>
            <a:ext cx="1928795" cy="200026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28601" y="3571876"/>
            <a:ext cx="12144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?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2285987" y="3071812"/>
            <a:ext cx="1857388" cy="200026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4643439" y="3000373"/>
            <a:ext cx="1857388" cy="200026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00633" y="3500438"/>
            <a:ext cx="12144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?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14617" y="3571876"/>
            <a:ext cx="12144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?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6929455" y="3000373"/>
            <a:ext cx="1857388" cy="200026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358086" y="3429000"/>
            <a:ext cx="12144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?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7" name="Стрелка вверх 16"/>
          <p:cNvSpPr/>
          <p:nvPr/>
        </p:nvSpPr>
        <p:spPr>
          <a:xfrm flipV="1">
            <a:off x="3143241" y="1571612"/>
            <a:ext cx="214315" cy="642942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214547" y="2357430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 ИНВАЛИДНОСТИ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Стрелка вверх 18"/>
          <p:cNvSpPr/>
          <p:nvPr/>
        </p:nvSpPr>
        <p:spPr>
          <a:xfrm flipV="1">
            <a:off x="5715009" y="1571612"/>
            <a:ext cx="214315" cy="642942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714881" y="2357430"/>
            <a:ext cx="1785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ЛЬГОТНЫЕ (ВЫСЛУГА ЛЕТ)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Левая фигурная скобка 20"/>
          <p:cNvSpPr/>
          <p:nvPr/>
        </p:nvSpPr>
        <p:spPr>
          <a:xfrm rot="16200000">
            <a:off x="2750346" y="2607451"/>
            <a:ext cx="928670" cy="6000792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accent2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71472" y="6143644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ТРУДОВЫЕ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3" name="Стрелка углом вверх 22"/>
          <p:cNvSpPr/>
          <p:nvPr/>
        </p:nvSpPr>
        <p:spPr>
          <a:xfrm flipV="1">
            <a:off x="6786579" y="1500174"/>
            <a:ext cx="1285884" cy="357190"/>
          </a:xfrm>
          <a:prstGeom prst="bent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929455" y="2357431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СИРОТАМ, ПО ПОТЕРИ КОРМИЛЬЦА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5" name="Левая фигурная скобка 24"/>
          <p:cNvSpPr/>
          <p:nvPr/>
        </p:nvSpPr>
        <p:spPr>
          <a:xfrm rot="16200000">
            <a:off x="7358062" y="4286247"/>
            <a:ext cx="928670" cy="2643207"/>
          </a:xfrm>
          <a:prstGeom prst="leftBrace">
            <a:avLst>
              <a:gd name="adj1" fmla="val 8333"/>
              <a:gd name="adj2" fmla="val 50000"/>
            </a:avLst>
          </a:prstGeom>
          <a:solidFill>
            <a:schemeClr val="accent2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643703" y="607220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СОЦИАЛЬНЫЕ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8" grpId="0"/>
      <p:bldP spid="20" grpId="0"/>
      <p:bldP spid="21" grpId="0" animBg="1"/>
      <p:bldP spid="22" grpId="0"/>
      <p:bldP spid="24" grpId="0"/>
      <p:bldP spid="25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3" y="357166"/>
            <a:ext cx="59293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ВАЖНАЯ ЧАСТЬ  БЮДЖЕТА  СЕМЬИ -ДОХОДЫ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14617" y="1285860"/>
            <a:ext cx="35004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ДОХОДЫ (НАТУРАЛЬНЫЕ)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429125" y="2428868"/>
            <a:ext cx="214315" cy="107157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43109" y="3714754"/>
            <a:ext cx="5072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ДОХОДЫ ОТ ПРИУСАДЕБНОГО ХОЗЯЙСТВА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214547" y="4714884"/>
            <a:ext cx="4429156" cy="121444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500297" y="5072074"/>
            <a:ext cx="392909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ПОДУМАЙ, КАК ИХ  ПОСЧИТАТЬ?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3" y="357166"/>
            <a:ext cx="59293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ВАЖНАЯ ЧАСТЬ  БЮДЖЕТА  СЕМЬИ -ДОХОДЫ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28795" y="928670"/>
            <a:ext cx="5143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ДОХОДЫ ОТ ПРЕДОСТАВЛЕНИЯ ЛЬГОТ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071537" y="1857366"/>
            <a:ext cx="7358115" cy="228601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00167" y="2285993"/>
            <a:ext cx="657229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КАКИЕ ЛЬГОТЫ ПРИ ОПЛАТЕ КОММУНАЛЬНЫХ ПЛАТЕЖЕЙ ИМЕЕТ ТВОЯ СЕМЬЯ?  ПОКУПАЕТЕ ЛИ ВЫ ЛЕКАРСТВА ПО ЛЬГОТНЫМ ЦЕНАМ? ЕСТЬ ЛИ У ТЕБЯ ПРОЕЗДНОЙ БИЛЕТ?  ОТДЫХАЛ ЛИ ТЫ ПО ЛЬГОТНОЙ ДЕТСКОЙ ПУТЕВКЕ?</a:t>
            </a:r>
            <a:endParaRPr lang="ru-RU" b="1" dirty="0"/>
          </a:p>
        </p:txBody>
      </p:sp>
      <p:pic>
        <p:nvPicPr>
          <p:cNvPr id="2050" name="Picture 2" descr="C:\Documents and Settings\Александра.SAMLAB\Рабочий стол\Задание М4.1 Авилова\560139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9" y="3786190"/>
            <a:ext cx="4591063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4" y="214290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ВАЖНАЯ ЧАСТЬ БЮДЖЕТА СЕМЬИ-РАСХОДЫ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Александра.SAMLAB\Рабочий стол\Задание М4.1 Авилова\564c9150c8d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360</TotalTime>
  <Words>452</Words>
  <Application>Microsoft Office PowerPoint</Application>
  <PresentationFormat>Экран (4:3)</PresentationFormat>
  <Paragraphs>80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Тема Office</vt:lpstr>
      <vt:lpstr>Солнцестояние</vt:lpstr>
      <vt:lpstr>1_Солнцестояние</vt:lpstr>
      <vt:lpstr>Слайд 1</vt:lpstr>
      <vt:lpstr>Слайд 2</vt:lpstr>
      <vt:lpstr>Слайд 3</vt:lpstr>
      <vt:lpstr>Слайд 4</vt:lpstr>
      <vt:lpstr>ВАЖНАЯ ЧАСТЬ  БЮДЖЕТА  СЕМЬИ -ДОХОДЫ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ЧЕТЫРЕ  СПОСОБА  ПЛАНИРОВАНИЯ  СЕМЕЙНОГО БЮДЖЕТА СПОСОБ №2 «БЕЗ ЗАМОРОЧЕК» ТЕМ, КТО НЕ ЖЕЛАЕТ ПЛАНИРОВАТЬ И ОГРАНИЧИВАТЬ СЕБЯ    </vt:lpstr>
      <vt:lpstr>ЧЕТЫРЕ  СПОСОБА  ПЛАНИРОВАНИЯ  СЕМЕЙНОГО БЮДЖЕТА СПОСОБ №3 «ТО, ЧТО НЕОБХОДИМО» ТЕМ, КТО ХОЧЕТ НАКОПИТЬ, НО ИМЕЕТ НЕПОСТОЯННЫЙ ДОХОД    </vt:lpstr>
      <vt:lpstr>ЧЕТЫРЕ  СПОСОБА  ПЛАНИРОВАНИЯ  СЕМЕЙНОГО БЮДЖЕТА СПОСОБ №4 «ПЛАНИРУЕМ НА НЕДЕЛЮ» ТЕМ, КТО ХОЧЕТ НАКОПИТЬ, ЗА НЕСКОЛЬКО ДНЕЙ ДО ЗАРПЛАТЫ ДЕНЬГИ ЗАКАНЧИВАЮТСЯ    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SamLab.ws</cp:lastModifiedBy>
  <cp:revision>46</cp:revision>
  <dcterms:created xsi:type="dcterms:W3CDTF">2017-10-21T15:11:44Z</dcterms:created>
  <dcterms:modified xsi:type="dcterms:W3CDTF">2019-03-27T15:16:47Z</dcterms:modified>
</cp:coreProperties>
</file>