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8" r:id="rId5"/>
    <p:sldId id="271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6" r:id="rId15"/>
    <p:sldId id="268" r:id="rId16"/>
    <p:sldId id="269" r:id="rId17"/>
    <p:sldId id="275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D8E9-A51A-4FA8-8EC1-7D957A5A530C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4B4DB-4F9E-4DE1-8CAB-D32B3CBEE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403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D8E9-A51A-4FA8-8EC1-7D957A5A530C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4B4DB-4F9E-4DE1-8CAB-D32B3CBEE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425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D8E9-A51A-4FA8-8EC1-7D957A5A530C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4B4DB-4F9E-4DE1-8CAB-D32B3CBEE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56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D8E9-A51A-4FA8-8EC1-7D957A5A530C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4B4DB-4F9E-4DE1-8CAB-D32B3CBEE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659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D8E9-A51A-4FA8-8EC1-7D957A5A530C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4B4DB-4F9E-4DE1-8CAB-D32B3CBEE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390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D8E9-A51A-4FA8-8EC1-7D957A5A530C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4B4DB-4F9E-4DE1-8CAB-D32B3CBEE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125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D8E9-A51A-4FA8-8EC1-7D957A5A530C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4B4DB-4F9E-4DE1-8CAB-D32B3CBEE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89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D8E9-A51A-4FA8-8EC1-7D957A5A530C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4B4DB-4F9E-4DE1-8CAB-D32B3CBEE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168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D8E9-A51A-4FA8-8EC1-7D957A5A530C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4B4DB-4F9E-4DE1-8CAB-D32B3CBEE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598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D8E9-A51A-4FA8-8EC1-7D957A5A530C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4B4DB-4F9E-4DE1-8CAB-D32B3CBEE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383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BD8E9-A51A-4FA8-8EC1-7D957A5A530C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4B4DB-4F9E-4DE1-8CAB-D32B3CBEE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1357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BD8E9-A51A-4FA8-8EC1-7D957A5A530C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4B4DB-4F9E-4DE1-8CAB-D32B3CBEE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987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Мы разные, но мы вместе</a:t>
            </a:r>
            <a:endParaRPr lang="ru-RU" sz="6600" b="1" dirty="0">
              <a:solidFill>
                <a:srgbClr val="FF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068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4200" y="673608"/>
            <a:ext cx="6659880" cy="551688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окинский</a:t>
            </a: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b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нижнеудинский</a:t>
            </a: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унгинский</a:t>
            </a: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аларский</a:t>
            </a: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b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ru-RU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боханский</a:t>
            </a: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ru-RU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эхиритский</a:t>
            </a: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b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булагатский</a:t>
            </a: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260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800" y="2529205"/>
            <a:ext cx="751332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И.Д. </a:t>
            </a:r>
            <a:r>
              <a:rPr lang="ru-RU" sz="5300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Бураев</a:t>
            </a:r>
            <a: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выделяет четыре</a:t>
            </a:r>
            <a:b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диалектных наречия:</a:t>
            </a:r>
            <a:b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хоринское</a:t>
            </a:r>
            <a: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эхирит-булагатское</a:t>
            </a:r>
            <a: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аларо-тункинское</a:t>
            </a:r>
            <a: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цонголо-сартульское</a:t>
            </a:r>
            <a:endParaRPr lang="ru-RU" sz="5300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8669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6096"/>
            <a:ext cx="12192000" cy="6864096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973246"/>
              </p:ext>
            </p:extLst>
          </p:nvPr>
        </p:nvGraphicFramePr>
        <p:xfrm>
          <a:off x="1767840" y="1852515"/>
          <a:ext cx="8717279" cy="50054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4106"/>
                <a:gridCol w="1868805"/>
                <a:gridCol w="1743982"/>
                <a:gridCol w="1371278"/>
                <a:gridCol w="1489947"/>
                <a:gridCol w="1619161"/>
              </a:tblGrid>
              <a:tr h="2865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№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ФИ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район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диалект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наречие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marR="41846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говор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</a:tr>
              <a:tr h="1250662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Аюшеев Дандар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Раднаев Бальжир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Жалсанова Арюна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Еравнинский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восточный 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хоринское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еравнинский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</a:tr>
              <a:tr h="918057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Бурлакова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Долгор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Кабанский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западный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эхирит-булагатское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байкало-кударинский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</a:tr>
              <a:tr h="1267957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Галданова Катя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Мижитов Сергей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Мухоршибирский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восточный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хоринское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тугнуйский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</a:tr>
              <a:tr h="128230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Галсанова Адисса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Тогочиев Аюша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Иволгинский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восточный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хоринское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североселенгинский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685" marR="65685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794760" y="375187"/>
            <a:ext cx="5433059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Диалекты и наречия учащихся 11 класса</a:t>
            </a:r>
            <a:endParaRPr kumimoji="0" lang="ru-RU" alt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anose="03010101010201010101" pitchFamily="66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546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936005"/>
              </p:ext>
            </p:extLst>
          </p:nvPr>
        </p:nvGraphicFramePr>
        <p:xfrm>
          <a:off x="1165859" y="0"/>
          <a:ext cx="9860281" cy="685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5940"/>
                <a:gridCol w="2113841"/>
                <a:gridCol w="1972651"/>
                <a:gridCol w="1551080"/>
                <a:gridCol w="1685306"/>
                <a:gridCol w="1831463"/>
              </a:tblGrid>
              <a:tr h="1450984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Дашинимаева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Сарана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Раднаев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Золто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Агинский национальный округ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восточный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хоринское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агинский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</a:tr>
              <a:tr h="255784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Дондукова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Сэлмэг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Намдакдоржиева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Арюна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Чимитдоржиева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Намсалма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Заиграевский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восточный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хоринское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mn-MN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заиграевский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</a:tr>
              <a:tr h="1082031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Лубсанов Гена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Базарова Нимбу	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Баргузинский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западный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эхирит-булагатское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баргузинский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</a:tr>
              <a:tr h="176714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Ангаева Нарана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Найдакова Вика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Сергеева Лера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Тункинский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промежуточный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хонгодорский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тункинский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199" marR="61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45403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881314"/>
              </p:ext>
            </p:extLst>
          </p:nvPr>
        </p:nvGraphicFramePr>
        <p:xfrm>
          <a:off x="1783080" y="0"/>
          <a:ext cx="8747759" cy="68579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6290"/>
                <a:gridCol w="1875339"/>
                <a:gridCol w="1750080"/>
                <a:gridCol w="1376072"/>
                <a:gridCol w="1495155"/>
                <a:gridCol w="1624823"/>
              </a:tblGrid>
              <a:tr h="252693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Норбоева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Эржена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Цыбикжапова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Туяна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Кижингинский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восточный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хоринское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кижингинский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2693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Раднаев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Вандан          Цыренова Дыжид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Джидинский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южный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цонголо-сартульское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сартульский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804139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Токтонов Максим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Федоров Артур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Иркутская область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западный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эхирит-булагатское 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осинский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ольхонский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14509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587769"/>
              </p:ext>
            </p:extLst>
          </p:nvPr>
        </p:nvGraphicFramePr>
        <p:xfrm>
          <a:off x="1562100" y="0"/>
          <a:ext cx="9067800" cy="6864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9202"/>
                <a:gridCol w="1943949"/>
                <a:gridCol w="1814108"/>
                <a:gridCol w="1426417"/>
                <a:gridCol w="1549856"/>
                <a:gridCol w="1684268"/>
              </a:tblGrid>
              <a:tr h="245532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Цыремпилов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Гэсэр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Курумканский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западный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эхирит-булагатское 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баргузинский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0438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Чемитов Элбэг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Бичурский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восточный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хоринское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тугнуйско-хилокский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204385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14.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Шульгина Наташа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Прибайкальский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Русско-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язычная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43925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9909" y="502285"/>
            <a:ext cx="6629400" cy="1325563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ДИАЛЕКТЫ 11КЛАССА</a:t>
            </a:r>
            <a:endParaRPr lang="ru-RU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7814" y="2055813"/>
            <a:ext cx="8153590" cy="439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25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864691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60" t="15646" r="24278" b="26373"/>
          <a:stretch/>
        </p:blipFill>
        <p:spPr>
          <a:xfrm>
            <a:off x="6600697" y="753228"/>
            <a:ext cx="4003698" cy="295009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6" t="15415" r="27075" b="20158"/>
          <a:stretch/>
        </p:blipFill>
        <p:spPr>
          <a:xfrm>
            <a:off x="4136742" y="2893295"/>
            <a:ext cx="3919572" cy="29306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1739"/>
          <a:stretch/>
        </p:blipFill>
        <p:spPr>
          <a:xfrm>
            <a:off x="1421801" y="655320"/>
            <a:ext cx="3698839" cy="304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72835" y="3712308"/>
            <a:ext cx="23676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Хоринский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52522" y="3748107"/>
            <a:ext cx="26929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Сартульский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4047" y="5823984"/>
            <a:ext cx="29049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Баргузинский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49756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1446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  <a:latin typeface="Monotype Corsiva" panose="03010101010201010101" pitchFamily="66" charset="0"/>
              </a:rPr>
              <a:t>Сравнительная таблица диалектов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903225"/>
              </p:ext>
            </p:extLst>
          </p:nvPr>
        </p:nvGraphicFramePr>
        <p:xfrm>
          <a:off x="1211580" y="1172209"/>
          <a:ext cx="9768840" cy="53282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03650"/>
                <a:gridCol w="2715198"/>
                <a:gridCol w="2524474"/>
                <a:gridCol w="2525518"/>
              </a:tblGrid>
              <a:tr h="54991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Диалект</a:t>
                      </a:r>
                      <a:endParaRPr lang="ru-RU" sz="2000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Представитель</a:t>
                      </a:r>
                      <a:endParaRPr lang="ru-RU" sz="200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Сходство</a:t>
                      </a:r>
                      <a:endParaRPr lang="ru-RU" sz="200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Различия</a:t>
                      </a:r>
                      <a:endParaRPr lang="ru-RU" sz="2000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00" marR="34400" marT="0" marB="0"/>
                </a:tc>
              </a:tr>
              <a:tr h="114681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Хоринский</a:t>
                      </a:r>
                      <a:endParaRPr lang="ru-RU" sz="200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Раднаев Золто</a:t>
                      </a:r>
                      <a:endParaRPr lang="ru-RU" sz="140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Является основой бурятского языка (литературным языком), характеризуется лёгкостью произношения и мягкостью диалекта.</a:t>
                      </a:r>
                      <a:endParaRPr lang="ru-RU" sz="140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Особых различий с другими не имеет.</a:t>
                      </a:r>
                      <a:endParaRPr lang="ru-RU" sz="140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00" marR="34400" marT="0" marB="0"/>
                </a:tc>
              </a:tr>
              <a:tr h="22936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Сартульский</a:t>
                      </a:r>
                      <a:endParaRPr lang="ru-RU" sz="2000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Цыренова </a:t>
                      </a:r>
                      <a:r>
                        <a:rPr lang="ru-RU" sz="1400" dirty="0" err="1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Дыжид</a:t>
                      </a:r>
                      <a:endParaRPr lang="ru-RU" sz="1400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Основывается на традиционном (литературном) языке.</a:t>
                      </a:r>
                      <a:endParaRPr lang="ru-RU" sz="140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Характеризуется сходством и близостью к цонгольскому и монгольскому языкам, а также преобладанием шипящих согласных (ч,ц). Отличается своей резкостью, своеобразием, главной чертой которого является быстрота произношения всех слов, а именно их окончаний.</a:t>
                      </a:r>
                      <a:endParaRPr lang="ru-RU" sz="140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00" marR="34400" marT="0" marB="0"/>
                </a:tc>
              </a:tr>
              <a:tr h="133794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Баргузинский</a:t>
                      </a:r>
                      <a:endParaRPr lang="ru-RU" sz="2000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Лубсанов Гена</a:t>
                      </a:r>
                      <a:endParaRPr lang="ru-RU" sz="140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Основывается на традиционном (литературном) бурятском языке. </a:t>
                      </a:r>
                      <a:endParaRPr lang="ru-RU" sz="140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00" marR="34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Имеет отличия от </a:t>
                      </a:r>
                      <a:r>
                        <a:rPr lang="ru-RU" sz="1400" dirty="0" err="1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хоринского</a:t>
                      </a:r>
                      <a:r>
                        <a:rPr lang="ru-RU" sz="14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диалекта, главным, отличием является быстрое произношение окончаний слов.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66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rgbClr val="0066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400" marR="3440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10707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3346"/>
            <a:ext cx="12193057" cy="686469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0749" y="745171"/>
            <a:ext cx="7810499" cy="5367655"/>
          </a:xfrm>
        </p:spPr>
        <p:txBody>
          <a:bodyPr>
            <a:normAutofit fontScale="85000" lnSpcReduction="20000"/>
          </a:bodyPr>
          <a:lstStyle/>
          <a:p>
            <a:pPr marL="0" indent="0" algn="r">
              <a:buNone/>
            </a:pPr>
            <a:r>
              <a:rPr lang="ru-RU" sz="3500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Дондок</a:t>
            </a:r>
            <a:r>
              <a:rPr lang="ru-RU" sz="35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Улзытуев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200" dirty="0">
                <a:solidFill>
                  <a:srgbClr val="FF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«Бурятский язык»</a:t>
            </a:r>
          </a:p>
          <a:p>
            <a:pPr marL="0" indent="0">
              <a:buNone/>
            </a:pPr>
            <a:r>
              <a:rPr lang="ru-RU" sz="35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Кристально-чистою байкальскою водою серебрясь,</a:t>
            </a:r>
          </a:p>
          <a:p>
            <a:pPr marL="0" indent="0">
              <a:buNone/>
            </a:pPr>
            <a:r>
              <a:rPr lang="ru-RU" sz="35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Напевно-нежной девичьей улыбкой согрет</a:t>
            </a:r>
          </a:p>
          <a:p>
            <a:pPr marL="0" indent="0">
              <a:buNone/>
            </a:pPr>
            <a:r>
              <a:rPr lang="ru-RU" sz="35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Родной язык.</a:t>
            </a:r>
          </a:p>
          <a:p>
            <a:pPr marL="0" indent="0">
              <a:buNone/>
            </a:pPr>
            <a:r>
              <a:rPr lang="ru-RU" sz="35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обнимая белой пеленой тумана,</a:t>
            </a:r>
          </a:p>
          <a:p>
            <a:pPr marL="0" indent="0">
              <a:buNone/>
            </a:pPr>
            <a:r>
              <a:rPr lang="ru-RU" sz="35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будто материнскими ладонями ласкает</a:t>
            </a:r>
          </a:p>
          <a:p>
            <a:pPr marL="0" indent="0">
              <a:buNone/>
            </a:pPr>
            <a:r>
              <a:rPr lang="ru-RU" sz="35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родной язык.</a:t>
            </a:r>
          </a:p>
          <a:p>
            <a:pPr marL="0" indent="0">
              <a:buNone/>
            </a:pPr>
            <a:r>
              <a:rPr lang="ru-RU" sz="35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нем блещет чистотой родника</a:t>
            </a:r>
          </a:p>
          <a:p>
            <a:pPr marL="0" indent="0">
              <a:buNone/>
            </a:pPr>
            <a:r>
              <a:rPr lang="ru-RU" sz="35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Прекрасный взгляд самой природы -</a:t>
            </a:r>
          </a:p>
          <a:p>
            <a:pPr marL="0" indent="0">
              <a:buNone/>
            </a:pPr>
            <a:r>
              <a:rPr lang="ru-RU" sz="35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наш язык.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9124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6096"/>
            <a:ext cx="12192000" cy="68640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7440" y="1812925"/>
            <a:ext cx="8382000" cy="3536315"/>
          </a:xfrm>
        </p:spPr>
        <p:txBody>
          <a:bodyPr>
            <a:normAutofit fontScale="90000"/>
          </a:bodyPr>
          <a:lstStyle/>
          <a:p>
            <a:pPr algn="r"/>
            <a:r>
              <a:rPr lang="ru-RU" sz="6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Бурятский язык – </a:t>
            </a:r>
            <a:br>
              <a:rPr lang="ru-RU" sz="6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язык моего отца, </a:t>
            </a:r>
            <a:br>
              <a:rPr lang="ru-RU" sz="6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деда, прадеда, </a:t>
            </a:r>
            <a:br>
              <a:rPr lang="ru-RU" sz="6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должен его сохранить</a:t>
            </a:r>
            <a:br>
              <a:rPr lang="ru-RU" sz="6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передать своим </a:t>
            </a:r>
            <a:br>
              <a:rPr lang="ru-RU" sz="6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7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потомкам.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29377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-6691"/>
            <a:ext cx="12193057" cy="68646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99638" y="2362200"/>
            <a:ext cx="81916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Спасибо за внимание!!!</a:t>
            </a:r>
            <a:endParaRPr lang="ru-RU" sz="72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807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352"/>
            <a:ext cx="12192000" cy="686292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7480" y="536852"/>
            <a:ext cx="7376160" cy="1325563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Наш любимый 11 класс</a:t>
            </a:r>
            <a:endParaRPr lang="ru-RU" sz="6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24084"/>
          <a:stretch/>
        </p:blipFill>
        <p:spPr>
          <a:xfrm>
            <a:off x="2031946" y="1584485"/>
            <a:ext cx="8128107" cy="411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4053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2319529"/>
            <a:ext cx="9144000" cy="196595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диалектные речи учащихся 11 класса и сравнить </a:t>
            </a:r>
            <a:r>
              <a:rPr lang="ru-RU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хоринский</a:t>
            </a:r>
            <a:r>
              <a:rPr lang="ru-RU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баргузинский</a:t>
            </a:r>
            <a:r>
              <a:rPr lang="ru-RU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сартульский</a:t>
            </a:r>
            <a:r>
              <a:rPr lang="ru-RU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говоры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4799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4060" y="3062605"/>
            <a:ext cx="9128760" cy="1325563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lang="ru-RU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Изучить диалекты бурятов</a:t>
            </a:r>
            <a:br>
              <a:rPr lang="ru-RU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Составить таблицу принадлежности к определенному диалекту наших одноклассников</a:t>
            </a:r>
            <a:br>
              <a:rPr lang="ru-RU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Рассмотреть и собрать воедино материалы родословных учащихся.</a:t>
            </a:r>
            <a:br>
              <a:rPr lang="ru-RU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В заключение подвести итоги по проделанному </a:t>
            </a: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исследованию</a:t>
            </a:r>
            <a:r>
              <a:rPr lang="ru-RU" dirty="0">
                <a:solidFill>
                  <a:srgbClr val="006600"/>
                </a:solidFill>
              </a:rPr>
              <a:t/>
            </a:r>
            <a:br>
              <a:rPr lang="ru-RU" dirty="0">
                <a:solidFill>
                  <a:srgbClr val="006600"/>
                </a:solidFill>
              </a:rPr>
            </a:br>
            <a:endParaRPr lang="ru-RU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338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2160" y="2769266"/>
            <a:ext cx="89916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53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Диалекты:</a:t>
            </a:r>
            <a:r>
              <a:rPr lang="ru-RU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(</a:t>
            </a:r>
            <a:r>
              <a:rPr lang="ru-RU" sz="5300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эхирит-булагатский</a:t>
            </a:r>
            <a: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b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(</a:t>
            </a:r>
            <a:r>
              <a:rPr lang="ru-RU" sz="5300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хоринский</a:t>
            </a:r>
            <a: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b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(</a:t>
            </a:r>
            <a:r>
              <a:rPr lang="ru-RU" sz="5300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цонголо-сартульский</a:t>
            </a:r>
            <a: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b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промежуточный (</a:t>
            </a:r>
            <a:r>
              <a:rPr lang="ru-RU" sz="5300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хонгодорский</a:t>
            </a:r>
            <a: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b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баргу</a:t>
            </a:r>
            <a: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-бурятский (</a:t>
            </a:r>
            <a:r>
              <a:rPr lang="ru-RU" sz="5300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баргуты</a:t>
            </a:r>
            <a:r>
              <a:rPr lang="ru-RU" sz="53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Китая)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4401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0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2140" y="1477645"/>
            <a:ext cx="7322820" cy="355155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Н.Н. </a:t>
            </a:r>
            <a:r>
              <a:rPr lang="ru-RU" sz="6000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Поппе</a:t>
            </a:r>
            <a: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выделил</a:t>
            </a:r>
            <a:b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четыре наречия: </a:t>
            </a:r>
            <a:b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западное, </a:t>
            </a:r>
            <a:b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восточное,</a:t>
            </a:r>
            <a:b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селенгинское</a:t>
            </a:r>
            <a: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баргу</a:t>
            </a:r>
            <a: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-бурятское</a:t>
            </a:r>
            <a:endParaRPr lang="ru-RU" sz="6000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722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8117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5766" y="2468245"/>
            <a:ext cx="8549640" cy="1325563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Д.А. Алексеев выделяет </a:t>
            </a:r>
            <a:b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два наречия: </a:t>
            </a:r>
            <a:b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восточное </a:t>
            </a:r>
            <a:r>
              <a:rPr lang="ru-RU" sz="60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западное </a:t>
            </a:r>
            <a:endParaRPr lang="ru-RU" sz="6000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7225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8117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5480" y="2766218"/>
            <a:ext cx="789432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Г.Д. Санжеев обнаруживает </a:t>
            </a:r>
            <a:b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бурятском языке 12 диалектов: </a:t>
            </a:r>
            <a:b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хоринский</a:t>
            </a: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b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цонгольский</a:t>
            </a: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цонгольско-сартульский</a:t>
            </a: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b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селенгинский</a:t>
            </a: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кабанско-баргузинский</a:t>
            </a: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b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тункинский</a:t>
            </a:r>
            <a:r>
              <a:rPr lang="ru-RU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dirty="0">
              <a:solidFill>
                <a:srgbClr val="00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3016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371</Words>
  <Application>Microsoft Office PowerPoint</Application>
  <PresentationFormat>Широкоэкранный</PresentationFormat>
  <Paragraphs>168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Monotype Corsiva</vt:lpstr>
      <vt:lpstr>Times New Roman</vt:lpstr>
      <vt:lpstr>Тема Office</vt:lpstr>
      <vt:lpstr>Мы разные, но мы вместе</vt:lpstr>
      <vt:lpstr>Бурятский язык –  это язык моего отца,  деда, прадеда,  я должен его сохранить  и передать своим  потомкам. </vt:lpstr>
      <vt:lpstr>Наш любимый 11 класс</vt:lpstr>
      <vt:lpstr>Цель:  Изучить диалектные речи учащихся 11 класса и сравнить хоринский, баргузинский и сартульский говоры  </vt:lpstr>
      <vt:lpstr>Задачи: • Изучить диалекты бурятов • Составить таблицу принадлежности к определенному диалекту наших одноклассников • Рассмотреть и собрать воедино материалы родословных учащихся. • В заключение подвести итоги по проделанному исследованию </vt:lpstr>
      <vt:lpstr> Диалекты: западный (эхирит-булагатский), восточный (хоринский), южный (цонголо-сартульский), промежуточный (хонгодорский), баргу-бурятский (баргуты Китая)  </vt:lpstr>
      <vt:lpstr> Н.Н. Поппе выделил  четыре наречия:  западное,  восточное,  селенгинское   баргу-бурятское</vt:lpstr>
      <vt:lpstr>Д.А. Алексеев выделяет  всего два наречия:  восточное  западное </vt:lpstr>
      <vt:lpstr> Г.Д. Санжеев обнаруживает  в бурятском языке 12 диалектов:  1. хоринский;  2. цонгольский или цонгольско-сартульский;  3. селенгинский; 4. кабанско-баргузинский;  5. тункинский; </vt:lpstr>
      <vt:lpstr>6. окинский;  7. нижнеудинский; 8. унгинский; 9. аларский;  10. боханский; 11. эхиритский;  12. булагатский </vt:lpstr>
      <vt:lpstr> И.Д. Бураев выделяет четыре  диалектных наречия: хоринское  эхирит-булагатское аларо-тункинское цонголо-сартульское</vt:lpstr>
      <vt:lpstr>Диалекты и наречия учащихся 11 класса </vt:lpstr>
      <vt:lpstr>Презентация PowerPoint</vt:lpstr>
      <vt:lpstr>Презентация PowerPoint</vt:lpstr>
      <vt:lpstr>Презентация PowerPoint</vt:lpstr>
      <vt:lpstr>ДИАЛЕКТЫ 11КЛАССА</vt:lpstr>
      <vt:lpstr>Презентация PowerPoint</vt:lpstr>
      <vt:lpstr>Сравнительная таблица диалектов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разные, но мы вместе</dc:title>
  <dc:creator>АринаДанзановна</dc:creator>
  <cp:lastModifiedBy>АринаДанзановна</cp:lastModifiedBy>
  <cp:revision>11</cp:revision>
  <dcterms:created xsi:type="dcterms:W3CDTF">2016-11-28T15:54:04Z</dcterms:created>
  <dcterms:modified xsi:type="dcterms:W3CDTF">2016-12-05T17:23:34Z</dcterms:modified>
</cp:coreProperties>
</file>