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5" r:id="rId2"/>
    <p:sldId id="292" r:id="rId3"/>
    <p:sldId id="294" r:id="rId4"/>
    <p:sldId id="299" r:id="rId5"/>
    <p:sldId id="285" r:id="rId6"/>
    <p:sldId id="286" r:id="rId7"/>
    <p:sldId id="289" r:id="rId8"/>
    <p:sldId id="284" r:id="rId9"/>
    <p:sldId id="290" r:id="rId10"/>
    <p:sldId id="302" r:id="rId11"/>
    <p:sldId id="281" r:id="rId12"/>
    <p:sldId id="282" r:id="rId13"/>
    <p:sldId id="297" r:id="rId14"/>
    <p:sldId id="304" r:id="rId15"/>
    <p:sldId id="303" r:id="rId16"/>
    <p:sldId id="274" r:id="rId17"/>
    <p:sldId id="276" r:id="rId18"/>
    <p:sldId id="30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344462-9AE5-4A53-834C-49898A992142}" type="doc">
      <dgm:prSet loTypeId="urn:microsoft.com/office/officeart/2005/8/layout/hierarchy4" loCatId="hierarchy" qsTypeId="urn:microsoft.com/office/officeart/2005/8/quickstyle/simple5" qsCatId="simple" csTypeId="urn:microsoft.com/office/officeart/2005/8/colors/colorful1" csCatId="colorful" phldr="1"/>
      <dgm:spPr/>
    </dgm:pt>
    <dgm:pt modelId="{3F77D60E-1B47-4365-AE7B-49C0C450846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/>
              <a:solidFill>
                <a:schemeClr val="accent4">
                  <a:lumMod val="95000"/>
                  <a:lumOff val="5000"/>
                </a:schemeClr>
              </a:solidFill>
              <a:effectLst/>
              <a:latin typeface="Arial" charset="0"/>
            </a:rPr>
            <a:t>Главные части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/>
              <a:solidFill>
                <a:schemeClr val="accent4">
                  <a:lumMod val="95000"/>
                  <a:lumOff val="5000"/>
                </a:schemeClr>
              </a:solidFill>
              <a:effectLst/>
              <a:latin typeface="Arial" charset="0"/>
            </a:rPr>
            <a:t>клетки </a:t>
          </a:r>
        </a:p>
      </dgm:t>
    </dgm:pt>
    <dgm:pt modelId="{472FC0E6-4792-4578-B7D4-7090CB11E666}" type="parTrans" cxnId="{F128FEFA-21DF-4E18-B9C4-3BDE84B4ADCF}">
      <dgm:prSet/>
      <dgm:spPr/>
      <dgm:t>
        <a:bodyPr/>
        <a:lstStyle/>
        <a:p>
          <a:endParaRPr lang="ru-RU"/>
        </a:p>
      </dgm:t>
    </dgm:pt>
    <dgm:pt modelId="{89A09230-C380-4BC9-90ED-743E9F2F20DB}" type="sibTrans" cxnId="{F128FEFA-21DF-4E18-B9C4-3BDE84B4ADCF}">
      <dgm:prSet/>
      <dgm:spPr/>
      <dgm:t>
        <a:bodyPr/>
        <a:lstStyle/>
        <a:p>
          <a:endParaRPr lang="ru-RU"/>
        </a:p>
      </dgm:t>
    </dgm:pt>
    <dgm:pt modelId="{8944AD8F-8E05-48AF-B1ED-A88792D35E4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/>
              <a:effectLst/>
              <a:latin typeface="Arial" charset="0"/>
            </a:rPr>
            <a:t>Ядро</a:t>
          </a:r>
        </a:p>
      </dgm:t>
    </dgm:pt>
    <dgm:pt modelId="{E29917CB-5881-4318-A339-AB61C9B3D8CC}" type="parTrans" cxnId="{D3CC1CBD-3EAB-4294-845A-1B95B08D9D09}">
      <dgm:prSet/>
      <dgm:spPr/>
      <dgm:t>
        <a:bodyPr/>
        <a:lstStyle/>
        <a:p>
          <a:endParaRPr lang="ru-RU"/>
        </a:p>
      </dgm:t>
    </dgm:pt>
    <dgm:pt modelId="{6ECDC07F-0C62-43DD-BE95-2B4772D56271}" type="sibTrans" cxnId="{D3CC1CBD-3EAB-4294-845A-1B95B08D9D09}">
      <dgm:prSet/>
      <dgm:spPr/>
      <dgm:t>
        <a:bodyPr/>
        <a:lstStyle/>
        <a:p>
          <a:endParaRPr lang="ru-RU"/>
        </a:p>
      </dgm:t>
    </dgm:pt>
    <dgm:pt modelId="{1CBE09DB-F16C-4E2C-9DB6-BDD1184B9E1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/>
              <a:effectLst/>
              <a:latin typeface="Arial" charset="0"/>
            </a:rPr>
            <a:t>Цитоплазма</a:t>
          </a:r>
        </a:p>
      </dgm:t>
    </dgm:pt>
    <dgm:pt modelId="{6D492036-7C6C-4F64-9E2E-5DE5E724A740}" type="parTrans" cxnId="{04F6883F-E93E-47AA-9A8D-3440D66411BC}">
      <dgm:prSet/>
      <dgm:spPr/>
      <dgm:t>
        <a:bodyPr/>
        <a:lstStyle/>
        <a:p>
          <a:endParaRPr lang="ru-RU"/>
        </a:p>
      </dgm:t>
    </dgm:pt>
    <dgm:pt modelId="{09D6D16B-9E6D-41E2-AB6A-74D1C4BDF1E2}" type="sibTrans" cxnId="{04F6883F-E93E-47AA-9A8D-3440D66411BC}">
      <dgm:prSet/>
      <dgm:spPr/>
      <dgm:t>
        <a:bodyPr/>
        <a:lstStyle/>
        <a:p>
          <a:endParaRPr lang="ru-RU"/>
        </a:p>
      </dgm:t>
    </dgm:pt>
    <dgm:pt modelId="{B7283D9D-3B8A-4C4D-9F5D-02FE7716575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/>
              <a:effectLst/>
              <a:latin typeface="Arial" charset="0"/>
            </a:rPr>
            <a:t>Оболочка</a:t>
          </a:r>
        </a:p>
      </dgm:t>
    </dgm:pt>
    <dgm:pt modelId="{AE89C8AE-BC64-4EB9-AA3C-215565AB6B09}" type="parTrans" cxnId="{B838B94A-F84B-4C37-871C-698855744839}">
      <dgm:prSet/>
      <dgm:spPr/>
      <dgm:t>
        <a:bodyPr/>
        <a:lstStyle/>
        <a:p>
          <a:endParaRPr lang="ru-RU"/>
        </a:p>
      </dgm:t>
    </dgm:pt>
    <dgm:pt modelId="{68130DEB-1120-4A11-B19F-AFE4880EC3A4}" type="sibTrans" cxnId="{B838B94A-F84B-4C37-871C-698855744839}">
      <dgm:prSet/>
      <dgm:spPr/>
      <dgm:t>
        <a:bodyPr/>
        <a:lstStyle/>
        <a:p>
          <a:endParaRPr lang="ru-RU"/>
        </a:p>
      </dgm:t>
    </dgm:pt>
    <dgm:pt modelId="{E9F36150-55BE-4A8E-9DD9-D367687426F9}" type="pres">
      <dgm:prSet presAssocID="{FE344462-9AE5-4A53-834C-49898A992142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E00D484-29E3-4E85-9167-FEA78C75F799}" type="pres">
      <dgm:prSet presAssocID="{3F77D60E-1B47-4365-AE7B-49C0C4508469}" presName="vertOne" presStyleCnt="0"/>
      <dgm:spPr/>
    </dgm:pt>
    <dgm:pt modelId="{75268451-C99E-4C7F-8E1B-7C283BCD2F81}" type="pres">
      <dgm:prSet presAssocID="{3F77D60E-1B47-4365-AE7B-49C0C4508469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26AE388-5A5F-4614-A756-A8E200C2D737}" type="pres">
      <dgm:prSet presAssocID="{3F77D60E-1B47-4365-AE7B-49C0C4508469}" presName="parTransOne" presStyleCnt="0"/>
      <dgm:spPr/>
    </dgm:pt>
    <dgm:pt modelId="{01EFF0F9-DDFD-4D3E-BCC9-E743BD8F5ADA}" type="pres">
      <dgm:prSet presAssocID="{3F77D60E-1B47-4365-AE7B-49C0C4508469}" presName="horzOne" presStyleCnt="0"/>
      <dgm:spPr/>
    </dgm:pt>
    <dgm:pt modelId="{DA6D31C9-FCBB-4708-95EE-45B1A356DD2F}" type="pres">
      <dgm:prSet presAssocID="{8944AD8F-8E05-48AF-B1ED-A88792D35E46}" presName="vertTwo" presStyleCnt="0"/>
      <dgm:spPr/>
    </dgm:pt>
    <dgm:pt modelId="{B87ABF57-794B-4DCE-90E6-82DCA4460D61}" type="pres">
      <dgm:prSet presAssocID="{8944AD8F-8E05-48AF-B1ED-A88792D35E46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148C40-1E31-443E-BC9E-5107C9108BC9}" type="pres">
      <dgm:prSet presAssocID="{8944AD8F-8E05-48AF-B1ED-A88792D35E46}" presName="horzTwo" presStyleCnt="0"/>
      <dgm:spPr/>
    </dgm:pt>
    <dgm:pt modelId="{D8811152-2D36-483E-B9CD-9BF389E7A469}" type="pres">
      <dgm:prSet presAssocID="{6ECDC07F-0C62-43DD-BE95-2B4772D56271}" presName="sibSpaceTwo" presStyleCnt="0"/>
      <dgm:spPr/>
    </dgm:pt>
    <dgm:pt modelId="{ABF8D5FE-CEAF-4504-AB02-56ABCD53D649}" type="pres">
      <dgm:prSet presAssocID="{1CBE09DB-F16C-4E2C-9DB6-BDD1184B9E10}" presName="vertTwo" presStyleCnt="0"/>
      <dgm:spPr/>
    </dgm:pt>
    <dgm:pt modelId="{5F6E50AB-A839-4DCE-BECF-82CBEB29F889}" type="pres">
      <dgm:prSet presAssocID="{1CBE09DB-F16C-4E2C-9DB6-BDD1184B9E10}" presName="txTwo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0FE0527-01FC-40B8-83FB-A4D03B6AD5E7}" type="pres">
      <dgm:prSet presAssocID="{1CBE09DB-F16C-4E2C-9DB6-BDD1184B9E10}" presName="horzTwo" presStyleCnt="0"/>
      <dgm:spPr/>
    </dgm:pt>
    <dgm:pt modelId="{52FDAF2E-5847-44F6-AF5B-8FC0CC5E51AE}" type="pres">
      <dgm:prSet presAssocID="{09D6D16B-9E6D-41E2-AB6A-74D1C4BDF1E2}" presName="sibSpaceTwo" presStyleCnt="0"/>
      <dgm:spPr/>
    </dgm:pt>
    <dgm:pt modelId="{E3B861B6-9621-4F74-AAE5-A57C3DE52D05}" type="pres">
      <dgm:prSet presAssocID="{B7283D9D-3B8A-4C4D-9F5D-02FE77165752}" presName="vertTwo" presStyleCnt="0"/>
      <dgm:spPr/>
    </dgm:pt>
    <dgm:pt modelId="{7DD12F82-0F69-43BC-A3E5-E905D54A1519}" type="pres">
      <dgm:prSet presAssocID="{B7283D9D-3B8A-4C4D-9F5D-02FE77165752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8C464D-CA15-4E0F-8FA1-3C35B2CD9BB2}" type="pres">
      <dgm:prSet presAssocID="{B7283D9D-3B8A-4C4D-9F5D-02FE77165752}" presName="horzTwo" presStyleCnt="0"/>
      <dgm:spPr/>
    </dgm:pt>
  </dgm:ptLst>
  <dgm:cxnLst>
    <dgm:cxn modelId="{5886B525-A144-406E-81C5-9F7B4453C0DD}" type="presOf" srcId="{1CBE09DB-F16C-4E2C-9DB6-BDD1184B9E10}" destId="{5F6E50AB-A839-4DCE-BECF-82CBEB29F889}" srcOrd="0" destOrd="0" presId="urn:microsoft.com/office/officeart/2005/8/layout/hierarchy4"/>
    <dgm:cxn modelId="{04F6883F-E93E-47AA-9A8D-3440D66411BC}" srcId="{3F77D60E-1B47-4365-AE7B-49C0C4508469}" destId="{1CBE09DB-F16C-4E2C-9DB6-BDD1184B9E10}" srcOrd="1" destOrd="0" parTransId="{6D492036-7C6C-4F64-9E2E-5DE5E724A740}" sibTransId="{09D6D16B-9E6D-41E2-AB6A-74D1C4BDF1E2}"/>
    <dgm:cxn modelId="{B838B94A-F84B-4C37-871C-698855744839}" srcId="{3F77D60E-1B47-4365-AE7B-49C0C4508469}" destId="{B7283D9D-3B8A-4C4D-9F5D-02FE77165752}" srcOrd="2" destOrd="0" parTransId="{AE89C8AE-BC64-4EB9-AA3C-215565AB6B09}" sibTransId="{68130DEB-1120-4A11-B19F-AFE4880EC3A4}"/>
    <dgm:cxn modelId="{D3CC1CBD-3EAB-4294-845A-1B95B08D9D09}" srcId="{3F77D60E-1B47-4365-AE7B-49C0C4508469}" destId="{8944AD8F-8E05-48AF-B1ED-A88792D35E46}" srcOrd="0" destOrd="0" parTransId="{E29917CB-5881-4318-A339-AB61C9B3D8CC}" sibTransId="{6ECDC07F-0C62-43DD-BE95-2B4772D56271}"/>
    <dgm:cxn modelId="{25AB3221-4552-4DED-84CA-BB077C8FF0CE}" type="presOf" srcId="{8944AD8F-8E05-48AF-B1ED-A88792D35E46}" destId="{B87ABF57-794B-4DCE-90E6-82DCA4460D61}" srcOrd="0" destOrd="0" presId="urn:microsoft.com/office/officeart/2005/8/layout/hierarchy4"/>
    <dgm:cxn modelId="{660F4818-0AF2-4434-9CD1-9AFAAFF10CF1}" type="presOf" srcId="{FE344462-9AE5-4A53-834C-49898A992142}" destId="{E9F36150-55BE-4A8E-9DD9-D367687426F9}" srcOrd="0" destOrd="0" presId="urn:microsoft.com/office/officeart/2005/8/layout/hierarchy4"/>
    <dgm:cxn modelId="{71E14269-2C99-4148-AA9E-4AD178715489}" type="presOf" srcId="{3F77D60E-1B47-4365-AE7B-49C0C4508469}" destId="{75268451-C99E-4C7F-8E1B-7C283BCD2F81}" srcOrd="0" destOrd="0" presId="urn:microsoft.com/office/officeart/2005/8/layout/hierarchy4"/>
    <dgm:cxn modelId="{F128FEFA-21DF-4E18-B9C4-3BDE84B4ADCF}" srcId="{FE344462-9AE5-4A53-834C-49898A992142}" destId="{3F77D60E-1B47-4365-AE7B-49C0C4508469}" srcOrd="0" destOrd="0" parTransId="{472FC0E6-4792-4578-B7D4-7090CB11E666}" sibTransId="{89A09230-C380-4BC9-90ED-743E9F2F20DB}"/>
    <dgm:cxn modelId="{8626E088-37D4-4135-97F0-53E5E512C333}" type="presOf" srcId="{B7283D9D-3B8A-4C4D-9F5D-02FE77165752}" destId="{7DD12F82-0F69-43BC-A3E5-E905D54A1519}" srcOrd="0" destOrd="0" presId="urn:microsoft.com/office/officeart/2005/8/layout/hierarchy4"/>
    <dgm:cxn modelId="{F162DF8D-7103-455D-88BF-5772A4F25973}" type="presParOf" srcId="{E9F36150-55BE-4A8E-9DD9-D367687426F9}" destId="{DE00D484-29E3-4E85-9167-FEA78C75F799}" srcOrd="0" destOrd="0" presId="urn:microsoft.com/office/officeart/2005/8/layout/hierarchy4"/>
    <dgm:cxn modelId="{82A4F5EF-5C14-435E-BADD-1DCD63CDC53F}" type="presParOf" srcId="{DE00D484-29E3-4E85-9167-FEA78C75F799}" destId="{75268451-C99E-4C7F-8E1B-7C283BCD2F81}" srcOrd="0" destOrd="0" presId="urn:microsoft.com/office/officeart/2005/8/layout/hierarchy4"/>
    <dgm:cxn modelId="{2E86201C-743E-464F-B286-753D9CA1F39D}" type="presParOf" srcId="{DE00D484-29E3-4E85-9167-FEA78C75F799}" destId="{F26AE388-5A5F-4614-A756-A8E200C2D737}" srcOrd="1" destOrd="0" presId="urn:microsoft.com/office/officeart/2005/8/layout/hierarchy4"/>
    <dgm:cxn modelId="{896609EF-9554-4EBC-A3C6-F9B71B1B9033}" type="presParOf" srcId="{DE00D484-29E3-4E85-9167-FEA78C75F799}" destId="{01EFF0F9-DDFD-4D3E-BCC9-E743BD8F5ADA}" srcOrd="2" destOrd="0" presId="urn:microsoft.com/office/officeart/2005/8/layout/hierarchy4"/>
    <dgm:cxn modelId="{EE92AB0F-644F-45BD-B79E-C41C5AF99678}" type="presParOf" srcId="{01EFF0F9-DDFD-4D3E-BCC9-E743BD8F5ADA}" destId="{DA6D31C9-FCBB-4708-95EE-45B1A356DD2F}" srcOrd="0" destOrd="0" presId="urn:microsoft.com/office/officeart/2005/8/layout/hierarchy4"/>
    <dgm:cxn modelId="{89698BE6-2507-4823-AB2A-336368A236BC}" type="presParOf" srcId="{DA6D31C9-FCBB-4708-95EE-45B1A356DD2F}" destId="{B87ABF57-794B-4DCE-90E6-82DCA4460D61}" srcOrd="0" destOrd="0" presId="urn:microsoft.com/office/officeart/2005/8/layout/hierarchy4"/>
    <dgm:cxn modelId="{2E1BC97B-D748-49D8-B21E-004F7BDE8ACA}" type="presParOf" srcId="{DA6D31C9-FCBB-4708-95EE-45B1A356DD2F}" destId="{00148C40-1E31-443E-BC9E-5107C9108BC9}" srcOrd="1" destOrd="0" presId="urn:microsoft.com/office/officeart/2005/8/layout/hierarchy4"/>
    <dgm:cxn modelId="{94F8DCFA-A56C-4121-B4F4-72E7FD98BA2E}" type="presParOf" srcId="{01EFF0F9-DDFD-4D3E-BCC9-E743BD8F5ADA}" destId="{D8811152-2D36-483E-B9CD-9BF389E7A469}" srcOrd="1" destOrd="0" presId="urn:microsoft.com/office/officeart/2005/8/layout/hierarchy4"/>
    <dgm:cxn modelId="{18775BE2-C49E-48CC-B19D-D30B19419A0B}" type="presParOf" srcId="{01EFF0F9-DDFD-4D3E-BCC9-E743BD8F5ADA}" destId="{ABF8D5FE-CEAF-4504-AB02-56ABCD53D649}" srcOrd="2" destOrd="0" presId="urn:microsoft.com/office/officeart/2005/8/layout/hierarchy4"/>
    <dgm:cxn modelId="{00C94428-5F85-41CB-9462-7C9E78B39773}" type="presParOf" srcId="{ABF8D5FE-CEAF-4504-AB02-56ABCD53D649}" destId="{5F6E50AB-A839-4DCE-BECF-82CBEB29F889}" srcOrd="0" destOrd="0" presId="urn:microsoft.com/office/officeart/2005/8/layout/hierarchy4"/>
    <dgm:cxn modelId="{869CF678-08E4-43B5-B43F-A30BA040A48A}" type="presParOf" srcId="{ABF8D5FE-CEAF-4504-AB02-56ABCD53D649}" destId="{E0FE0527-01FC-40B8-83FB-A4D03B6AD5E7}" srcOrd="1" destOrd="0" presId="urn:microsoft.com/office/officeart/2005/8/layout/hierarchy4"/>
    <dgm:cxn modelId="{766BF3BF-E52B-47CF-ACA9-9B032AAABA67}" type="presParOf" srcId="{01EFF0F9-DDFD-4D3E-BCC9-E743BD8F5ADA}" destId="{52FDAF2E-5847-44F6-AF5B-8FC0CC5E51AE}" srcOrd="3" destOrd="0" presId="urn:microsoft.com/office/officeart/2005/8/layout/hierarchy4"/>
    <dgm:cxn modelId="{9673842D-0393-4625-9928-87E9C11EB4B0}" type="presParOf" srcId="{01EFF0F9-DDFD-4D3E-BCC9-E743BD8F5ADA}" destId="{E3B861B6-9621-4F74-AAE5-A57C3DE52D05}" srcOrd="4" destOrd="0" presId="urn:microsoft.com/office/officeart/2005/8/layout/hierarchy4"/>
    <dgm:cxn modelId="{1FA16638-E332-4F70-8303-FB6A647D6F5C}" type="presParOf" srcId="{E3B861B6-9621-4F74-AAE5-A57C3DE52D05}" destId="{7DD12F82-0F69-43BC-A3E5-E905D54A1519}" srcOrd="0" destOrd="0" presId="urn:microsoft.com/office/officeart/2005/8/layout/hierarchy4"/>
    <dgm:cxn modelId="{D48C332B-F0B5-4184-B6FC-1CE39A4A227D}" type="presParOf" srcId="{E3B861B6-9621-4F74-AAE5-A57C3DE52D05}" destId="{768C464D-CA15-4E0F-8FA1-3C35B2CD9BB2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5268451-C99E-4C7F-8E1B-7C283BCD2F81}">
      <dsp:nvSpPr>
        <dsp:cNvPr id="0" name=""/>
        <dsp:cNvSpPr/>
      </dsp:nvSpPr>
      <dsp:spPr>
        <a:xfrm>
          <a:off x="3094" y="1215"/>
          <a:ext cx="8604411" cy="21165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5400" b="0" i="0" u="none" strike="noStrike" kern="1200" cap="none" normalizeH="0" baseline="0" dirty="0" smtClean="0">
              <a:ln/>
              <a:solidFill>
                <a:schemeClr val="accent4">
                  <a:lumMod val="95000"/>
                  <a:lumOff val="5000"/>
                </a:schemeClr>
              </a:solidFill>
              <a:effectLst/>
              <a:latin typeface="Arial" charset="0"/>
            </a:rPr>
            <a:t>Главные части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5400" b="0" i="0" u="none" strike="noStrike" kern="1200" cap="none" normalizeH="0" baseline="0" dirty="0" smtClean="0">
              <a:ln/>
              <a:solidFill>
                <a:schemeClr val="accent4">
                  <a:lumMod val="95000"/>
                  <a:lumOff val="5000"/>
                </a:schemeClr>
              </a:solidFill>
              <a:effectLst/>
              <a:latin typeface="Arial" charset="0"/>
            </a:rPr>
            <a:t>клетки </a:t>
          </a:r>
        </a:p>
      </dsp:txBody>
      <dsp:txXfrm>
        <a:off x="3094" y="1215"/>
        <a:ext cx="8604411" cy="2116500"/>
      </dsp:txXfrm>
    </dsp:sp>
    <dsp:sp modelId="{B87ABF57-794B-4DCE-90E6-82DCA4460D61}">
      <dsp:nvSpPr>
        <dsp:cNvPr id="0" name=""/>
        <dsp:cNvSpPr/>
      </dsp:nvSpPr>
      <dsp:spPr>
        <a:xfrm>
          <a:off x="3094" y="2346334"/>
          <a:ext cx="2716038" cy="21165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2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0" i="0" u="none" strike="noStrike" kern="1200" cap="none" normalizeH="0" baseline="0" dirty="0" smtClean="0">
              <a:ln/>
              <a:effectLst/>
              <a:latin typeface="Arial" charset="0"/>
            </a:rPr>
            <a:t>Ядро</a:t>
          </a:r>
        </a:p>
      </dsp:txBody>
      <dsp:txXfrm>
        <a:off x="3094" y="2346334"/>
        <a:ext cx="2716038" cy="2116500"/>
      </dsp:txXfrm>
    </dsp:sp>
    <dsp:sp modelId="{5F6E50AB-A839-4DCE-BECF-82CBEB29F889}">
      <dsp:nvSpPr>
        <dsp:cNvPr id="0" name=""/>
        <dsp:cNvSpPr/>
      </dsp:nvSpPr>
      <dsp:spPr>
        <a:xfrm>
          <a:off x="2947280" y="2346334"/>
          <a:ext cx="2716038" cy="21165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2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0" i="0" u="none" strike="noStrike" kern="1200" cap="none" normalizeH="0" baseline="0" dirty="0" smtClean="0">
              <a:ln/>
              <a:effectLst/>
              <a:latin typeface="Arial" charset="0"/>
            </a:rPr>
            <a:t>Цитоплазма</a:t>
          </a:r>
        </a:p>
      </dsp:txBody>
      <dsp:txXfrm>
        <a:off x="2947280" y="2346334"/>
        <a:ext cx="2716038" cy="2116500"/>
      </dsp:txXfrm>
    </dsp:sp>
    <dsp:sp modelId="{7DD12F82-0F69-43BC-A3E5-E905D54A1519}">
      <dsp:nvSpPr>
        <dsp:cNvPr id="0" name=""/>
        <dsp:cNvSpPr/>
      </dsp:nvSpPr>
      <dsp:spPr>
        <a:xfrm>
          <a:off x="5891466" y="2346334"/>
          <a:ext cx="2716038" cy="21165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2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0" i="0" u="none" strike="noStrike" kern="1200" cap="none" normalizeH="0" baseline="0" dirty="0" smtClean="0">
              <a:ln/>
              <a:effectLst/>
              <a:latin typeface="Arial" charset="0"/>
            </a:rPr>
            <a:t>Оболочка</a:t>
          </a:r>
        </a:p>
      </dsp:txBody>
      <dsp:txXfrm>
        <a:off x="5891466" y="2346334"/>
        <a:ext cx="2716038" cy="2116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hyperlink" Target="&#1086;&#1076;&#1085;&#1086;&#1082;&#1083;&#1077;&#1090;&#1086;&#1095;&#1085;&#1099;&#1077;%20&#1075;&#1088;&#1080;&#1073;&#1099;.ppt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hyperlink" Target="&#1075;&#1080;&#1087;&#1077;&#1088;&#1089;&#1089;&#1099;&#1083;&#1082;&#1072;%202.mp4" TargetMode="External"/><Relationship Id="rId5" Type="http://schemas.openxmlformats.org/officeDocument/2006/relationships/hyperlink" Target="&#1054;&#1076;&#1085;&#1086;&#1082;&#1083;&#1077;&#1090;&#1086;&#1095;&#1085;&#1099;&#1077;%20&#1078;&#1080;&#1074;&#1086;&#1090;&#1085;&#1099;&#1077;%20&#1075;&#1080;&#1087;&#1077;&#1088;&#1089;&#1089;&#1099;&#1083;&#1082;&#1072;%202.ppt" TargetMode="External"/><Relationship Id="rId4" Type="http://schemas.openxmlformats.org/officeDocument/2006/relationships/hyperlink" Target="&#1093;&#1083;&#1072;&#1084;&#1080;&#1076;&#1086;&#1084;&#1072;&#1085;&#1072;&#1076;&#1072;%20&#1075;&#1080;&#1087;&#1077;&#1088;&#1089;&#1089;&#1099;&#1083;&#1082;&#1072;%201.ppt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microsoft.com/office/2007/relationships/hdphoto" Target="../media/hdphoto15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692696"/>
            <a:ext cx="7232848" cy="4946104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628800"/>
            <a:ext cx="5742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7462"/>
            <a:ext cx="7632849" cy="3978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766" y="3611596"/>
            <a:ext cx="2285999" cy="3246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4178951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2192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solidFill>
                  <a:srgbClr val="7030A0"/>
                </a:solidFill>
              </a:rPr>
              <a:t>ПРОБЛЕМНЫЙ ВОПРОС: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Может ли существовать самостоятельно одноклеточный организм?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</p:spPr>
        <p:txBody>
          <a:bodyPr/>
          <a:lstStyle/>
          <a:p>
            <a:endParaRPr lang="ru-RU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5184576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>
                <a:solidFill>
                  <a:srgbClr val="002060"/>
                </a:solidFill>
                <a:latin typeface="Calibri"/>
              </a:rPr>
              <a:t/>
            </a:r>
            <a:br>
              <a:rPr lang="ru-RU" b="1" dirty="0">
                <a:solidFill>
                  <a:srgbClr val="002060"/>
                </a:solidFill>
                <a:latin typeface="Calibri"/>
              </a:rPr>
            </a:br>
            <a:r>
              <a:rPr lang="ru-RU" b="1" dirty="0" smtClean="0">
                <a:solidFill>
                  <a:srgbClr val="002060"/>
                </a:solidFill>
                <a:latin typeface="Calibri"/>
              </a:rPr>
              <a:t>                       </a:t>
            </a:r>
            <a:r>
              <a:rPr lang="ru-RU" b="1" dirty="0" smtClean="0">
                <a:solidFill>
                  <a:srgbClr val="FF0000"/>
                </a:solidFill>
                <a:latin typeface="Calibri"/>
              </a:rPr>
              <a:t>План урока:</a:t>
            </a:r>
            <a:br>
              <a:rPr lang="ru-RU" b="1" dirty="0" smtClean="0">
                <a:solidFill>
                  <a:srgbClr val="FF0000"/>
                </a:solidFill>
                <a:latin typeface="Calibri"/>
              </a:rPr>
            </a:br>
            <a:r>
              <a:rPr lang="ru-RU" b="1" u="sng" dirty="0">
                <a:solidFill>
                  <a:srgbClr val="002060"/>
                </a:solidFill>
              </a:rPr>
              <a:t>Одноклеточные растения</a:t>
            </a:r>
            <a:r>
              <a:rPr lang="ru-RU" b="1" u="sng" dirty="0" smtClean="0">
                <a:solidFill>
                  <a:srgbClr val="002060"/>
                </a:solidFill>
              </a:rPr>
              <a:t>: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b="1" u="sng" dirty="0" smtClean="0">
                <a:solidFill>
                  <a:srgbClr val="FF0000"/>
                </a:solidFill>
              </a:rPr>
              <a:t>Физминутка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b="1" u="sng" dirty="0" smtClean="0">
                <a:solidFill>
                  <a:srgbClr val="002060"/>
                </a:solidFill>
              </a:rPr>
              <a:t>Одноклеточные  </a:t>
            </a:r>
            <a:r>
              <a:rPr lang="ru-RU" b="1" u="sng" dirty="0">
                <a:solidFill>
                  <a:srgbClr val="002060"/>
                </a:solidFill>
              </a:rPr>
              <a:t>животные</a:t>
            </a:r>
            <a:r>
              <a:rPr lang="ru-RU" b="1" u="sng" dirty="0" smtClean="0">
                <a:solidFill>
                  <a:srgbClr val="002060"/>
                </a:solidFill>
              </a:rPr>
              <a:t>:</a:t>
            </a:r>
            <a:br>
              <a:rPr lang="ru-RU" b="1" u="sng" dirty="0" smtClean="0">
                <a:solidFill>
                  <a:srgbClr val="002060"/>
                </a:solidFill>
              </a:rPr>
            </a:br>
            <a:r>
              <a:rPr lang="ru-RU" b="1" u="sng" dirty="0" smtClean="0">
                <a:solidFill>
                  <a:srgbClr val="002060"/>
                </a:solidFill>
              </a:rPr>
              <a:t> Одноклеточные грибы: 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  <a:latin typeface="Calibri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Calibri"/>
              </a:rPr>
            </a:br>
            <a:r>
              <a:rPr lang="ru-RU" b="1" dirty="0">
                <a:solidFill>
                  <a:srgbClr val="FF0000"/>
                </a:solidFill>
                <a:latin typeface="Calibri"/>
              </a:rPr>
              <a:t/>
            </a:r>
            <a:br>
              <a:rPr lang="ru-RU" b="1" dirty="0">
                <a:solidFill>
                  <a:srgbClr val="FF0000"/>
                </a:solidFill>
                <a:latin typeface="Calibri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petr\Desktop\i (61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7164288" y="2708920"/>
            <a:ext cx="1581150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Стрелка вправо 4">
            <a:hlinkClick r:id="rId4" action="ppaction://hlinkpres?slideindex=1&amp;slidetitle="/>
          </p:cNvPr>
          <p:cNvSpPr/>
          <p:nvPr/>
        </p:nvSpPr>
        <p:spPr>
          <a:xfrm>
            <a:off x="6732240" y="1988840"/>
            <a:ext cx="576064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>
            <a:hlinkClick r:id="rId5" action="ppaction://hlinkpres?slideindex=1&amp;slidetitle="/>
          </p:cNvPr>
          <p:cNvSpPr/>
          <p:nvPr/>
        </p:nvSpPr>
        <p:spPr>
          <a:xfrm>
            <a:off x="6948264" y="3068960"/>
            <a:ext cx="648072" cy="504056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>
            <a:hlinkClick r:id="rId6" action="ppaction://hlinkfile"/>
          </p:cNvPr>
          <p:cNvSpPr/>
          <p:nvPr/>
        </p:nvSpPr>
        <p:spPr>
          <a:xfrm>
            <a:off x="3563888" y="2636912"/>
            <a:ext cx="720080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>
            <a:hlinkClick r:id="rId7" action="ppaction://hlinkpres?slideindex=1&amp;slidetitle="/>
          </p:cNvPr>
          <p:cNvSpPr/>
          <p:nvPr/>
        </p:nvSpPr>
        <p:spPr>
          <a:xfrm>
            <a:off x="6300192" y="3717032"/>
            <a:ext cx="720080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6572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8328"/>
            <a:ext cx="8507288" cy="5826976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rgbClr val="FF0000"/>
                </a:solidFill>
              </a:rPr>
              <a:t>Вывод: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Одноклеточные организмы – это организмы, тело которых состоит из одной клетки, имеющей ядро.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536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ChangeArrowheads="1"/>
          </p:cNvSpPr>
          <p:nvPr/>
        </p:nvSpPr>
        <p:spPr bwMode="auto">
          <a:xfrm>
            <a:off x="685800" y="554038"/>
            <a:ext cx="8458200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Тест по теме Одноклеточные организмы</a:t>
            </a:r>
            <a:endParaRPr lang="ru-RU" sz="1600" dirty="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Хлорелла, хламидомонада, </a:t>
            </a:r>
            <a:r>
              <a:rPr lang="ru-RU" sz="1600" b="1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хлорококк</a:t>
            </a:r>
            <a:r>
              <a:rPr lang="ru-RU" sz="1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b="1" dirty="0"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примеры:</a:t>
            </a:r>
            <a:endParaRPr lang="ru-RU" sz="1600" b="1" dirty="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 одноклеточных грибов</a:t>
            </a:r>
            <a:r>
              <a:rPr lang="ru-RU" sz="1600" dirty="0">
                <a:ea typeface="Calibri" pitchFamily="34" charset="0"/>
                <a:cs typeface="Times New Roman" pitchFamily="18" charset="0"/>
              </a:rPr>
              <a:t>         </a:t>
            </a:r>
            <a:r>
              <a:rPr lang="ru-RU" sz="1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Б. одноклеточных растений</a:t>
            </a:r>
            <a:r>
              <a:rPr lang="ru-RU" sz="1600" dirty="0">
                <a:ea typeface="Calibri" pitchFamily="34" charset="0"/>
                <a:cs typeface="Times New Roman" pitchFamily="18" charset="0"/>
              </a:rPr>
              <a:t>      </a:t>
            </a:r>
            <a:r>
              <a:rPr lang="ru-RU" sz="1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 одноклеточных животных</a:t>
            </a:r>
            <a:endParaRPr lang="ru-RU" sz="1600" dirty="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    Одноклеточные водоросли обитают:</a:t>
            </a:r>
            <a:endParaRPr lang="ru-RU" sz="1600" b="1" dirty="0"/>
          </a:p>
          <a:p>
            <a:pPr eaLnBrk="0" hangingPunct="0"/>
            <a:r>
              <a:rPr lang="ru-RU" sz="1600" dirty="0">
                <a:latin typeface="Times New Roman" pitchFamily="18" charset="0"/>
                <a:cs typeface="Calibri" pitchFamily="34" charset="0"/>
              </a:rPr>
              <a:t>А. только в воде</a:t>
            </a:r>
            <a:r>
              <a:rPr lang="ru-RU" sz="1600" dirty="0"/>
              <a:t>             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Б. в воде и на суше</a:t>
            </a:r>
            <a:r>
              <a:rPr lang="ru-RU" sz="1600" dirty="0"/>
              <a:t>       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В. в воде, на суше и в воздухе</a:t>
            </a:r>
            <a:endParaRPr lang="ru-RU" sz="1600" dirty="0"/>
          </a:p>
          <a:p>
            <a:pPr eaLnBrk="0" hangingPunct="0"/>
            <a:r>
              <a:rPr lang="ru-RU" sz="1600" b="1" dirty="0">
                <a:latin typeface="Times New Roman" pitchFamily="18" charset="0"/>
                <a:cs typeface="Calibri" pitchFamily="34" charset="0"/>
              </a:rPr>
              <a:t>3.     К одноклеточным грибам не относится:</a:t>
            </a:r>
            <a:endParaRPr lang="ru-RU" sz="1600" b="1" dirty="0"/>
          </a:p>
          <a:p>
            <a:pPr eaLnBrk="0" hangingPunct="0"/>
            <a:r>
              <a:rPr lang="ru-RU" sz="1600" dirty="0">
                <a:latin typeface="Times New Roman" pitchFamily="18" charset="0"/>
                <a:cs typeface="Calibri" pitchFamily="34" charset="0"/>
              </a:rPr>
              <a:t>А. дрожжи</a:t>
            </a:r>
            <a:r>
              <a:rPr lang="ru-RU" sz="1600" dirty="0"/>
              <a:t>                        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Б. </a:t>
            </a:r>
            <a:r>
              <a:rPr lang="ru-RU" sz="1600" dirty="0" err="1">
                <a:latin typeface="Times New Roman" pitchFamily="18" charset="0"/>
                <a:cs typeface="Calibri" pitchFamily="34" charset="0"/>
              </a:rPr>
              <a:t>мукор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                        В. амеба </a:t>
            </a:r>
            <a:endParaRPr lang="ru-RU" sz="1600" dirty="0"/>
          </a:p>
          <a:p>
            <a:pPr eaLnBrk="0" hangingPunct="0"/>
            <a:r>
              <a:rPr lang="ru-RU" sz="1600" b="1" dirty="0">
                <a:latin typeface="Times New Roman" pitchFamily="18" charset="0"/>
                <a:cs typeface="Calibri" pitchFamily="34" charset="0"/>
              </a:rPr>
              <a:t>4.     Органоидами движения одноклеточных организмов не являются:</a:t>
            </a:r>
            <a:endParaRPr lang="ru-RU" sz="1600" b="1" dirty="0"/>
          </a:p>
          <a:p>
            <a:pPr eaLnBrk="0" hangingPunct="0"/>
            <a:r>
              <a:rPr lang="ru-RU" sz="1600" dirty="0">
                <a:latin typeface="Times New Roman" pitchFamily="18" charset="0"/>
                <a:cs typeface="Calibri" pitchFamily="34" charset="0"/>
              </a:rPr>
              <a:t>А. сократительная вакуоль</a:t>
            </a:r>
            <a:r>
              <a:rPr lang="ru-RU" sz="1600" dirty="0"/>
              <a:t>                           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Б. жгутики</a:t>
            </a:r>
            <a:r>
              <a:rPr lang="ru-RU" sz="1600" dirty="0"/>
              <a:t>                    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В. реснички</a:t>
            </a:r>
            <a:endParaRPr lang="ru-RU" sz="1600" dirty="0"/>
          </a:p>
          <a:p>
            <a:pPr eaLnBrk="0" hangingPunct="0"/>
            <a:r>
              <a:rPr lang="ru-RU" sz="1600" b="1" dirty="0">
                <a:latin typeface="Times New Roman" pitchFamily="18" charset="0"/>
                <a:cs typeface="Calibri" pitchFamily="34" charset="0"/>
              </a:rPr>
              <a:t>5.     Одноклеточные растения отличаются от одноклеточных животных:</a:t>
            </a:r>
            <a:endParaRPr lang="ru-RU" sz="1600" b="1" dirty="0"/>
          </a:p>
          <a:p>
            <a:pPr eaLnBrk="0" hangingPunct="0"/>
            <a:r>
              <a:rPr lang="ru-RU" sz="1600" dirty="0">
                <a:latin typeface="Times New Roman" pitchFamily="18" charset="0"/>
                <a:cs typeface="Calibri" pitchFamily="34" charset="0"/>
              </a:rPr>
              <a:t>А. наличием хлоропластов</a:t>
            </a:r>
            <a:r>
              <a:rPr lang="ru-RU" sz="1600" dirty="0"/>
              <a:t>     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Б. наличием цитоплазмы</a:t>
            </a:r>
            <a:r>
              <a:rPr lang="ru-RU" sz="1600" dirty="0"/>
              <a:t>                        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В. наличием ядра</a:t>
            </a:r>
            <a:endParaRPr lang="ru-RU" sz="1600" dirty="0"/>
          </a:p>
          <a:p>
            <a:pPr eaLnBrk="0" hangingPunct="0"/>
            <a:r>
              <a:rPr lang="ru-RU" sz="1600" b="1" dirty="0">
                <a:latin typeface="Times New Roman" pitchFamily="18" charset="0"/>
                <a:cs typeface="Calibri" pitchFamily="34" charset="0"/>
              </a:rPr>
              <a:t>6. </a:t>
            </a:r>
            <a:r>
              <a:rPr lang="ru-RU" sz="1600" b="1" dirty="0" err="1">
                <a:latin typeface="Times New Roman" pitchFamily="18" charset="0"/>
                <a:cs typeface="Calibri" pitchFamily="34" charset="0"/>
              </a:rPr>
              <a:t>Мукор</a:t>
            </a:r>
            <a:r>
              <a:rPr lang="ru-RU" sz="1600" b="1" dirty="0">
                <a:latin typeface="Times New Roman" pitchFamily="18" charset="0"/>
                <a:cs typeface="Calibri" pitchFamily="34" charset="0"/>
              </a:rPr>
              <a:t>, дрожжи и фитофтора </a:t>
            </a:r>
            <a:r>
              <a:rPr lang="ru-RU" sz="1600" b="1" dirty="0">
                <a:cs typeface="Calibri" pitchFamily="34" charset="0"/>
              </a:rPr>
              <a:t>–</a:t>
            </a:r>
            <a:r>
              <a:rPr lang="ru-RU" sz="1600" b="1" dirty="0">
                <a:latin typeface="Times New Roman" pitchFamily="18" charset="0"/>
                <a:cs typeface="Calibri" pitchFamily="34" charset="0"/>
              </a:rPr>
              <a:t> это примеры:</a:t>
            </a:r>
            <a:endParaRPr lang="ru-RU" sz="1600" b="1" dirty="0"/>
          </a:p>
          <a:p>
            <a:pPr eaLnBrk="0" hangingPunct="0"/>
            <a:r>
              <a:rPr lang="ru-RU" sz="1600" dirty="0">
                <a:latin typeface="Times New Roman" pitchFamily="18" charset="0"/>
                <a:cs typeface="Calibri" pitchFamily="34" charset="0"/>
              </a:rPr>
              <a:t>А. одноклеточных грибов</a:t>
            </a:r>
            <a:r>
              <a:rPr lang="ru-RU" sz="1600" dirty="0"/>
              <a:t>     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Б. одноклеточных растений</a:t>
            </a:r>
            <a:r>
              <a:rPr lang="ru-RU" sz="1600" dirty="0"/>
              <a:t>     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В. одноклеточных животных</a:t>
            </a:r>
            <a:endParaRPr lang="ru-RU" sz="1600" dirty="0"/>
          </a:p>
          <a:p>
            <a:pPr eaLnBrk="0" hangingPunct="0"/>
            <a:r>
              <a:rPr lang="ru-RU" sz="1600" b="1" dirty="0">
                <a:latin typeface="Times New Roman" pitchFamily="18" charset="0"/>
                <a:cs typeface="Calibri" pitchFamily="34" charset="0"/>
              </a:rPr>
              <a:t>7.     Хлоропласт у водорослей называется:</a:t>
            </a:r>
            <a:endParaRPr lang="ru-RU" sz="1600" b="1" dirty="0"/>
          </a:p>
          <a:p>
            <a:pPr eaLnBrk="0" hangingPunct="0"/>
            <a:r>
              <a:rPr lang="ru-RU" sz="1600" dirty="0">
                <a:latin typeface="Times New Roman" pitchFamily="18" charset="0"/>
                <a:cs typeface="Calibri" pitchFamily="34" charset="0"/>
              </a:rPr>
              <a:t>А. фитофтора</a:t>
            </a:r>
            <a:r>
              <a:rPr lang="ru-RU" sz="1600" dirty="0"/>
              <a:t>             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Б. хроматофор</a:t>
            </a:r>
            <a:r>
              <a:rPr lang="ru-RU" sz="1600" dirty="0"/>
              <a:t>                      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В. гифа</a:t>
            </a:r>
            <a:endParaRPr lang="ru-RU" sz="1600" dirty="0"/>
          </a:p>
          <a:p>
            <a:pPr eaLnBrk="0" hangingPunct="0"/>
            <a:r>
              <a:rPr lang="ru-RU" sz="1600" b="1" dirty="0">
                <a:latin typeface="Times New Roman" pitchFamily="18" charset="0"/>
                <a:cs typeface="Calibri" pitchFamily="34" charset="0"/>
              </a:rPr>
              <a:t>8.     К одноклеточным животным не относится:</a:t>
            </a:r>
            <a:endParaRPr lang="ru-RU" sz="1600" b="1" dirty="0"/>
          </a:p>
          <a:p>
            <a:pPr eaLnBrk="0" hangingPunct="0"/>
            <a:r>
              <a:rPr lang="ru-RU" sz="1600" dirty="0">
                <a:latin typeface="Times New Roman" pitchFamily="18" charset="0"/>
                <a:cs typeface="Calibri" pitchFamily="34" charset="0"/>
              </a:rPr>
              <a:t>А. инфузория-туфелька</a:t>
            </a:r>
            <a:r>
              <a:rPr lang="ru-RU" sz="1600" dirty="0"/>
              <a:t>          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Б. амеба</a:t>
            </a:r>
            <a:r>
              <a:rPr lang="ru-RU" sz="1600" dirty="0"/>
              <a:t>                      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В. хламидомонада</a:t>
            </a:r>
            <a:endParaRPr lang="ru-RU" sz="1600" dirty="0"/>
          </a:p>
          <a:p>
            <a:pPr eaLnBrk="0" hangingPunct="0"/>
            <a:r>
              <a:rPr lang="ru-RU" sz="1600" b="1" dirty="0">
                <a:latin typeface="Times New Roman" pitchFamily="18" charset="0"/>
                <a:cs typeface="Calibri" pitchFamily="34" charset="0"/>
              </a:rPr>
              <a:t>9.     Органоидами движения одноклеточных организмов не являются:</a:t>
            </a:r>
            <a:endParaRPr lang="ru-RU" sz="1600" b="1" dirty="0"/>
          </a:p>
          <a:p>
            <a:pPr eaLnBrk="0" hangingPunct="0"/>
            <a:r>
              <a:rPr lang="ru-RU" sz="1600" dirty="0">
                <a:latin typeface="Times New Roman" pitchFamily="18" charset="0"/>
                <a:cs typeface="Calibri" pitchFamily="34" charset="0"/>
              </a:rPr>
              <a:t>А. ложноножки</a:t>
            </a:r>
            <a:r>
              <a:rPr lang="ru-RU" sz="1600" dirty="0"/>
              <a:t>                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Б. пищеварительная вакуоль </a:t>
            </a:r>
            <a:r>
              <a:rPr lang="ru-RU" sz="1600" dirty="0"/>
              <a:t>                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В. реснички</a:t>
            </a:r>
            <a:endParaRPr lang="ru-RU" sz="1600" dirty="0"/>
          </a:p>
          <a:p>
            <a:pPr eaLnBrk="0" hangingPunct="0"/>
            <a:r>
              <a:rPr lang="ru-RU" sz="1600" b="1" dirty="0">
                <a:latin typeface="Times New Roman" pitchFamily="18" charset="0"/>
                <a:cs typeface="Calibri" pitchFamily="34" charset="0"/>
              </a:rPr>
              <a:t>10.     Избыток воды удаляется из клетки простейших с помощью:</a:t>
            </a:r>
            <a:endParaRPr lang="ru-RU" sz="1600" b="1" dirty="0"/>
          </a:p>
          <a:p>
            <a:pPr eaLnBrk="0" hangingPunct="0"/>
            <a:r>
              <a:rPr lang="ru-RU" sz="1600" dirty="0">
                <a:latin typeface="Times New Roman" pitchFamily="18" charset="0"/>
                <a:cs typeface="Calibri" pitchFamily="34" charset="0"/>
              </a:rPr>
              <a:t>А. цитоплазмы</a:t>
            </a:r>
            <a:r>
              <a:rPr lang="ru-RU" sz="1600" dirty="0"/>
              <a:t>                   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Б. ложноножек</a:t>
            </a:r>
            <a:r>
              <a:rPr lang="ru-RU" sz="1600" dirty="0"/>
              <a:t>                       </a:t>
            </a:r>
            <a:r>
              <a:rPr lang="ru-RU" sz="1600" dirty="0">
                <a:latin typeface="Times New Roman" pitchFamily="18" charset="0"/>
                <a:cs typeface="Calibri" pitchFamily="34" charset="0"/>
              </a:rPr>
              <a:t>В. сократительной вакуоли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Б                         6. А </a:t>
            </a:r>
          </a:p>
          <a:p>
            <a:r>
              <a:rPr lang="ru-RU" dirty="0" smtClean="0"/>
              <a:t>2. В                        7.  Б</a:t>
            </a:r>
          </a:p>
          <a:p>
            <a:r>
              <a:rPr lang="ru-RU" dirty="0" smtClean="0"/>
              <a:t>3.  В                       8.  В</a:t>
            </a:r>
          </a:p>
          <a:p>
            <a:r>
              <a:rPr lang="ru-RU" dirty="0" smtClean="0"/>
              <a:t>4.  А                        9. Б</a:t>
            </a:r>
          </a:p>
          <a:p>
            <a:r>
              <a:rPr lang="ru-RU" dirty="0" smtClean="0"/>
              <a:t>5.  А                        10. В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Ответы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ПРОБЛЕМНЫЙ ВОПРОС: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Может ли существовать самостоятельно одноклеточный организм?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Может, так как наличие специальных органоидов позволяет клеткам  выполнять функции живого организма.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826976"/>
          </a:xfrm>
        </p:spPr>
        <p:txBody>
          <a:bodyPr>
            <a:normAutofit fontScale="90000"/>
          </a:bodyPr>
          <a:lstStyle/>
          <a:p>
            <a:pPr algn="l"/>
            <a:r>
              <a:rPr lang="ru-RU" sz="4800" b="1" dirty="0">
                <a:solidFill>
                  <a:srgbClr val="FF0000"/>
                </a:solidFill>
              </a:rPr>
              <a:t>Рефлексия </a:t>
            </a: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Продолжите фразу: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dirty="0">
                <a:solidFill>
                  <a:srgbClr val="002060"/>
                </a:solidFill>
              </a:rPr>
              <a:t/>
            </a:r>
            <a:br>
              <a:rPr lang="ru-RU" sz="4000" dirty="0">
                <a:solidFill>
                  <a:srgbClr val="002060"/>
                </a:solidFill>
              </a:rPr>
            </a:br>
            <a:r>
              <a:rPr lang="ru-RU" sz="4000" dirty="0">
                <a:solidFill>
                  <a:srgbClr val="002060"/>
                </a:solidFill>
              </a:rPr>
              <a:t>На уроке я узнал….</a:t>
            </a:r>
            <a:br>
              <a:rPr lang="ru-RU" sz="4000" dirty="0">
                <a:solidFill>
                  <a:srgbClr val="002060"/>
                </a:solidFill>
              </a:rPr>
            </a:br>
            <a:r>
              <a:rPr lang="ru-RU" sz="4000" dirty="0">
                <a:solidFill>
                  <a:srgbClr val="002060"/>
                </a:solidFill>
              </a:rPr>
              <a:t>Меня удивило….</a:t>
            </a:r>
            <a:br>
              <a:rPr lang="ru-RU" sz="4000" dirty="0">
                <a:solidFill>
                  <a:srgbClr val="002060"/>
                </a:solidFill>
              </a:rPr>
            </a:br>
            <a:r>
              <a:rPr lang="ru-RU" sz="4000" dirty="0">
                <a:solidFill>
                  <a:srgbClr val="002060"/>
                </a:solidFill>
              </a:rPr>
              <a:t>Мне было интересно….</a:t>
            </a:r>
            <a:br>
              <a:rPr lang="ru-RU" sz="4000" dirty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Я </a:t>
            </a:r>
            <a:r>
              <a:rPr lang="ru-RU" sz="4000" dirty="0">
                <a:solidFill>
                  <a:srgbClr val="002060"/>
                </a:solidFill>
              </a:rPr>
              <a:t>хотел бы узнать о……</a:t>
            </a:r>
            <a:br>
              <a:rPr lang="ru-RU" sz="4000" dirty="0">
                <a:solidFill>
                  <a:srgbClr val="002060"/>
                </a:solidFill>
              </a:rPr>
            </a:br>
            <a:endParaRPr lang="ru-RU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235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250912"/>
          </a:xfrm>
        </p:spPr>
        <p:txBody>
          <a:bodyPr>
            <a:normAutofit/>
          </a:bodyPr>
          <a:lstStyle/>
          <a:p>
            <a:pPr algn="l"/>
            <a:r>
              <a:rPr lang="ru-RU" sz="4800" b="1" dirty="0">
                <a:solidFill>
                  <a:srgbClr val="FF0000"/>
                </a:solidFill>
              </a:rPr>
              <a:t>Домашнее задание</a:t>
            </a:r>
            <a:br>
              <a:rPr lang="ru-RU" sz="4800" b="1" dirty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>1) </a:t>
            </a:r>
            <a:r>
              <a:rPr lang="ru-RU" sz="3600" dirty="0" smtClean="0">
                <a:solidFill>
                  <a:srgbClr val="002060"/>
                </a:solidFill>
              </a:rPr>
              <a:t>Параграф </a:t>
            </a:r>
            <a:r>
              <a:rPr lang="ru-RU" sz="3600" dirty="0">
                <a:solidFill>
                  <a:srgbClr val="002060"/>
                </a:solidFill>
              </a:rPr>
              <a:t>19, </a:t>
            </a:r>
            <a:r>
              <a:rPr lang="ru-RU" sz="3600" dirty="0" smtClean="0">
                <a:solidFill>
                  <a:srgbClr val="002060"/>
                </a:solidFill>
              </a:rPr>
              <a:t>вопросы 1-4.</a:t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4800" dirty="0" smtClean="0">
                <a:solidFill>
                  <a:srgbClr val="FF0000"/>
                </a:solidFill>
              </a:rPr>
              <a:t>2) </a:t>
            </a:r>
            <a:r>
              <a:rPr lang="ru-RU" sz="3600" dirty="0" smtClean="0">
                <a:solidFill>
                  <a:schemeClr val="tx2"/>
                </a:solidFill>
              </a:rPr>
              <a:t>Тетрадь-тренажёр стр. 40, задание №4.</a:t>
            </a:r>
            <a:endParaRPr lang="ru-RU" sz="3600" dirty="0">
              <a:solidFill>
                <a:schemeClr val="tx2"/>
              </a:solidFill>
            </a:endParaRPr>
          </a:p>
        </p:txBody>
      </p:sp>
      <p:pic>
        <p:nvPicPr>
          <p:cNvPr id="2050" name="Picture 2" descr="C:\Users\petr\Desktop\Человечки\i (77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48680"/>
            <a:ext cx="1782198" cy="1584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6236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42428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7030A0"/>
                </a:solidFill>
              </a:rPr>
              <a:t>Спасибо за внимание!</a:t>
            </a:r>
            <a:endParaRPr lang="ru-RU" sz="6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228600"/>
            <a:ext cx="8892480" cy="1371600"/>
          </a:xfrm>
          <a:solidFill>
            <a:srgbClr val="FFC000"/>
          </a:solidFill>
        </p:spPr>
        <p:txBody>
          <a:bodyPr/>
          <a:lstStyle/>
          <a:p>
            <a:pPr eaLnBrk="1" hangingPunct="1"/>
            <a:r>
              <a:rPr lang="ru-RU" sz="2800" b="1" u="sng" dirty="0" smtClean="0"/>
              <a:t>Строение клетки</a:t>
            </a:r>
            <a:r>
              <a:rPr lang="ru-RU" sz="2800" dirty="0" smtClean="0"/>
              <a:t>. </a:t>
            </a:r>
            <a:br>
              <a:rPr lang="ru-RU" sz="2800" dirty="0" smtClean="0"/>
            </a:br>
            <a:r>
              <a:rPr lang="ru-RU" sz="2800" b="1" dirty="0" smtClean="0"/>
              <a:t>Задание</a:t>
            </a:r>
            <a:endParaRPr lang="ru-RU" sz="2400" dirty="0" smtClean="0"/>
          </a:p>
        </p:txBody>
      </p:sp>
      <p:graphicFrame>
        <p:nvGraphicFramePr>
          <p:cNvPr id="4" name="Схема 3"/>
          <p:cNvGraphicFramePr/>
          <p:nvPr/>
        </p:nvGraphicFramePr>
        <p:xfrm>
          <a:off x="228600" y="1981200"/>
          <a:ext cx="8610600" cy="4464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268451-C99E-4C7F-8E1B-7C283BCD2F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75268451-C99E-4C7F-8E1B-7C283BCD2F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87ABF57-794B-4DCE-90E6-82DCA4460D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B87ABF57-794B-4DCE-90E6-82DCA4460D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F6E50AB-A839-4DCE-BECF-82CBEB29F8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5F6E50AB-A839-4DCE-BECF-82CBEB29F8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DD12F82-0F69-43BC-A3E5-E905D54A15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7DD12F82-0F69-43BC-A3E5-E905D54A15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228600"/>
            <a:ext cx="8820472" cy="1371600"/>
          </a:xfrm>
          <a:solidFill>
            <a:srgbClr val="FFC000"/>
          </a:solidFill>
        </p:spPr>
        <p:txBody>
          <a:bodyPr/>
          <a:lstStyle/>
          <a:p>
            <a:pPr eaLnBrk="1" hangingPunct="1"/>
            <a:r>
              <a:rPr lang="ru-RU" sz="2400" b="1" u="sng" dirty="0" smtClean="0"/>
              <a:t>Клетка растения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Задание . </a:t>
            </a:r>
            <a:r>
              <a:rPr lang="ru-RU" sz="2400" dirty="0" smtClean="0"/>
              <a:t>Какой цифрой на рисунке обозначена цитоплазма? Оболочка? Ядро?</a:t>
            </a:r>
          </a:p>
        </p:txBody>
      </p:sp>
      <p:pic>
        <p:nvPicPr>
          <p:cNvPr id="8195" name="Picture 3" descr="клтка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92275" y="1844675"/>
            <a:ext cx="6048375" cy="423703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220" name="Line 4"/>
          <p:cNvSpPr>
            <a:spLocks noChangeShapeType="1"/>
          </p:cNvSpPr>
          <p:nvPr/>
        </p:nvSpPr>
        <p:spPr bwMode="auto">
          <a:xfrm>
            <a:off x="1331913" y="2276475"/>
            <a:ext cx="936625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>
            <a:off x="900113" y="4005263"/>
            <a:ext cx="1150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1092200" y="20605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1</a:t>
            </a: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611188" y="37830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2</a:t>
            </a: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7019925" y="15573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3</a:t>
            </a: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7707313" y="2846388"/>
            <a:ext cx="13287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органоиды</a:t>
            </a:r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 flipH="1">
            <a:off x="6372225" y="1773238"/>
            <a:ext cx="720725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 flipH="1" flipV="1">
            <a:off x="7021513" y="2995613"/>
            <a:ext cx="1079500" cy="2174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 flipH="1">
            <a:off x="7235825" y="3213100"/>
            <a:ext cx="865188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 flipH="1">
            <a:off x="5867400" y="3213100"/>
            <a:ext cx="2233613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 flipH="1">
            <a:off x="7164388" y="3213100"/>
            <a:ext cx="936625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800" dirty="0" smtClean="0"/>
              <a:t>1. Оболочка</a:t>
            </a:r>
          </a:p>
          <a:p>
            <a:pPr>
              <a:buNone/>
            </a:pPr>
            <a:r>
              <a:rPr lang="ru-RU" sz="2800" dirty="0" smtClean="0"/>
              <a:t>2. Цитоплазма</a:t>
            </a:r>
          </a:p>
          <a:p>
            <a:pPr>
              <a:buNone/>
            </a:pPr>
            <a:r>
              <a:rPr lang="ru-RU" sz="2800" dirty="0" smtClean="0"/>
              <a:t>3. Ядро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4645152" y="1844824"/>
            <a:ext cx="3822192" cy="46085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А) Деление клетки, управление функциями.</a:t>
            </a:r>
          </a:p>
          <a:p>
            <a:pPr>
              <a:buNone/>
            </a:pPr>
            <a:r>
              <a:rPr lang="ru-RU" dirty="0" smtClean="0"/>
              <a:t>Б) Защита клетки от внешних воздействий, поступление веществ в клетку.</a:t>
            </a:r>
          </a:p>
          <a:p>
            <a:pPr>
              <a:buNone/>
            </a:pPr>
            <a:r>
              <a:rPr lang="ru-RU" dirty="0" smtClean="0"/>
              <a:t>В) Вязкое полужидкое вещество, в которой протекают процессы жизнедеятельности.</a:t>
            </a:r>
          </a:p>
          <a:p>
            <a:endParaRPr lang="ru-RU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pPr eaLnBrk="1" hangingPunct="1"/>
            <a:r>
              <a:rPr lang="ru-RU" sz="2400" b="1" u="sng" dirty="0" smtClean="0"/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Задание : Соотнесите части клетки с выполняемой ею функцией?</a:t>
            </a: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74448"/>
          </a:xfrm>
        </p:spPr>
        <p:txBody>
          <a:bodyPr>
            <a:normAutofit fontScale="90000"/>
          </a:bodyPr>
          <a:lstStyle/>
          <a:p>
            <a:pPr algn="l">
              <a:lnSpc>
                <a:spcPct val="115000"/>
              </a:lnSpc>
              <a:spcAft>
                <a:spcPts val="600"/>
              </a:spcAft>
            </a:pPr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sz="2200" dirty="0" smtClean="0">
                <a:solidFill>
                  <a:srgbClr val="333333"/>
                </a:solidFill>
                <a:latin typeface="Times New Roman"/>
                <a:cs typeface="Times New Roman"/>
              </a:rPr>
              <a:t>            </a:t>
            </a:r>
            <a:r>
              <a:rPr lang="ru-RU" sz="4000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000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Как происходит деление клетки?</a:t>
            </a:r>
            <a:r>
              <a:rPr lang="ru-RU" sz="2200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2200" dirty="0">
                <a:latin typeface="Times New Roman"/>
                <a:ea typeface="Calibri"/>
                <a:cs typeface="Times New Roman"/>
              </a:rPr>
            </a:br>
            <a:endParaRPr lang="ru-RU" sz="2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96" y="1318961"/>
            <a:ext cx="7294351" cy="26524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03648" y="2792760"/>
            <a:ext cx="936104" cy="58477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23744" y="3501622"/>
            <a:ext cx="884454" cy="58477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6848486" y="2352818"/>
            <a:ext cx="963874" cy="58477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41142" y="4086399"/>
            <a:ext cx="84353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/>
              <a:t>Какой цифрой обозначен процесс:</a:t>
            </a:r>
          </a:p>
          <a:p>
            <a:r>
              <a:rPr lang="ru-RU" sz="2400" dirty="0" smtClean="0"/>
              <a:t>А) хромосомы располагаются по «экватору» клетки?</a:t>
            </a:r>
          </a:p>
          <a:p>
            <a:r>
              <a:rPr lang="ru-RU" sz="2400" dirty="0" smtClean="0"/>
              <a:t>Б) расхождение хромосом?</a:t>
            </a:r>
          </a:p>
          <a:p>
            <a:r>
              <a:rPr lang="ru-RU" sz="2400" dirty="0" smtClean="0"/>
              <a:t>В) образование дочерних клеток?</a:t>
            </a:r>
          </a:p>
          <a:p>
            <a:r>
              <a:rPr lang="ru-RU" sz="2400" dirty="0"/>
              <a:t>Г</a:t>
            </a:r>
            <a:r>
              <a:rPr lang="ru-RU" sz="2400" dirty="0" smtClean="0"/>
              <a:t>) </a:t>
            </a:r>
            <a:r>
              <a:rPr lang="ru-RU" sz="2400" dirty="0"/>
              <a:t>удвоение хромосом?</a:t>
            </a:r>
          </a:p>
          <a:p>
            <a:endParaRPr lang="ru-RU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5396188" y="3501623"/>
            <a:ext cx="864096" cy="58477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3</a:t>
            </a:r>
            <a:endParaRPr lang="ru-RU" sz="3200" dirty="0"/>
          </a:p>
        </p:txBody>
      </p:sp>
      <p:sp>
        <p:nvSpPr>
          <p:cNvPr id="20" name="TextBox 19"/>
          <p:cNvSpPr txBox="1"/>
          <p:nvPr/>
        </p:nvSpPr>
        <p:spPr>
          <a:xfrm>
            <a:off x="4608198" y="3501623"/>
            <a:ext cx="78799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457200" y="188640"/>
            <a:ext cx="8229600" cy="1152128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Задание : Как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происходит деление клетки? 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045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41555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/>
              <a:t>Проверим свои знания: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1339528"/>
            <a:ext cx="446449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А  - 2</a:t>
            </a:r>
          </a:p>
          <a:p>
            <a:r>
              <a:rPr lang="ru-RU" sz="3200" dirty="0" smtClean="0"/>
              <a:t>Б  - 3</a:t>
            </a:r>
          </a:p>
          <a:p>
            <a:r>
              <a:rPr lang="ru-RU" sz="3200" dirty="0" smtClean="0"/>
              <a:t>В  - 4</a:t>
            </a:r>
          </a:p>
          <a:p>
            <a:r>
              <a:rPr lang="ru-RU" sz="3200" dirty="0" smtClean="0"/>
              <a:t>Г  -  1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441986"/>
            <a:ext cx="89644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2.</a:t>
            </a:r>
            <a:r>
              <a:rPr lang="ru-RU" sz="3200" dirty="0"/>
              <a:t> В чем заключается биологическое значение деление клеток?</a:t>
            </a:r>
          </a:p>
          <a:p>
            <a:r>
              <a:rPr lang="ru-RU" sz="3200" dirty="0" smtClean="0"/>
              <a:t> </a:t>
            </a:r>
            <a:r>
              <a:rPr lang="ru-RU" sz="3200" dirty="0"/>
              <a:t>3. Клетки,  каких живых организмов вам известны?</a:t>
            </a:r>
          </a:p>
          <a:p>
            <a:r>
              <a:rPr lang="ru-RU" sz="3200" dirty="0"/>
              <a:t>4. На какие группы можно разделить все живые </a:t>
            </a:r>
            <a:r>
              <a:rPr lang="ru-RU" sz="3200" dirty="0" smtClean="0"/>
              <a:t>организмы </a:t>
            </a:r>
            <a:r>
              <a:rPr lang="ru-RU" sz="3200" dirty="0"/>
              <a:t>в зависимости от количества </a:t>
            </a:r>
            <a:r>
              <a:rPr lang="ru-RU" sz="3200" dirty="0" smtClean="0"/>
              <a:t>клеток?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113589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435280" cy="936104"/>
          </a:xfrm>
        </p:spPr>
        <p:txBody>
          <a:bodyPr>
            <a:normAutofit/>
          </a:bodyPr>
          <a:lstStyle/>
          <a:p>
            <a:r>
              <a:rPr lang="ru-RU" dirty="0" smtClean="0"/>
              <a:t>Организмы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76655" y="1916832"/>
            <a:ext cx="3822192" cy="381642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Одноклеточные</a:t>
            </a:r>
            <a:endParaRPr lang="ru-RU" sz="2800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4645152" y="1916832"/>
            <a:ext cx="3822192" cy="79208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Многоклеточные</a:t>
            </a:r>
            <a:endParaRPr lang="ru-RU" sz="2800" dirty="0"/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115616" y="2564904"/>
            <a:ext cx="2232248" cy="3378696"/>
          </a:xfrm>
          <a:prstGeom prst="rect">
            <a:avLst/>
          </a:prstGeom>
          <a:noFill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499992" y="2492896"/>
            <a:ext cx="4176464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://5klass.net/datas/prirodovedenie/Stroenie-organizmov-5-klass/0004-004-Odnokletochnye-organizm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957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Цели урока: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556792"/>
            <a:ext cx="83529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b="1" dirty="0" smtClean="0"/>
              <a:t>Познакомиться со строением одноклеточных организмов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/>
              <a:t>Роль одноклеточных организмов в природе и жизни человека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2217</TotalTime>
  <Words>431</Words>
  <Application>Microsoft Office PowerPoint</Application>
  <PresentationFormat>Экран (4:3)</PresentationFormat>
  <Paragraphs>79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Волна</vt:lpstr>
      <vt:lpstr>Слайд 1</vt:lpstr>
      <vt:lpstr>Строение клетки.  Задание</vt:lpstr>
      <vt:lpstr>Клетка растения  Задание . Какой цифрой на рисунке обозначена цитоплазма? Оболочка? Ядро?</vt:lpstr>
      <vt:lpstr>  Задание : Соотнесите части клетки с выполняемой ею функцией?</vt:lpstr>
      <vt:lpstr>              Как происходит деление клетки? </vt:lpstr>
      <vt:lpstr>Проверим свои знания:</vt:lpstr>
      <vt:lpstr>Организмы</vt:lpstr>
      <vt:lpstr>Слайд 8</vt:lpstr>
      <vt:lpstr>Цели урока:</vt:lpstr>
      <vt:lpstr>ПРОБЛЕМНЫЙ ВОПРОС: Может ли существовать самостоятельно одноклеточный организм?</vt:lpstr>
      <vt:lpstr>                        План урока: Одноклеточные растения: Физминутка Одноклеточные  животные:  Одноклеточные грибы:    </vt:lpstr>
      <vt:lpstr>Вывод: Одноклеточные организмы – это организмы, тело которых состоит из одной клетки, имеющей ядро.</vt:lpstr>
      <vt:lpstr>Слайд 13</vt:lpstr>
      <vt:lpstr>Ответы</vt:lpstr>
      <vt:lpstr>  ПРОБЛЕМНЫЙ ВОПРОС: Может ли существовать самостоятельно одноклеточный организм?</vt:lpstr>
      <vt:lpstr>Рефлексия    Продолжите фразу:  На уроке я узнал…. Меня удивило…. Мне было интересно…. Я хотел бы узнать о…… </vt:lpstr>
      <vt:lpstr>Домашнее задание 1) Параграф 19, вопросы 1-4. 2) Тетрадь-тренажёр стр. 40, задание №4.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Одноклеточные  организмы</dc:title>
  <dc:creator>petr</dc:creator>
  <cp:lastModifiedBy>Администратор</cp:lastModifiedBy>
  <cp:revision>127</cp:revision>
  <dcterms:created xsi:type="dcterms:W3CDTF">2015-07-26T17:45:55Z</dcterms:created>
  <dcterms:modified xsi:type="dcterms:W3CDTF">2016-02-19T08:13:27Z</dcterms:modified>
</cp:coreProperties>
</file>