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01" r:id="rId3"/>
    <p:sldId id="302" r:id="rId4"/>
    <p:sldId id="292" r:id="rId5"/>
    <p:sldId id="293" r:id="rId6"/>
    <p:sldId id="294" r:id="rId7"/>
    <p:sldId id="295" r:id="rId8"/>
    <p:sldId id="296" r:id="rId9"/>
    <p:sldId id="297" r:id="rId10"/>
    <p:sldId id="291" r:id="rId11"/>
    <p:sldId id="256" r:id="rId12"/>
    <p:sldId id="257" r:id="rId13"/>
    <p:sldId id="258" r:id="rId14"/>
    <p:sldId id="259" r:id="rId15"/>
    <p:sldId id="260" r:id="rId16"/>
    <p:sldId id="261" r:id="rId17"/>
    <p:sldId id="262" r:id="rId18"/>
    <p:sldId id="263" r:id="rId19"/>
    <p:sldId id="264" r:id="rId20"/>
    <p:sldId id="273" r:id="rId21"/>
    <p:sldId id="274" r:id="rId22"/>
    <p:sldId id="276" r:id="rId23"/>
    <p:sldId id="275" r:id="rId24"/>
    <p:sldId id="277" r:id="rId25"/>
    <p:sldId id="278" r:id="rId26"/>
    <p:sldId id="279" r:id="rId27"/>
    <p:sldId id="280" r:id="rId28"/>
    <p:sldId id="281" r:id="rId29"/>
    <p:sldId id="282" r:id="rId30"/>
    <p:sldId id="265" r:id="rId31"/>
    <p:sldId id="266" r:id="rId32"/>
    <p:sldId id="267" r:id="rId33"/>
    <p:sldId id="268" r:id="rId34"/>
    <p:sldId id="270" r:id="rId35"/>
    <p:sldId id="269" r:id="rId36"/>
    <p:sldId id="271" r:id="rId37"/>
    <p:sldId id="287" r:id="rId38"/>
    <p:sldId id="285" r:id="rId39"/>
    <p:sldId id="286" r:id="rId40"/>
    <p:sldId id="272" r:id="rId41"/>
    <p:sldId id="283" r:id="rId42"/>
    <p:sldId id="284" r:id="rId43"/>
    <p:sldId id="299" r:id="rId44"/>
    <p:sldId id="298" r:id="rId45"/>
    <p:sldId id="300" r:id="rId46"/>
    <p:sldId id="288" r:id="rId47"/>
    <p:sldId id="289" r:id="rId4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42AFA"/>
    <a:srgbClr val="1704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956" y="-4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16.04.2019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16.04.2019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16.04.2019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782342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06182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176834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043682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332621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0002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122035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62080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16.04.2019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589878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746346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83379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16.04.2019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16.04.2019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16.04.2019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16.04.2019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16.04.2019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16.04.2019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16.04.2019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16.04.2019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solidFill>
                  <a:prstClr val="black">
                    <a:tint val="75000"/>
                  </a:prstClr>
                </a:solidFill>
              </a:rPr>
              <a:pPr/>
              <a:t>16.04.2019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5521338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1043;&#1080;&#1087;&#1077;&#1088;&#1089;&#1089;&#1099;&#1083;&#1082;&#1080;/&#1055;&#1088;&#1080;&#1083;&#1086;&#1078;&#1077;&#1085;&#1080;&#1077;%202.docx" TargetMode="External"/><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hyperlink" Target="&#1042;%20&#1076;&#1074;&#1091;&#1093;%20&#1095;&#1072;&#1089;&#1090;&#1103;&#1093;%20&#1089;&#1074;&#1077;&#1090;&#1072;/&#1058;&#1091;&#1088;&#1094;&#1080;&#1103;.jpg" TargetMode="External"/><Relationship Id="rId4" Type="http://schemas.openxmlformats.org/officeDocument/2006/relationships/slide" Target="slide29.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30.xml"/><Relationship Id="rId7" Type="http://schemas.openxmlformats.org/officeDocument/2006/relationships/slide" Target="slide33.xml"/><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 Id="rId4"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 Id="rId4" Type="http://schemas.openxmlformats.org/officeDocument/2006/relationships/slide" Target="slide29.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xml"/><Relationship Id="rId4" Type="http://schemas.openxmlformats.org/officeDocument/2006/relationships/slide" Target="slide29.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xml"/><Relationship Id="rId4" Type="http://schemas.openxmlformats.org/officeDocument/2006/relationships/slide" Target="slide29.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1043;&#1080;&#1087;&#1077;&#1088;&#1089;&#1089;&#1099;&#1083;&#1082;&#1080;/&#1058;&#1091;&#1088;&#1094;&#1080;&#1103;.jpg" TargetMode="External"/><Relationship Id="rId2" Type="http://schemas.openxmlformats.org/officeDocument/2006/relationships/image" Target="../media/image4.jpg"/><Relationship Id="rId1" Type="http://schemas.openxmlformats.org/officeDocument/2006/relationships/slideLayout" Target="../slideLayouts/slideLayout2.xml"/><Relationship Id="rId5" Type="http://schemas.openxmlformats.org/officeDocument/2006/relationships/hyperlink" Target="&#1043;&#1080;&#1087;&#1077;&#1088;&#1089;&#1089;&#1099;&#1083;&#1082;&#1080;/&#1044;&#1072;&#1085;&#1080;&#1103;.png" TargetMode="External"/><Relationship Id="rId4" Type="http://schemas.openxmlformats.org/officeDocument/2006/relationships/hyperlink" Target="&#1043;&#1080;&#1087;&#1077;&#1088;&#1089;&#1089;&#1099;&#1083;&#1082;&#1080;/&#1045;&#1075;&#1080;&#1087;&#1077;&#1090;%202.jp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1043;&#1080;&#1087;&#1077;&#1088;&#1089;&#1089;&#1099;&#1083;&#1082;&#1080;/&#1055;&#1088;&#1080;&#1083;&#1086;&#1078;&#1077;&#1085;&#1080;&#1077;%201.docx"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1043;&#1080;&#1087;&#1077;&#1088;&#1089;&#1089;&#1099;&#1083;&#1082;&#1080;/&#1055;&#1088;&#1080;&#1083;&#1086;&#1078;&#1077;&#1085;&#1080;&#1077;%203.docx"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Объект 2"/>
          <p:cNvSpPr>
            <a:spLocks noGrp="1"/>
          </p:cNvSpPr>
          <p:nvPr>
            <p:ph idx="1"/>
          </p:nvPr>
        </p:nvSpPr>
        <p:spPr>
          <a:xfrm>
            <a:off x="179512" y="188640"/>
            <a:ext cx="8712968" cy="6480720"/>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noAutofit/>
          </a:bodyPr>
          <a:lstStyle/>
          <a:p>
            <a:pPr marL="0" indent="0" algn="just">
              <a:buNone/>
            </a:pPr>
            <a:r>
              <a:rPr lang="ru-RU" sz="3900" dirty="0">
                <a:latin typeface="Times New Roman" panose="02020603050405020304" pitchFamily="18" charset="0"/>
                <a:cs typeface="Times New Roman" panose="02020603050405020304" pitchFamily="18" charset="0"/>
              </a:rPr>
              <a:t>	</a:t>
            </a:r>
            <a:r>
              <a:rPr lang="ru-RU" sz="3900" dirty="0" smtClean="0">
                <a:latin typeface="Times New Roman" panose="02020603050405020304" pitchFamily="18" charset="0"/>
                <a:cs typeface="Times New Roman" panose="02020603050405020304" pitchFamily="18" charset="0"/>
              </a:rPr>
              <a:t>Для </a:t>
            </a:r>
            <a:r>
              <a:rPr lang="ru-RU" sz="3900" dirty="0">
                <a:latin typeface="Times New Roman" panose="02020603050405020304" pitchFamily="18" charset="0"/>
                <a:cs typeface="Times New Roman" panose="02020603050405020304" pitchFamily="18" charset="0"/>
              </a:rPr>
              <a:t>начала работы необходимо распаковать </a:t>
            </a:r>
            <a:r>
              <a:rPr lang="ru-RU" sz="3900" dirty="0" smtClean="0">
                <a:latin typeface="Times New Roman" panose="02020603050405020304" pitchFamily="18" charset="0"/>
                <a:cs typeface="Times New Roman" panose="02020603050405020304" pitchFamily="18" charset="0"/>
              </a:rPr>
              <a:t>архив.</a:t>
            </a:r>
            <a:endParaRPr lang="ru-RU" sz="3900" dirty="0">
              <a:latin typeface="Times New Roman" panose="02020603050405020304" pitchFamily="18" charset="0"/>
              <a:cs typeface="Times New Roman" panose="02020603050405020304" pitchFamily="18" charset="0"/>
            </a:endParaRPr>
          </a:p>
          <a:p>
            <a:pPr marL="0" indent="0" algn="just">
              <a:buNone/>
            </a:pPr>
            <a:r>
              <a:rPr lang="ru-RU" sz="3900" dirty="0" smtClean="0">
                <a:latin typeface="Times New Roman" panose="02020603050405020304" pitchFamily="18" charset="0"/>
                <a:cs typeface="Times New Roman" panose="02020603050405020304" pitchFamily="18" charset="0"/>
              </a:rPr>
              <a:t>	Так </a:t>
            </a:r>
            <a:r>
              <a:rPr lang="ru-RU" sz="3900" dirty="0">
                <a:latin typeface="Times New Roman" panose="02020603050405020304" pitchFamily="18" charset="0"/>
                <a:cs typeface="Times New Roman" panose="02020603050405020304" pitchFamily="18" charset="0"/>
              </a:rPr>
              <a:t>как медиа-продукт содержит гиперссылки на файлы, содержащиеся в </a:t>
            </a:r>
            <a:r>
              <a:rPr lang="ru-RU" sz="3900" dirty="0" smtClean="0">
                <a:latin typeface="Times New Roman" panose="02020603050405020304" pitchFamily="18" charset="0"/>
                <a:cs typeface="Times New Roman" panose="02020603050405020304" pitchFamily="18" charset="0"/>
              </a:rPr>
              <a:t>папке, </a:t>
            </a:r>
            <a:r>
              <a:rPr lang="ru-RU" sz="3900" dirty="0">
                <a:latin typeface="Times New Roman" panose="02020603050405020304" pitchFamily="18" charset="0"/>
                <a:cs typeface="Times New Roman" panose="02020603050405020304" pitchFamily="18" charset="0"/>
              </a:rPr>
              <a:t>д</a:t>
            </a:r>
            <a:r>
              <a:rPr lang="ru-RU" sz="3900" dirty="0" smtClean="0">
                <a:latin typeface="Times New Roman" panose="02020603050405020304" pitchFamily="18" charset="0"/>
                <a:cs typeface="Times New Roman" panose="02020603050405020304" pitchFamily="18" charset="0"/>
              </a:rPr>
              <a:t>ля корректной работы электронной презентации её запуск необходимо производить, </a:t>
            </a:r>
            <a:r>
              <a:rPr lang="ru-RU" sz="3900" b="1" u="sng" dirty="0" smtClean="0">
                <a:latin typeface="Times New Roman" panose="02020603050405020304" pitchFamily="18" charset="0"/>
                <a:cs typeface="Times New Roman" panose="02020603050405020304" pitchFamily="18" charset="0"/>
              </a:rPr>
              <a:t>не извлекая</a:t>
            </a:r>
            <a:r>
              <a:rPr lang="ru-RU" sz="3900" dirty="0" smtClean="0">
                <a:latin typeface="Times New Roman" panose="02020603050405020304" pitchFamily="18" charset="0"/>
                <a:cs typeface="Times New Roman" panose="02020603050405020304" pitchFamily="18" charset="0"/>
              </a:rPr>
              <a:t> из текущей папки.</a:t>
            </a:r>
          </a:p>
          <a:p>
            <a:pPr marL="0" indent="0" algn="just">
              <a:buNone/>
            </a:pPr>
            <a:r>
              <a:rPr lang="ru-RU" sz="3900"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2731662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2780928"/>
            <a:ext cx="8134672" cy="1656184"/>
          </a:xfrm>
          <a:gradFill>
            <a:gsLst>
              <a:gs pos="21250">
                <a:srgbClr val="742AFA"/>
              </a:gs>
              <a:gs pos="0">
                <a:srgbClr val="1704A4"/>
              </a:gs>
              <a:gs pos="77100">
                <a:srgbClr val="1704A4"/>
              </a:gs>
              <a:gs pos="50000">
                <a:srgbClr val="002060"/>
              </a:gs>
              <a:gs pos="100000">
                <a:srgbClr val="002060"/>
              </a:gs>
            </a:gsLst>
            <a:lin ang="0" scaled="0"/>
          </a:gradFill>
        </p:spPr>
        <p:txBody>
          <a:bodyPr>
            <a:normAutofit fontScale="90000"/>
          </a:bodyPr>
          <a:lstStyle/>
          <a:p>
            <a:r>
              <a:rPr lang="ru-RU" dirty="0" smtClean="0">
                <a:solidFill>
                  <a:schemeClr val="bg1"/>
                </a:solidFill>
                <a:latin typeface="TruthCYR Bold" pitchFamily="50" charset="-52"/>
              </a:rPr>
              <a:t>§ 2. Размеры территории и природно-географическое положение России</a:t>
            </a:r>
            <a:endParaRPr lang="ru-RU" dirty="0">
              <a:solidFill>
                <a:schemeClr val="bg1"/>
              </a:solidFill>
              <a:latin typeface="TruthCYR Bold" pitchFamily="50" charset="-52"/>
            </a:endParaRPr>
          </a:p>
        </p:txBody>
      </p:sp>
    </p:spTree>
    <p:extLst>
      <p:ext uri="{BB962C8B-B14F-4D97-AF65-F5344CB8AC3E}">
        <p14:creationId xmlns:p14="http://schemas.microsoft.com/office/powerpoint/2010/main" val="5036426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052736"/>
            <a:ext cx="7859216" cy="1296144"/>
          </a:xfrm>
        </p:spPr>
        <p:txBody>
          <a:bodyPr/>
          <a:lstStyle/>
          <a:p>
            <a:r>
              <a:rPr lang="ru-RU" dirty="0" smtClean="0">
                <a:latin typeface="TruthCYR Bold" pitchFamily="50" charset="-52"/>
              </a:rPr>
              <a:t>Рекорды России</a:t>
            </a:r>
            <a:endParaRPr lang="ru-RU" dirty="0">
              <a:latin typeface="TruthCYR Bold" pitchFamily="50" charset="-52"/>
            </a:endParaRPr>
          </a:p>
        </p:txBody>
      </p:sp>
      <p:sp>
        <p:nvSpPr>
          <p:cNvPr id="3" name="Объект 2"/>
          <p:cNvSpPr>
            <a:spLocks noGrp="1"/>
          </p:cNvSpPr>
          <p:nvPr>
            <p:ph idx="1"/>
          </p:nvPr>
        </p:nvSpPr>
        <p:spPr>
          <a:xfrm>
            <a:off x="755576" y="2204864"/>
            <a:ext cx="7632848" cy="3921299"/>
          </a:xfrm>
        </p:spPr>
        <p:txBody>
          <a:bodyPr/>
          <a:lstStyle/>
          <a:p>
            <a:pPr marL="0" indent="0" algn="ctr">
              <a:buNone/>
            </a:pPr>
            <a:r>
              <a:rPr lang="ru-RU" b="1" dirty="0" smtClean="0">
                <a:latin typeface="Times New Roman" panose="02020603050405020304" pitchFamily="18" charset="0"/>
                <a:cs typeface="Times New Roman" panose="02020603050405020304" pitchFamily="18" charset="0"/>
              </a:rPr>
              <a:t>Россия занимает первое место в мире:</a:t>
            </a:r>
          </a:p>
          <a:p>
            <a:pPr marL="514350" indent="-514350">
              <a:buFont typeface="Arial" pitchFamily="34" charset="0"/>
              <a:buAutoNum type="arabicPeriod"/>
            </a:pPr>
            <a:r>
              <a:rPr lang="ru-RU" dirty="0" smtClean="0">
                <a:latin typeface="Times New Roman" panose="02020603050405020304" pitchFamily="18" charset="0"/>
                <a:cs typeface="Times New Roman" panose="02020603050405020304" pitchFamily="18" charset="0"/>
              </a:rPr>
              <a:t>по ………….. территории, которая составляет ……. млн </a:t>
            </a:r>
            <a:r>
              <a:rPr lang="ru-RU" dirty="0">
                <a:latin typeface="Times New Roman" panose="02020603050405020304" pitchFamily="18" charset="0"/>
                <a:cs typeface="Times New Roman" panose="02020603050405020304" pitchFamily="18" charset="0"/>
              </a:rPr>
              <a:t>к</a:t>
            </a:r>
            <a:r>
              <a:rPr lang="ru-RU" dirty="0" smtClean="0">
                <a:latin typeface="Times New Roman" panose="02020603050405020304" pitchFamily="18" charset="0"/>
                <a:cs typeface="Times New Roman" panose="02020603050405020304" pitchFamily="18" charset="0"/>
              </a:rPr>
              <a:t>м</a:t>
            </a:r>
            <a:r>
              <a:rPr lang="ru-RU" baseline="30000" dirty="0" smtClean="0">
                <a:latin typeface="Times New Roman" panose="02020603050405020304" pitchFamily="18" charset="0"/>
                <a:cs typeface="Times New Roman" panose="02020603050405020304" pitchFamily="18" charset="0"/>
              </a:rPr>
              <a:t>2</a:t>
            </a:r>
            <a:endParaRPr lang="ru-RU" dirty="0">
              <a:latin typeface="Times New Roman" panose="02020603050405020304" pitchFamily="18" charset="0"/>
              <a:cs typeface="Times New Roman" panose="02020603050405020304" pitchFamily="18" charset="0"/>
            </a:endParaRPr>
          </a:p>
          <a:p>
            <a:pPr marL="514350" indent="-514350">
              <a:buAutoNum type="arabicPeriod"/>
            </a:pPr>
            <a:r>
              <a:rPr lang="ru-RU" dirty="0" smtClean="0">
                <a:latin typeface="Times New Roman" panose="02020603050405020304" pitchFamily="18" charset="0"/>
                <a:cs typeface="Times New Roman" panose="02020603050405020304" pitchFamily="18" charset="0"/>
              </a:rPr>
              <a:t>по общей …………………… границ</a:t>
            </a:r>
          </a:p>
          <a:p>
            <a:pPr marL="514350" indent="-514350">
              <a:buAutoNum type="arabicPeriod"/>
            </a:pPr>
            <a:r>
              <a:rPr lang="ru-RU" dirty="0" smtClean="0">
                <a:latin typeface="Times New Roman" panose="02020603050405020304" pitchFamily="18" charset="0"/>
                <a:cs typeface="Times New Roman" panose="02020603050405020304" pitchFamily="18" charset="0"/>
              </a:rPr>
              <a:t>по ……… ……..………… .……………</a:t>
            </a:r>
            <a:endParaRPr lang="ru-RU"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1907704" y="2659559"/>
            <a:ext cx="1741182" cy="584775"/>
          </a:xfrm>
          <a:prstGeom prst="rect">
            <a:avLst/>
          </a:prstGeom>
        </p:spPr>
        <p:txBody>
          <a:bodyPr wrap="none">
            <a:spAutoFit/>
          </a:bodyPr>
          <a:lstStyle/>
          <a:p>
            <a:r>
              <a:rPr lang="ru-RU" sz="3200" dirty="0" smtClean="0">
                <a:latin typeface="Times New Roman" panose="02020603050405020304" pitchFamily="18" charset="0"/>
                <a:cs typeface="Times New Roman" panose="02020603050405020304" pitchFamily="18" charset="0"/>
              </a:rPr>
              <a:t>площади</a:t>
            </a:r>
            <a:endParaRPr lang="ru-RU" sz="3200"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388683" y="3220815"/>
            <a:ext cx="902811" cy="584775"/>
          </a:xfrm>
          <a:prstGeom prst="rect">
            <a:avLst/>
          </a:prstGeom>
        </p:spPr>
        <p:txBody>
          <a:bodyPr wrap="none">
            <a:spAutoFit/>
          </a:bodyPr>
          <a:lstStyle/>
          <a:p>
            <a:r>
              <a:rPr lang="ru-RU" sz="3200" dirty="0" smtClean="0">
                <a:latin typeface="Times New Roman" panose="02020603050405020304" pitchFamily="18" charset="0"/>
                <a:cs typeface="Times New Roman" panose="02020603050405020304" pitchFamily="18" charset="0"/>
              </a:rPr>
              <a:t>17,1</a:t>
            </a:r>
            <a:endParaRPr lang="ru-RU" sz="3200"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203848" y="3717032"/>
            <a:ext cx="2875531" cy="584775"/>
          </a:xfrm>
          <a:prstGeom prst="rect">
            <a:avLst/>
          </a:prstGeom>
        </p:spPr>
        <p:txBody>
          <a:bodyPr wrap="none">
            <a:spAutoFit/>
          </a:bodyPr>
          <a:lstStyle/>
          <a:p>
            <a:r>
              <a:rPr lang="ru-RU" sz="3200" dirty="0" smtClean="0">
                <a:latin typeface="Times New Roman" panose="02020603050405020304" pitchFamily="18" charset="0"/>
                <a:cs typeface="Times New Roman" panose="02020603050405020304" pitchFamily="18" charset="0"/>
              </a:rPr>
              <a:t>протяжённости</a:t>
            </a:r>
            <a:endParaRPr lang="ru-RU" sz="3200"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1907704" y="4301807"/>
            <a:ext cx="6235233" cy="584775"/>
          </a:xfrm>
          <a:prstGeom prst="rect">
            <a:avLst/>
          </a:prstGeom>
        </p:spPr>
        <p:txBody>
          <a:bodyPr wrap="none">
            <a:spAutoFit/>
          </a:bodyPr>
          <a:lstStyle/>
          <a:p>
            <a:r>
              <a:rPr lang="ru-RU" sz="3200" dirty="0" smtClean="0">
                <a:latin typeface="Times New Roman" panose="02020603050405020304" pitchFamily="18" charset="0"/>
                <a:cs typeface="Times New Roman" panose="02020603050405020304" pitchFamily="18" charset="0"/>
              </a:rPr>
              <a:t>числу   пограничных    государств </a:t>
            </a:r>
            <a:endParaRPr lang="ru-RU" sz="3200" dirty="0">
              <a:latin typeface="Times New Roman" panose="02020603050405020304" pitchFamily="18" charset="0"/>
              <a:cs typeface="Times New Roman" panose="02020603050405020304" pitchFamily="18" charset="0"/>
            </a:endParaRPr>
          </a:p>
        </p:txBody>
      </p:sp>
      <p:sp>
        <p:nvSpPr>
          <p:cNvPr id="4" name="Прямоугольник 3">
            <a:hlinkClick r:id="rId3" action="ppaction://hlinkfile"/>
          </p:cNvPr>
          <p:cNvSpPr/>
          <p:nvPr/>
        </p:nvSpPr>
        <p:spPr>
          <a:xfrm>
            <a:off x="1761974" y="5157193"/>
            <a:ext cx="5330305" cy="923330"/>
          </a:xfrm>
          <a:prstGeom prst="rect">
            <a:avLst/>
          </a:prstGeom>
          <a:noFill/>
        </p:spPr>
        <p:txBody>
          <a:bodyPr wrap="squar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18 = </a:t>
            </a:r>
            <a:r>
              <a:rPr lang="ru-RU" sz="5400" b="1" cap="all" spc="0" dirty="0"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16 </a:t>
            </a:r>
            <a:r>
              <a:rPr lang="ru-RU" sz="5400" b="1" cap="all" spc="0" dirty="0" smtClean="0">
                <a:ln w="9000" cmpd="sng">
                  <a:solidFill>
                    <a:schemeClr val="accent4">
                      <a:shade val="50000"/>
                      <a:satMod val="120000"/>
                    </a:schemeClr>
                  </a:solidFill>
                  <a:prstDash val="solid"/>
                </a:ln>
                <a:solidFill>
                  <a:srgbClr val="742AFA"/>
                </a:solidFill>
                <a:effectLst>
                  <a:reflection blurRad="12700" stA="28000" endPos="45000" dist="1000" dir="5400000" sy="-100000" algn="bl" rotWithShape="0"/>
                </a:effectLst>
              </a:rPr>
              <a:t>(?)</a:t>
            </a: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 </a:t>
            </a:r>
            <a:r>
              <a:rPr lang="ru-RU" sz="5400" b="1" cap="all" spc="0" dirty="0" smtClean="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2 </a:t>
            </a:r>
            <a:r>
              <a:rPr lang="ru-RU" sz="5400" b="1" cap="all" spc="0" dirty="0" smtClean="0">
                <a:ln w="9000" cmpd="sng">
                  <a:solidFill>
                    <a:schemeClr val="accent4">
                      <a:shade val="50000"/>
                      <a:satMod val="120000"/>
                    </a:schemeClr>
                  </a:solidFill>
                  <a:prstDash val="solid"/>
                </a:ln>
                <a:solidFill>
                  <a:srgbClr val="742AFA"/>
                </a:solidFill>
                <a:effectLst>
                  <a:reflection blurRad="12700" stA="28000" endPos="45000" dist="1000" dir="5400000" sy="-100000" algn="bl" rotWithShape="0"/>
                </a:effectLst>
              </a:rPr>
              <a:t>(?)</a:t>
            </a:r>
            <a:endParaRPr lang="ru-RU" sz="5400" b="1" cap="all" spc="0" dirty="0">
              <a:ln w="9000" cmpd="sng">
                <a:solidFill>
                  <a:schemeClr val="accent4">
                    <a:shade val="50000"/>
                    <a:satMod val="120000"/>
                  </a:schemeClr>
                </a:solidFill>
                <a:prstDash val="solid"/>
              </a:ln>
              <a:solidFill>
                <a:srgbClr val="742AFA"/>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300034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054" name="Picture 6" descr="C:\Users\География\Desktop\Китай.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5935" y="4996630"/>
            <a:ext cx="1662169" cy="151639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67544" y="1052736"/>
            <a:ext cx="8229600" cy="1143000"/>
          </a:xfrm>
        </p:spPr>
        <p:txBody>
          <a:bodyPr>
            <a:normAutofit fontScale="90000"/>
          </a:bodyPr>
          <a:lstStyle/>
          <a:p>
            <a:r>
              <a:rPr lang="ru-RU" dirty="0" smtClean="0">
                <a:latin typeface="TruthCYR Bold" pitchFamily="50" charset="-52"/>
              </a:rPr>
              <a:t>Математическая география</a:t>
            </a:r>
            <a:endParaRPr lang="ru-RU" dirty="0">
              <a:latin typeface="TruthCYR Bold" pitchFamily="50" charset="-52"/>
            </a:endParaRPr>
          </a:p>
        </p:txBody>
      </p:sp>
      <p:sp>
        <p:nvSpPr>
          <p:cNvPr id="3" name="Объект 2"/>
          <p:cNvSpPr>
            <a:spLocks noGrp="1"/>
          </p:cNvSpPr>
          <p:nvPr>
            <p:ph idx="1"/>
          </p:nvPr>
        </p:nvSpPr>
        <p:spPr>
          <a:xfrm>
            <a:off x="755576" y="1844824"/>
            <a:ext cx="7632848" cy="4536504"/>
          </a:xfrm>
        </p:spPr>
        <p:txBody>
          <a:bodyPr>
            <a:normAutofit lnSpcReduction="10000"/>
          </a:bodyPr>
          <a:lstStyle/>
          <a:p>
            <a:pPr marL="0" indent="0">
              <a:buNone/>
            </a:pPr>
            <a:r>
              <a:rPr lang="ru-RU" b="1" dirty="0" smtClean="0">
                <a:latin typeface="Times New Roman" panose="02020603050405020304" pitchFamily="18" charset="0"/>
                <a:cs typeface="Times New Roman" panose="02020603050405020304" pitchFamily="18" charset="0"/>
              </a:rPr>
              <a:t>			</a:t>
            </a:r>
          </a:p>
          <a:p>
            <a:pPr marL="0" indent="0">
              <a:buNone/>
            </a:pPr>
            <a:r>
              <a:rPr lang="ru-RU" b="1" dirty="0" smtClean="0">
                <a:latin typeface="Times New Roman" panose="02020603050405020304" pitchFamily="18" charset="0"/>
                <a:cs typeface="Times New Roman" panose="02020603050405020304" pitchFamily="18" charset="0"/>
              </a:rPr>
              <a:t>			= 		    * 1,7</a:t>
            </a:r>
          </a:p>
          <a:p>
            <a:pPr marL="0" indent="0">
              <a:buNone/>
            </a:pPr>
            <a:r>
              <a:rPr lang="ru-RU" b="1" dirty="0" smtClean="0">
                <a:latin typeface="Times New Roman" panose="02020603050405020304" pitchFamily="18" charset="0"/>
                <a:cs typeface="Times New Roman" panose="02020603050405020304" pitchFamily="18" charset="0"/>
              </a:rPr>
              <a:t>			</a:t>
            </a:r>
          </a:p>
          <a:p>
            <a:pPr marL="0" indent="0">
              <a:buNone/>
            </a:pPr>
            <a:endParaRPr lang="ru-RU" b="1" dirty="0" smtClean="0">
              <a:latin typeface="Times New Roman" panose="02020603050405020304" pitchFamily="18" charset="0"/>
              <a:cs typeface="Times New Roman" panose="02020603050405020304" pitchFamily="18" charset="0"/>
            </a:endParaRPr>
          </a:p>
          <a:p>
            <a:pPr marL="0" indent="0">
              <a:buNone/>
            </a:pPr>
            <a:r>
              <a:rPr lang="ru-RU" b="1" dirty="0" smtClean="0">
                <a:latin typeface="Times New Roman" panose="02020603050405020304" pitchFamily="18" charset="0"/>
                <a:cs typeface="Times New Roman" panose="02020603050405020304" pitchFamily="18" charset="0"/>
              </a:rPr>
              <a:t>			= 		    * 1,8</a:t>
            </a:r>
          </a:p>
          <a:p>
            <a:pPr marL="0" indent="0">
              <a:buNone/>
            </a:pPr>
            <a:r>
              <a:rPr lang="ru-RU" b="1" dirty="0" smtClean="0">
                <a:latin typeface="Times New Roman" panose="02020603050405020304" pitchFamily="18" charset="0"/>
                <a:cs typeface="Times New Roman" panose="02020603050405020304" pitchFamily="18" charset="0"/>
              </a:rPr>
              <a:t>			</a:t>
            </a:r>
          </a:p>
          <a:p>
            <a:pPr marL="0" indent="0">
              <a:buNone/>
            </a:pPr>
            <a:r>
              <a:rPr lang="ru-RU" b="1" dirty="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		</a:t>
            </a:r>
          </a:p>
          <a:p>
            <a:pPr marL="0" indent="0">
              <a:buNone/>
            </a:pPr>
            <a:r>
              <a:rPr lang="ru-RU" b="1" dirty="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		= 		    * 2</a:t>
            </a:r>
            <a:endParaRPr lang="ru-RU" b="1" dirty="0">
              <a:latin typeface="Times New Roman" panose="02020603050405020304" pitchFamily="18" charset="0"/>
              <a:cs typeface="Times New Roman" panose="02020603050405020304" pitchFamily="18" charset="0"/>
            </a:endParaRPr>
          </a:p>
        </p:txBody>
      </p:sp>
      <p:pic>
        <p:nvPicPr>
          <p:cNvPr id="9" name="Picture 2" descr="C:\Users\География\Desktop\Современный уроок\Моё\Россия 3.jpe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998" b="18620"/>
          <a:stretch/>
        </p:blipFill>
        <p:spPr bwMode="auto">
          <a:xfrm>
            <a:off x="974640" y="3729499"/>
            <a:ext cx="2373223" cy="109024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География\Desktop\Современный уроок\Моё\Россия 3.jpe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4741" b="20876"/>
          <a:stretch/>
        </p:blipFill>
        <p:spPr bwMode="auto">
          <a:xfrm>
            <a:off x="974797" y="5301208"/>
            <a:ext cx="2373223" cy="109024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География\Desktop\Современный уроок\Моё\Россия 3.jpe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4741" b="20876"/>
          <a:stretch/>
        </p:blipFill>
        <p:spPr bwMode="auto">
          <a:xfrm>
            <a:off x="974640" y="2060848"/>
            <a:ext cx="2373223" cy="109024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География\Desktop\Современный уроок\Моё\Канада.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290" r="3914"/>
          <a:stretch/>
        </p:blipFill>
        <p:spPr bwMode="auto">
          <a:xfrm>
            <a:off x="4067944" y="1940353"/>
            <a:ext cx="1590160" cy="13312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География\Desktop\Современный уроок\Моё\Китай.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39086" y="3640411"/>
            <a:ext cx="1719019" cy="118845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География\Desktop\Современный уроок\Моё\Бразилия.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83281" y="5161460"/>
            <a:ext cx="1287476" cy="1333392"/>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3890917" y="1913094"/>
            <a:ext cx="1944216" cy="400110"/>
          </a:xfrm>
          <a:prstGeom prst="rect">
            <a:avLst/>
          </a:prstGeom>
          <a:noFill/>
        </p:spPr>
        <p:txBody>
          <a:bodyPr wrap="square" lIns="91440" tIns="45720" rIns="91440" bIns="45720">
            <a:spAutoFit/>
          </a:bodyPr>
          <a:lstStyle/>
          <a:p>
            <a:pPr algn="ctr"/>
            <a:r>
              <a:rPr lang="ru-RU"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10 млн км</a:t>
            </a:r>
            <a:r>
              <a:rPr lang="ru-RU" sz="2000" b="1" baseline="30000" dirty="0" smtClean="0">
                <a:solidFill>
                  <a:srgbClr val="742AFA"/>
                </a:solidFill>
                <a:latin typeface="Times New Roman" panose="02020603050405020304" pitchFamily="18" charset="0"/>
                <a:cs typeface="Times New Roman" panose="02020603050405020304" pitchFamily="18" charset="0"/>
              </a:rPr>
              <a:t>2</a:t>
            </a:r>
            <a:endParaRPr lang="ru-RU" sz="2000" b="1" dirty="0">
              <a:solidFill>
                <a:srgbClr val="742AFA"/>
              </a:solidFill>
              <a:latin typeface="Times New Roman" panose="02020603050405020304" pitchFamily="18" charset="0"/>
              <a:cs typeface="Times New Roman" panose="02020603050405020304" pitchFamily="18" charset="0"/>
            </a:endParaRPr>
          </a:p>
        </p:txBody>
      </p:sp>
      <p:sp>
        <p:nvSpPr>
          <p:cNvPr id="17" name="Прямоугольник 16"/>
          <p:cNvSpPr/>
          <p:nvPr/>
        </p:nvSpPr>
        <p:spPr>
          <a:xfrm>
            <a:off x="3890917" y="3498666"/>
            <a:ext cx="2049234" cy="400110"/>
          </a:xfrm>
          <a:prstGeom prst="rect">
            <a:avLst/>
          </a:prstGeom>
          <a:noFill/>
        </p:spPr>
        <p:txBody>
          <a:bodyPr wrap="square" lIns="91440" tIns="45720" rIns="91440" bIns="45720">
            <a:spAutoFit/>
          </a:bodyPr>
          <a:lstStyle/>
          <a:p>
            <a:pPr algn="ctr"/>
            <a:r>
              <a:rPr lang="ru-RU"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9,5</a:t>
            </a:r>
            <a:r>
              <a:rPr lang="ru-RU"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млн км</a:t>
            </a:r>
            <a:r>
              <a:rPr lang="ru-RU" sz="2000" b="1" baseline="30000" dirty="0" smtClean="0">
                <a:solidFill>
                  <a:srgbClr val="742AFA"/>
                </a:solidFill>
                <a:latin typeface="Times New Roman" panose="02020603050405020304" pitchFamily="18" charset="0"/>
                <a:cs typeface="Times New Roman" panose="02020603050405020304" pitchFamily="18" charset="0"/>
              </a:rPr>
              <a:t>2</a:t>
            </a:r>
            <a:endParaRPr lang="ru-RU" sz="2000" b="1" dirty="0">
              <a:solidFill>
                <a:srgbClr val="742AFA"/>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3908144" y="4996630"/>
            <a:ext cx="1944216" cy="400110"/>
          </a:xfrm>
          <a:prstGeom prst="rect">
            <a:avLst/>
          </a:prstGeom>
          <a:noFill/>
        </p:spPr>
        <p:txBody>
          <a:bodyPr wrap="square" lIns="91440" tIns="45720" rIns="91440" bIns="45720">
            <a:spAutoFit/>
          </a:bodyPr>
          <a:lstStyle/>
          <a:p>
            <a:pPr algn="ctr"/>
            <a:r>
              <a:rPr lang="ru-RU"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8,6 млн км</a:t>
            </a:r>
            <a:r>
              <a:rPr lang="ru-RU" sz="2000" b="1" baseline="30000" dirty="0" smtClean="0">
                <a:solidFill>
                  <a:srgbClr val="742AFA"/>
                </a:solidFill>
                <a:latin typeface="Times New Roman" panose="02020603050405020304" pitchFamily="18" charset="0"/>
                <a:cs typeface="Times New Roman" panose="02020603050405020304" pitchFamily="18" charset="0"/>
              </a:rPr>
              <a:t>2</a:t>
            </a:r>
            <a:endParaRPr lang="ru-RU" sz="2000" b="1" dirty="0">
              <a:solidFill>
                <a:srgbClr val="742AFA"/>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831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3074" name="Picture 2" descr="C:\Users\География\Desktop\Современный уроок\Моё\индия карта.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908720"/>
            <a:ext cx="2324418" cy="25922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География\Desktop\Современный уроок\Моё\индия карта.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2963868"/>
            <a:ext cx="2324418" cy="259228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География\Desktop\Современный уроок\Моё\индия карта.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7621" y="2183999"/>
            <a:ext cx="2324418" cy="259228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География\Desktop\Современный уроок\Моё\индия карта.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528" y="3500257"/>
            <a:ext cx="2324418" cy="259228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География\Desktop\Современный уроок\Моё\индия карта.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2160" y="908720"/>
            <a:ext cx="2324418"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28236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098" name="Picture 2" descr="C:\Users\География\Desktop\Современный уроок\Моё\Египет.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flipH="1" flipV="1">
            <a:off x="4355976" y="2708920"/>
            <a:ext cx="2698384" cy="2637243"/>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987825" y="3356992"/>
            <a:ext cx="1584176" cy="1107996"/>
          </a:xfrm>
          <a:prstGeom prst="rect">
            <a:avLst/>
          </a:prstGeom>
          <a:noFill/>
        </p:spPr>
        <p:txBody>
          <a:bodyPr wrap="square" lIns="91440" tIns="45720" rIns="91440" bIns="45720">
            <a:spAutoFit/>
          </a:bodyPr>
          <a:lstStyle/>
          <a:p>
            <a:pPr algn="ctr"/>
            <a:r>
              <a:rPr lang="ru-RU"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17</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20323298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Прямоугольник 3"/>
          <p:cNvSpPr/>
          <p:nvPr/>
        </p:nvSpPr>
        <p:spPr>
          <a:xfrm>
            <a:off x="2987825" y="3356992"/>
            <a:ext cx="1584176" cy="1107996"/>
          </a:xfrm>
          <a:prstGeom prst="rect">
            <a:avLst/>
          </a:prstGeom>
          <a:noFill/>
        </p:spPr>
        <p:txBody>
          <a:bodyPr wrap="square" lIns="91440" tIns="45720" rIns="91440" bIns="45720">
            <a:spAutoFit/>
          </a:bodyPr>
          <a:lstStyle/>
          <a:p>
            <a:pPr algn="ctr"/>
            <a:r>
              <a:rPr lang="ru-RU" sz="6600" b="1" cap="all" dirty="0" smtClean="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rPr>
              <a:t>48</a:t>
            </a:r>
            <a:endParaRPr lang="ru-RU" sz="66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endParaRPr>
          </a:p>
        </p:txBody>
      </p:sp>
      <p:pic>
        <p:nvPicPr>
          <p:cNvPr id="5122" name="Picture 2" descr="C:\Users\География\Desktop\Современный уроок\Моё\Германия.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7984" y="2805044"/>
            <a:ext cx="2949188" cy="2211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6789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Прямоугольник 3"/>
          <p:cNvSpPr/>
          <p:nvPr/>
        </p:nvSpPr>
        <p:spPr>
          <a:xfrm>
            <a:off x="2987825" y="3356992"/>
            <a:ext cx="1584176" cy="1107996"/>
          </a:xfrm>
          <a:prstGeom prst="rect">
            <a:avLst/>
          </a:prstGeom>
          <a:noFill/>
        </p:spPr>
        <p:txBody>
          <a:bodyPr wrap="square" lIns="91440" tIns="45720" rIns="91440" bIns="45720">
            <a:spAutoFit/>
          </a:bodyPr>
          <a:lstStyle/>
          <a:p>
            <a:pPr algn="ctr"/>
            <a:r>
              <a:rPr lang="ru-RU" sz="6600" b="1" cap="all" dirty="0" smtClean="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rPr>
              <a:t>57</a:t>
            </a:r>
            <a:endParaRPr lang="ru-RU" sz="66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endParaRPr>
          </a:p>
        </p:txBody>
      </p:sp>
      <p:pic>
        <p:nvPicPr>
          <p:cNvPr id="6146" name="Picture 2" descr="C:\Users\География\Desktop\Современный уроок\Моё\Италия.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2815615"/>
            <a:ext cx="2376407" cy="219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00281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Прямоугольник 3"/>
          <p:cNvSpPr/>
          <p:nvPr/>
        </p:nvSpPr>
        <p:spPr>
          <a:xfrm>
            <a:off x="2987825" y="3356992"/>
            <a:ext cx="1584176" cy="1107996"/>
          </a:xfrm>
          <a:prstGeom prst="rect">
            <a:avLst/>
          </a:prstGeom>
          <a:noFill/>
        </p:spPr>
        <p:txBody>
          <a:bodyPr wrap="square" lIns="91440" tIns="45720" rIns="91440" bIns="45720">
            <a:spAutoFit/>
          </a:bodyPr>
          <a:lstStyle/>
          <a:p>
            <a:pPr algn="ctr"/>
            <a:r>
              <a:rPr lang="ru-RU" sz="6600" b="1" cap="all" dirty="0" smtClean="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rPr>
              <a:t>411</a:t>
            </a:r>
            <a:endParaRPr lang="ru-RU" sz="66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endParaRPr>
          </a:p>
        </p:txBody>
      </p:sp>
      <p:pic>
        <p:nvPicPr>
          <p:cNvPr id="7170" name="Picture 2" descr="C:\Users\География\Desktop\Современный уроок\Моё\Нидерланды.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17406" y="2714484"/>
            <a:ext cx="2034441" cy="2393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00281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Прямоугольник 3"/>
          <p:cNvSpPr/>
          <p:nvPr/>
        </p:nvSpPr>
        <p:spPr>
          <a:xfrm>
            <a:off x="2987825" y="3356992"/>
            <a:ext cx="1584176" cy="1107996"/>
          </a:xfrm>
          <a:prstGeom prst="rect">
            <a:avLst/>
          </a:prstGeom>
          <a:noFill/>
        </p:spPr>
        <p:txBody>
          <a:bodyPr wrap="square" lIns="91440" tIns="45720" rIns="91440" bIns="45720">
            <a:spAutoFit/>
          </a:bodyPr>
          <a:lstStyle/>
          <a:p>
            <a:pPr algn="ctr"/>
            <a:r>
              <a:rPr lang="ru-RU" sz="6600" b="1" cap="all" dirty="0" smtClean="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rPr>
              <a:t>560</a:t>
            </a:r>
            <a:endParaRPr lang="ru-RU" sz="66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endParaRPr>
          </a:p>
        </p:txBody>
      </p:sp>
      <p:pic>
        <p:nvPicPr>
          <p:cNvPr id="8194" name="Picture 2" descr="C:\Users\География\Desktop\Современный уроок\Моё\Бельгия.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64" y="3242692"/>
            <a:ext cx="1939636"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00281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География\Desktop\Современный уроок\Моё\10-ка по площади\РФ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4664"/>
            <a:ext cx="9295578" cy="5112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04033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836712"/>
          </a:xfrm>
        </p:spPr>
        <p:txBody>
          <a:bodyPr/>
          <a:lstStyle/>
          <a:p>
            <a:r>
              <a:rPr lang="ru-RU" b="1" dirty="0" smtClean="0">
                <a:latin typeface="Times New Roman" panose="02020603050405020304" pitchFamily="18" charset="0"/>
                <a:cs typeface="Times New Roman" panose="02020603050405020304" pitchFamily="18" charset="0"/>
              </a:rPr>
              <a:t>Управляющие кнопки:</a:t>
            </a:r>
            <a:endParaRPr lang="ru-RU"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51520" y="864443"/>
            <a:ext cx="8712968" cy="5472607"/>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normAutofit lnSpcReduction="10000"/>
          </a:bodyPr>
          <a:lstStyle/>
          <a:p>
            <a:pPr marL="0" indent="0">
              <a:buNone/>
            </a:pPr>
            <a:r>
              <a:rPr lang="ru-RU" sz="2200" dirty="0" smtClean="0"/>
              <a:t>		</a:t>
            </a:r>
            <a:r>
              <a:rPr lang="ru-RU" sz="2200" dirty="0" smtClean="0">
                <a:latin typeface="Times New Roman" panose="02020603050405020304" pitchFamily="18" charset="0"/>
                <a:cs typeface="Times New Roman" panose="02020603050405020304" pitchFamily="18" charset="0"/>
              </a:rPr>
              <a:t>– при наведении указателя мыши		     			на определенные фотографии (гиперссылки), указатель 		превратится в кисть руки.</a:t>
            </a:r>
          </a:p>
          <a:p>
            <a:pPr marL="0" indent="0">
              <a:buNone/>
            </a:pPr>
            <a:endParaRPr lang="ru-RU" sz="2200" dirty="0" smtClean="0">
              <a:latin typeface="Times New Roman" panose="02020603050405020304" pitchFamily="18" charset="0"/>
              <a:cs typeface="Times New Roman" panose="02020603050405020304" pitchFamily="18" charset="0"/>
            </a:endParaRPr>
          </a:p>
          <a:p>
            <a:pPr marL="0" indent="0">
              <a:buNone/>
            </a:pPr>
            <a:r>
              <a:rPr lang="ru-RU" sz="2200" dirty="0">
                <a:latin typeface="Times New Roman" panose="02020603050405020304" pitchFamily="18" charset="0"/>
                <a:cs typeface="Times New Roman" panose="02020603050405020304" pitchFamily="18" charset="0"/>
              </a:rPr>
              <a:t>	</a:t>
            </a:r>
            <a:r>
              <a:rPr lang="ru-RU" sz="2200" dirty="0" smtClean="0">
                <a:latin typeface="Times New Roman" panose="02020603050405020304" pitchFamily="18" charset="0"/>
                <a:cs typeface="Times New Roman" panose="02020603050405020304" pitchFamily="18" charset="0"/>
              </a:rPr>
              <a:t>	– гиперссылка для перехода на слайды с картами и 			фотографиями мысов.</a:t>
            </a:r>
          </a:p>
          <a:p>
            <a:pPr marL="0" indent="0">
              <a:buNone/>
            </a:pPr>
            <a:endParaRPr lang="ru-RU" sz="2200" dirty="0">
              <a:latin typeface="Times New Roman" panose="02020603050405020304" pitchFamily="18" charset="0"/>
              <a:cs typeface="Times New Roman" panose="02020603050405020304" pitchFamily="18" charset="0"/>
            </a:endParaRPr>
          </a:p>
          <a:p>
            <a:pPr marL="0" indent="0">
              <a:buNone/>
            </a:pPr>
            <a:endParaRPr lang="ru-RU" sz="2200" dirty="0" smtClean="0">
              <a:latin typeface="Times New Roman" panose="02020603050405020304" pitchFamily="18" charset="0"/>
              <a:cs typeface="Times New Roman" panose="02020603050405020304" pitchFamily="18" charset="0"/>
            </a:endParaRPr>
          </a:p>
          <a:p>
            <a:pPr marL="0" indent="0">
              <a:buNone/>
            </a:pPr>
            <a:r>
              <a:rPr lang="ru-RU" sz="2200" dirty="0">
                <a:latin typeface="Times New Roman" panose="02020603050405020304" pitchFamily="18" charset="0"/>
                <a:cs typeface="Times New Roman" panose="02020603050405020304" pitchFamily="18" charset="0"/>
              </a:rPr>
              <a:t>	</a:t>
            </a:r>
            <a:r>
              <a:rPr lang="ru-RU" sz="2200" dirty="0" smtClean="0">
                <a:latin typeface="Times New Roman" panose="02020603050405020304" pitchFamily="18" charset="0"/>
                <a:cs typeface="Times New Roman" panose="02020603050405020304" pitchFamily="18" charset="0"/>
              </a:rPr>
              <a:t>	– гиперссылка для перехода на СЛАЙД 29, где 			размещена карта с другими гиперссылками.</a:t>
            </a:r>
          </a:p>
          <a:p>
            <a:pPr marL="0" indent="0">
              <a:buNone/>
            </a:pPr>
            <a:endParaRPr lang="ru-RU" sz="2200" dirty="0">
              <a:latin typeface="Times New Roman" panose="02020603050405020304" pitchFamily="18" charset="0"/>
              <a:cs typeface="Times New Roman" panose="02020603050405020304" pitchFamily="18" charset="0"/>
            </a:endParaRPr>
          </a:p>
          <a:p>
            <a:pPr marL="0" indent="0" algn="just">
              <a:buNone/>
            </a:pPr>
            <a:r>
              <a:rPr lang="ru-RU" sz="2200" dirty="0" smtClean="0">
                <a:latin typeface="Times New Roman" panose="02020603050405020304" pitchFamily="18" charset="0"/>
                <a:cs typeface="Times New Roman" panose="02020603050405020304" pitchFamily="18" charset="0"/>
              </a:rPr>
              <a:t>		– гиперссылка для перехода к картам государств, 			расположенных в двух частях света. Эта фигура 			является также анимацией. После закрытия карты 			нужно щёлкнуть на свободное место и появится 			правильный ответ задания.</a:t>
            </a:r>
            <a:endParaRPr lang="ru-RU" sz="2200" dirty="0">
              <a:latin typeface="Times New Roman" panose="02020603050405020304" pitchFamily="18" charset="0"/>
              <a:cs typeface="Times New Roman" panose="02020603050405020304" pitchFamily="18" charset="0"/>
            </a:endParaRPr>
          </a:p>
        </p:txBody>
      </p:sp>
      <p:pic>
        <p:nvPicPr>
          <p:cNvPr id="1027" name="Picture 3" descr="C:\Users\География\Desktop\Гиперссылка.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0660" y="1052737"/>
            <a:ext cx="1049513" cy="1080000"/>
          </a:xfrm>
          <a:prstGeom prst="rect">
            <a:avLst/>
          </a:prstGeom>
          <a:noFill/>
          <a:extLst>
            <a:ext uri="{909E8E84-426E-40DD-AFC4-6F175D3DCCD1}">
              <a14:hiddenFill xmlns:a14="http://schemas.microsoft.com/office/drawing/2010/main">
                <a:solidFill>
                  <a:srgbClr val="FFFFFF"/>
                </a:solidFill>
              </a14:hiddenFill>
            </a:ext>
          </a:extLst>
        </p:spPr>
      </p:pic>
      <p:sp>
        <p:nvSpPr>
          <p:cNvPr id="8" name="7-конечная звезда 7">
            <a:hlinkClick r:id="rId3" action="ppaction://hlinksldjump"/>
          </p:cNvPr>
          <p:cNvSpPr/>
          <p:nvPr/>
        </p:nvSpPr>
        <p:spPr>
          <a:xfrm>
            <a:off x="751029" y="2420888"/>
            <a:ext cx="668773" cy="758434"/>
          </a:xfrm>
          <a:prstGeom prst="star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9" name="Прямоугольник 8">
            <a:hlinkClick r:id="rId4" action="ppaction://hlinksldjump"/>
          </p:cNvPr>
          <p:cNvSpPr/>
          <p:nvPr/>
        </p:nvSpPr>
        <p:spPr>
          <a:xfrm>
            <a:off x="437665" y="3955296"/>
            <a:ext cx="1458861" cy="369332"/>
          </a:xfrm>
          <a:prstGeom prst="rect">
            <a:avLst/>
          </a:prstGeom>
          <a:noFill/>
        </p:spPr>
        <p:txBody>
          <a:bodyPr wrap="none" lIns="91440" tIns="45720" rIns="91440" bIns="45720">
            <a:spAutoFit/>
          </a:bodyPr>
          <a:lstStyle/>
          <a:p>
            <a:pPr algn="ctr"/>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 флигели</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 name="Прямоугольник 9">
            <a:hlinkClick r:id="rId5" action="ppaction://hlinkfile"/>
          </p:cNvPr>
          <p:cNvSpPr/>
          <p:nvPr/>
        </p:nvSpPr>
        <p:spPr>
          <a:xfrm>
            <a:off x="437665" y="5085184"/>
            <a:ext cx="1458861" cy="79208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5394958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География\Desktop\Современный уроок\Моё\10-ка по площади\КАНАДА.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44037"/>
            <a:ext cx="7942312" cy="6545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52892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География\Desktop\Современный уроок\Моё\10-ка по площади\China-Map-Fla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72188"/>
            <a:ext cx="8833704" cy="6525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73528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География\Desktop\Современный уроок\Моё\10-ка по площади\США.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548680"/>
            <a:ext cx="8862524" cy="5616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0736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География\Desktop\Современный уроок\Моё\10-ка по площади\Бразилия.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3488" y="-28575"/>
            <a:ext cx="6677025" cy="6915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74087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descr="C:\Users\География\Desktop\Современный уроок\Моё\10-ка по площади\australia.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594" y="-12576"/>
            <a:ext cx="8587984" cy="7299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95390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География\Desktop\Современный уроок\Моё\10-ка по площади\индия карта.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5411" y="165152"/>
            <a:ext cx="5731920" cy="6392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8195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descr="C:\Users\География\Desktop\Современный уроок\Моё\10-ка по площади\1434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15816" y="2748"/>
            <a:ext cx="3672408" cy="6660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86947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География\Desktop\Современный уроок\Моё\10-ка по площади\кАЗАХСТАН.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963488"/>
            <a:ext cx="8964488" cy="8964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24811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География\Desktop\Современный уроок\Моё\10-ка по площади\АЛЖИР.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15416"/>
            <a:ext cx="8264574" cy="7796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7795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ruthCYR Bold" pitchFamily="50" charset="-52"/>
              </a:rPr>
              <a:t>Крайние точки России</a:t>
            </a:r>
            <a:endParaRPr lang="ru-RU" dirty="0">
              <a:latin typeface="TruthCYR Bold" pitchFamily="50" charset="-52"/>
            </a:endParaRPr>
          </a:p>
        </p:txBody>
      </p:sp>
      <p:sp>
        <p:nvSpPr>
          <p:cNvPr id="3" name="Объект 2"/>
          <p:cNvSpPr>
            <a:spLocks noGrp="1"/>
          </p:cNvSpPr>
          <p:nvPr>
            <p:ph idx="1"/>
          </p:nvPr>
        </p:nvSpPr>
        <p:spPr/>
        <p:txBody>
          <a:bodyPr/>
          <a:lstStyle/>
          <a:p>
            <a:endParaRPr lang="ru-RU"/>
          </a:p>
        </p:txBody>
      </p:sp>
      <p:pic>
        <p:nvPicPr>
          <p:cNvPr id="9218" name="Picture 2" descr="C:\Users\География\Desktop\Современный уроок\Моё\Россия. Для мысо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93" y="1239424"/>
            <a:ext cx="9174415" cy="5603096"/>
          </a:xfrm>
          <a:prstGeom prst="rect">
            <a:avLst/>
          </a:prstGeom>
          <a:noFill/>
          <a:extLst>
            <a:ext uri="{909E8E84-426E-40DD-AFC4-6F175D3DCCD1}">
              <a14:hiddenFill xmlns:a14="http://schemas.microsoft.com/office/drawing/2010/main">
                <a:solidFill>
                  <a:srgbClr val="FFFFFF"/>
                </a:solidFill>
              </a14:hiddenFill>
            </a:ext>
          </a:extLst>
        </p:spPr>
      </p:pic>
      <p:sp>
        <p:nvSpPr>
          <p:cNvPr id="4" name="7-конечная звезда 3">
            <a:hlinkClick r:id="rId3" action="ppaction://hlinksldjump"/>
          </p:cNvPr>
          <p:cNvSpPr/>
          <p:nvPr/>
        </p:nvSpPr>
        <p:spPr>
          <a:xfrm>
            <a:off x="4237982" y="1916832"/>
            <a:ext cx="288032" cy="288032"/>
          </a:xfrm>
          <a:prstGeom prst="star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6" name="7-конечная звезда 5">
            <a:hlinkClick r:id="rId4" action="ppaction://hlinksldjump"/>
          </p:cNvPr>
          <p:cNvSpPr/>
          <p:nvPr/>
        </p:nvSpPr>
        <p:spPr>
          <a:xfrm>
            <a:off x="5004048" y="2780928"/>
            <a:ext cx="288032" cy="288032"/>
          </a:xfrm>
          <a:prstGeom prst="star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7" name="7-конечная звезда 6">
            <a:hlinkClick r:id="rId5" action="ppaction://hlinksldjump"/>
          </p:cNvPr>
          <p:cNvSpPr/>
          <p:nvPr/>
        </p:nvSpPr>
        <p:spPr>
          <a:xfrm>
            <a:off x="179512" y="5445224"/>
            <a:ext cx="288032" cy="288032"/>
          </a:xfrm>
          <a:prstGeom prst="star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8" name="7-конечная звезда 7">
            <a:hlinkClick r:id="rId6" action="ppaction://hlinksldjump"/>
          </p:cNvPr>
          <p:cNvSpPr/>
          <p:nvPr/>
        </p:nvSpPr>
        <p:spPr>
          <a:xfrm>
            <a:off x="8404536" y="1628800"/>
            <a:ext cx="288032" cy="288032"/>
          </a:xfrm>
          <a:prstGeom prst="star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9" name="7-конечная звезда 8">
            <a:hlinkClick r:id="rId7" action="ppaction://hlinksldjump"/>
          </p:cNvPr>
          <p:cNvSpPr/>
          <p:nvPr/>
        </p:nvSpPr>
        <p:spPr>
          <a:xfrm>
            <a:off x="8172400" y="1690539"/>
            <a:ext cx="288032" cy="288032"/>
          </a:xfrm>
          <a:prstGeom prst="star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10" name="7-конечная звезда 9">
            <a:hlinkClick r:id="rId8" action="ppaction://hlinksldjump"/>
          </p:cNvPr>
          <p:cNvSpPr/>
          <p:nvPr/>
        </p:nvSpPr>
        <p:spPr>
          <a:xfrm>
            <a:off x="267383" y="2627446"/>
            <a:ext cx="288032" cy="288032"/>
          </a:xfrm>
          <a:prstGeom prst="star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107853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2130425"/>
            <a:ext cx="9144000" cy="1470025"/>
          </a:xfrm>
        </p:spPr>
        <p:txBody>
          <a:bodyPr/>
          <a:lstStyle/>
          <a:p>
            <a:r>
              <a:rPr lang="ru-RU" dirty="0" smtClean="0">
                <a:latin typeface="TruthCYR Bold" pitchFamily="50" charset="-52"/>
              </a:rPr>
              <a:t>Проверка домашнего задания</a:t>
            </a:r>
            <a:endParaRPr lang="ru-RU" dirty="0">
              <a:latin typeface="TruthCYR Bold" pitchFamily="50" charset="-52"/>
            </a:endParaRPr>
          </a:p>
        </p:txBody>
      </p:sp>
    </p:spTree>
    <p:extLst>
      <p:ext uri="{BB962C8B-B14F-4D97-AF65-F5344CB8AC3E}">
        <p14:creationId xmlns:p14="http://schemas.microsoft.com/office/powerpoint/2010/main" val="36206223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43" name="Picture 3" descr="C:\Users\География\Desktop\Современный уроок\Моё\Мысы\Мыс Флигели.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560" y="0"/>
            <a:ext cx="10657184"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endParaRPr lang="ru-RU"/>
          </a:p>
        </p:txBody>
      </p:sp>
      <p:sp>
        <p:nvSpPr>
          <p:cNvPr id="4" name="Объект 3"/>
          <p:cNvSpPr>
            <a:spLocks noGrp="1"/>
          </p:cNvSpPr>
          <p:nvPr>
            <p:ph sz="half" idx="2"/>
          </p:nvPr>
        </p:nvSpPr>
        <p:spPr/>
        <p:txBody>
          <a:bodyPr/>
          <a:lstStyle/>
          <a:p>
            <a:endParaRPr lang="ru-RU" dirty="0"/>
          </a:p>
        </p:txBody>
      </p:sp>
      <p:pic>
        <p:nvPicPr>
          <p:cNvPr id="10242" name="Picture 2" descr="C:\Users\География\Desktop\Современный уроок\Моё\Мысы\Мыс Флигели на острове Рудольфа.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473509" y="-33638"/>
            <a:ext cx="10352246" cy="6891638"/>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a:hlinkClick r:id="rId4" action="ppaction://hlinksldjump"/>
          </p:cNvPr>
          <p:cNvSpPr/>
          <p:nvPr/>
        </p:nvSpPr>
        <p:spPr>
          <a:xfrm>
            <a:off x="2771800" y="260648"/>
            <a:ext cx="4008726"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 флигели</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4015124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267" name="Picture 3" descr="C:\Users\География\Desktop\Современный уроок\Моё\Мысы\Мыс Челюскин.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0" y="-51656"/>
            <a:ext cx="9144000" cy="8378643"/>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endParaRPr lang="ru-RU"/>
          </a:p>
        </p:txBody>
      </p:sp>
      <p:sp>
        <p:nvSpPr>
          <p:cNvPr id="4" name="Объект 3"/>
          <p:cNvSpPr>
            <a:spLocks noGrp="1"/>
          </p:cNvSpPr>
          <p:nvPr>
            <p:ph sz="half" idx="2"/>
          </p:nvPr>
        </p:nvSpPr>
        <p:spPr/>
        <p:txBody>
          <a:bodyPr/>
          <a:lstStyle/>
          <a:p>
            <a:endParaRPr lang="ru-RU"/>
          </a:p>
        </p:txBody>
      </p:sp>
      <p:pic>
        <p:nvPicPr>
          <p:cNvPr id="11266" name="Picture 2" descr="C:\Users\География\Desktop\Современный уроок\Моё\Мысы\Мыс Челюскина.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3368" y="-69495"/>
            <a:ext cx="11085615" cy="7513104"/>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a:hlinkClick r:id="rId4" action="ppaction://hlinksldjump"/>
          </p:cNvPr>
          <p:cNvSpPr/>
          <p:nvPr/>
        </p:nvSpPr>
        <p:spPr>
          <a:xfrm>
            <a:off x="2293269" y="0"/>
            <a:ext cx="4572342" cy="923330"/>
          </a:xfrm>
          <a:prstGeom prst="rect">
            <a:avLst/>
          </a:prstGeom>
          <a:noFill/>
        </p:spPr>
        <p:txBody>
          <a:bodyPr wrap="none" lIns="91440" tIns="45720" rIns="91440" bIns="45720">
            <a:spAutoFit/>
          </a:bodyPr>
          <a:lstStyle/>
          <a:p>
            <a:pPr algn="ctr"/>
            <a:r>
              <a:rPr lang="ru-R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 Челюскин</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2543448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291" name="Picture 3" descr="C:\Users\География\Desktop\Современный уроок\Моё\Мысы\О. Ратманов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6" y="-10580"/>
            <a:ext cx="9135834" cy="7576818"/>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a:xfrm>
            <a:off x="457200" y="5445224"/>
            <a:ext cx="946448" cy="680939"/>
          </a:xfrm>
        </p:spPr>
        <p:txBody>
          <a:bodyPr/>
          <a:lstStyle/>
          <a:p>
            <a:endParaRPr lang="ru-RU" dirty="0"/>
          </a:p>
        </p:txBody>
      </p:sp>
      <p:sp>
        <p:nvSpPr>
          <p:cNvPr id="4" name="Объект 3"/>
          <p:cNvSpPr>
            <a:spLocks noGrp="1"/>
          </p:cNvSpPr>
          <p:nvPr>
            <p:ph sz="half" idx="2"/>
          </p:nvPr>
        </p:nvSpPr>
        <p:spPr/>
        <p:txBody>
          <a:bodyPr/>
          <a:lstStyle/>
          <a:p>
            <a:endParaRPr lang="ru-RU"/>
          </a:p>
        </p:txBody>
      </p:sp>
      <p:pic>
        <p:nvPicPr>
          <p:cNvPr id="12290" name="Picture 2" descr="C:\Users\География\Desktop\Современный уроок\Моё\Мысы\Остров Ратманова.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796"/>
            <a:ext cx="11424151" cy="7578034"/>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a:hlinkClick r:id="rId4" action="ppaction://hlinksldjump"/>
          </p:cNvPr>
          <p:cNvSpPr/>
          <p:nvPr/>
        </p:nvSpPr>
        <p:spPr>
          <a:xfrm>
            <a:off x="1187624" y="260648"/>
            <a:ext cx="7314002" cy="923330"/>
          </a:xfrm>
          <a:prstGeom prst="rect">
            <a:avLst/>
          </a:prstGeom>
          <a:noFill/>
        </p:spPr>
        <p:txBody>
          <a:bodyPr wrap="squar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Остров </a:t>
            </a: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Ратманова</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751566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Объект 3"/>
          <p:cNvSpPr>
            <a:spLocks noGrp="1"/>
          </p:cNvSpPr>
          <p:nvPr>
            <p:ph sz="half" idx="2"/>
          </p:nvPr>
        </p:nvSpPr>
        <p:spPr/>
        <p:txBody>
          <a:bodyPr/>
          <a:lstStyle/>
          <a:p>
            <a:endParaRPr lang="ru-RU"/>
          </a:p>
        </p:txBody>
      </p:sp>
      <p:pic>
        <p:nvPicPr>
          <p:cNvPr id="14338" name="Picture 2" descr="C:\Users\География\Desktop\Современный уроок\Моё\Мысы\Дежнев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 y="-10943"/>
            <a:ext cx="9144726" cy="7584193"/>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descr="C:\Users\География\Desktop\Современный уроок\Моё\Мысы\Мыс Дежнёва.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584" y="-28319"/>
            <a:ext cx="11434933" cy="7601569"/>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a:hlinkClick r:id="rId4" action="ppaction://hlinksldjump"/>
          </p:cNvPr>
          <p:cNvSpPr/>
          <p:nvPr/>
        </p:nvSpPr>
        <p:spPr>
          <a:xfrm>
            <a:off x="2527276" y="31630"/>
            <a:ext cx="4089453"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 </a:t>
            </a: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дежнёва</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2453725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a:xfrm>
            <a:off x="2123728" y="4437112"/>
            <a:ext cx="2372072" cy="1689051"/>
          </a:xfrm>
        </p:spPr>
        <p:txBody>
          <a:bodyPr/>
          <a:lstStyle/>
          <a:p>
            <a:endParaRPr lang="ru-RU" dirty="0"/>
          </a:p>
        </p:txBody>
      </p:sp>
      <p:sp>
        <p:nvSpPr>
          <p:cNvPr id="4" name="Объект 3"/>
          <p:cNvSpPr>
            <a:spLocks noGrp="1"/>
          </p:cNvSpPr>
          <p:nvPr>
            <p:ph sz="half" idx="2"/>
          </p:nvPr>
        </p:nvSpPr>
        <p:spPr>
          <a:xfrm>
            <a:off x="5940152" y="4869160"/>
            <a:ext cx="2746648" cy="1257003"/>
          </a:xfrm>
        </p:spPr>
        <p:txBody>
          <a:bodyPr/>
          <a:lstStyle/>
          <a:p>
            <a:endParaRPr lang="ru-RU" dirty="0"/>
          </a:p>
        </p:txBody>
      </p:sp>
      <p:pic>
        <p:nvPicPr>
          <p:cNvPr id="13315" name="Picture 3" descr="C:\Users\География\Desktop\Современный уроок\Моё\Мысы\Кавказ.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54" y="908720"/>
            <a:ext cx="9161095" cy="5085184"/>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C:\Users\География\Desktop\Современный уроок\Моё\Мысы\Базардюзю.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795" y="-31921"/>
            <a:ext cx="10312175" cy="6889921"/>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a:hlinkClick r:id="rId4" action="ppaction://hlinksldjump"/>
          </p:cNvPr>
          <p:cNvSpPr/>
          <p:nvPr/>
        </p:nvSpPr>
        <p:spPr>
          <a:xfrm>
            <a:off x="1675176" y="260648"/>
            <a:ext cx="5770234"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Гора </a:t>
            </a: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базардюзю</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656546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Объект 3"/>
          <p:cNvSpPr>
            <a:spLocks noGrp="1"/>
          </p:cNvSpPr>
          <p:nvPr>
            <p:ph sz="half" idx="2"/>
          </p:nvPr>
        </p:nvSpPr>
        <p:spPr/>
        <p:txBody>
          <a:bodyPr/>
          <a:lstStyle/>
          <a:p>
            <a:endParaRPr lang="ru-RU"/>
          </a:p>
        </p:txBody>
      </p:sp>
      <p:pic>
        <p:nvPicPr>
          <p:cNvPr id="15362" name="Picture 2" descr="C:\Users\География\Desktop\Современный уроок\Моё\Мысы\Балтийская коса.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4" y="-14028"/>
            <a:ext cx="11186419" cy="7317432"/>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C:\Users\География\Desktop\Современный уроок\Моё\Мысы\Балтийская коса.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028"/>
            <a:ext cx="12238869" cy="7115436"/>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1560635" y="0"/>
            <a:ext cx="6022739"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Балтийская коса</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2987022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a:spLocks noChangeArrowheads="1"/>
          </p:cNvSpPr>
          <p:nvPr/>
        </p:nvSpPr>
        <p:spPr bwMode="auto">
          <a:xfrm>
            <a:off x="2443163" y="228600"/>
            <a:ext cx="4577109" cy="1400810"/>
          </a:xfrm>
          <a:prstGeom prst="roundRect">
            <a:avLst>
              <a:gd name="adj" fmla="val 16667"/>
            </a:avLst>
          </a:prstGeom>
          <a:gradFill rotWithShape="1">
            <a:gsLst>
              <a:gs pos="0">
                <a:srgbClr val="5D417E"/>
              </a:gs>
              <a:gs pos="80000">
                <a:srgbClr val="7B58A6"/>
              </a:gs>
              <a:gs pos="100000">
                <a:srgbClr val="7B57A8"/>
              </a:gs>
            </a:gsLst>
            <a:lin ang="16200000"/>
          </a:gradFill>
          <a:ln>
            <a:noFill/>
          </a:ln>
          <a:effectLst>
            <a:outerShdw dist="23000" dir="5400000" rotWithShape="0">
              <a:srgbClr val="00000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4000" b="0" i="0" u="none" strike="noStrike" cap="none" normalizeH="0" baseline="0" dirty="0" smtClean="0">
                <a:ln>
                  <a:noFill/>
                </a:ln>
                <a:solidFill>
                  <a:srgbClr val="000000"/>
                </a:solidFill>
                <a:effectLst/>
                <a:latin typeface="TruthCYR Bold" pitchFamily="50" charset="-52"/>
                <a:ea typeface="Calibri" pitchFamily="34" charset="0"/>
                <a:cs typeface="Times New Roman" pitchFamily="18" charset="0"/>
              </a:rPr>
              <a:t>Размеры территории</a:t>
            </a:r>
            <a:endParaRPr kumimoji="0" lang="ru-RU" altLang="ru-RU" sz="40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3" name="Прямая соединительная линия 2"/>
          <p:cNvCxnSpPr/>
          <p:nvPr/>
        </p:nvCxnSpPr>
        <p:spPr>
          <a:xfrm>
            <a:off x="2915816" y="1629410"/>
            <a:ext cx="0" cy="429260"/>
          </a:xfrm>
          <a:prstGeom prst="line">
            <a:avLst/>
          </a:prstGeom>
        </p:spPr>
        <p:style>
          <a:lnRef idx="3">
            <a:schemeClr val="dk1"/>
          </a:lnRef>
          <a:fillRef idx="0">
            <a:schemeClr val="dk1"/>
          </a:fillRef>
          <a:effectRef idx="2">
            <a:schemeClr val="dk1"/>
          </a:effectRef>
          <a:fontRef idx="minor">
            <a:schemeClr val="tx1"/>
          </a:fontRef>
        </p:style>
      </p:cxnSp>
      <p:cxnSp>
        <p:nvCxnSpPr>
          <p:cNvPr id="4" name="Прямая соединительная линия 3"/>
          <p:cNvCxnSpPr/>
          <p:nvPr/>
        </p:nvCxnSpPr>
        <p:spPr>
          <a:xfrm>
            <a:off x="6300192" y="1655976"/>
            <a:ext cx="0" cy="429260"/>
          </a:xfrm>
          <a:prstGeom prst="line">
            <a:avLst/>
          </a:prstGeom>
          <a:noFill/>
          <a:ln w="38100" cap="flat" cmpd="sng" algn="ctr">
            <a:solidFill>
              <a:sysClr val="windowText" lastClr="000000"/>
            </a:solidFill>
            <a:prstDash val="solid"/>
          </a:ln>
          <a:effectLst>
            <a:outerShdw blurRad="40000" dist="23000" dir="5400000" rotWithShape="0">
              <a:srgbClr val="000000">
                <a:alpha val="35000"/>
              </a:srgbClr>
            </a:outerShdw>
          </a:effectLst>
        </p:spPr>
      </p:cxnSp>
      <p:sp>
        <p:nvSpPr>
          <p:cNvPr id="5" name="Скругленный прямоугольник 4"/>
          <p:cNvSpPr>
            <a:spLocks noChangeArrowheads="1"/>
          </p:cNvSpPr>
          <p:nvPr/>
        </p:nvSpPr>
        <p:spPr bwMode="auto">
          <a:xfrm>
            <a:off x="642938" y="2045742"/>
            <a:ext cx="3808800" cy="1238400"/>
          </a:xfrm>
          <a:prstGeom prst="roundRect">
            <a:avLst>
              <a:gd name="adj" fmla="val 16667"/>
            </a:avLst>
          </a:prstGeom>
          <a:gradFill rotWithShape="1">
            <a:gsLst>
              <a:gs pos="0">
                <a:srgbClr val="C9B5E8"/>
              </a:gs>
              <a:gs pos="35001">
                <a:srgbClr val="D9CBEE"/>
              </a:gs>
              <a:gs pos="100000">
                <a:srgbClr val="F0EAF9"/>
              </a:gs>
            </a:gsLst>
            <a:lin ang="16200000" scaled="1"/>
          </a:gradFill>
          <a:ln w="9525">
            <a:solidFill>
              <a:srgbClr val="795D9B"/>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b="0" i="0" u="none" strike="noStrike" cap="none" normalizeH="0" baseline="0" dirty="0" smtClean="0">
                <a:ln>
                  <a:noFill/>
                </a:ln>
                <a:solidFill>
                  <a:srgbClr val="000000"/>
                </a:solidFill>
                <a:effectLst/>
                <a:latin typeface="TruthCYR Bold" pitchFamily="50" charset="-52"/>
                <a:ea typeface="Calibri" pitchFamily="34" charset="0"/>
                <a:cs typeface="Times New Roman" pitchFamily="18" charset="0"/>
              </a:rPr>
              <a:t>Протяжённость с севера на юг </a:t>
            </a:r>
            <a:r>
              <a:rPr kumimoji="0" lang="ru-RU" altLang="ru-RU"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ru-RU" altLang="ru-RU" b="0" i="0" u="none" strike="noStrike" cap="none" normalizeH="0" baseline="0" dirty="0" smtClean="0">
                <a:ln>
                  <a:noFill/>
                </a:ln>
                <a:solidFill>
                  <a:srgbClr val="000000"/>
                </a:solidFill>
                <a:effectLst/>
                <a:latin typeface="TruthCYR Bold" pitchFamily="50" charset="-52"/>
                <a:ea typeface="Calibri" pitchFamily="34" charset="0"/>
                <a:cs typeface="Times New Roman" pitchFamily="18" charset="0"/>
              </a:rPr>
              <a:t> 4,5 тыс. км </a:t>
            </a:r>
            <a:endParaRPr kumimoji="0" lang="ru-RU" altLang="ru-RU" sz="24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7" name="Прямая со стрелкой 6"/>
          <p:cNvCxnSpPr/>
          <p:nvPr/>
        </p:nvCxnSpPr>
        <p:spPr>
          <a:xfrm>
            <a:off x="1159427" y="3313653"/>
            <a:ext cx="0" cy="511547"/>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8" name="Прямая со стрелкой 7"/>
          <p:cNvCxnSpPr/>
          <p:nvPr/>
        </p:nvCxnSpPr>
        <p:spPr>
          <a:xfrm>
            <a:off x="3403891" y="3271532"/>
            <a:ext cx="0" cy="553668"/>
          </a:xfrm>
          <a:prstGeom prst="straightConnector1">
            <a:avLst/>
          </a:prstGeom>
          <a:noFill/>
          <a:ln w="38100" cap="flat" cmpd="sng" algn="ctr">
            <a:solidFill>
              <a:sysClr val="windowText" lastClr="000000"/>
            </a:solidFill>
            <a:prstDash val="solid"/>
            <a:tailEnd type="arrow"/>
          </a:ln>
          <a:effectLst>
            <a:outerShdw blurRad="40000" dist="23000" dir="5400000" rotWithShape="0">
              <a:srgbClr val="000000">
                <a:alpha val="35000"/>
              </a:srgbClr>
            </a:outerShdw>
          </a:effectLst>
        </p:spPr>
      </p:cxnSp>
      <p:cxnSp>
        <p:nvCxnSpPr>
          <p:cNvPr id="9" name="Прямая со стрелкой 8"/>
          <p:cNvCxnSpPr/>
          <p:nvPr/>
        </p:nvCxnSpPr>
        <p:spPr>
          <a:xfrm>
            <a:off x="5724128" y="3271532"/>
            <a:ext cx="0" cy="523430"/>
          </a:xfrm>
          <a:prstGeom prst="straightConnector1">
            <a:avLst/>
          </a:prstGeom>
          <a:noFill/>
          <a:ln w="38100" cap="flat" cmpd="sng" algn="ctr">
            <a:solidFill>
              <a:sysClr val="windowText" lastClr="000000"/>
            </a:solidFill>
            <a:prstDash val="solid"/>
            <a:tailEnd type="arrow"/>
          </a:ln>
          <a:effectLst>
            <a:outerShdw blurRad="40000" dist="23000" dir="5400000" rotWithShape="0">
              <a:srgbClr val="000000">
                <a:alpha val="35000"/>
              </a:srgbClr>
            </a:outerShdw>
          </a:effectLst>
        </p:spPr>
      </p:cxnSp>
      <p:cxnSp>
        <p:nvCxnSpPr>
          <p:cNvPr id="10" name="Прямая со стрелкой 9"/>
          <p:cNvCxnSpPr/>
          <p:nvPr/>
        </p:nvCxnSpPr>
        <p:spPr>
          <a:xfrm>
            <a:off x="7968183" y="3271532"/>
            <a:ext cx="0" cy="510730"/>
          </a:xfrm>
          <a:prstGeom prst="straightConnector1">
            <a:avLst/>
          </a:prstGeom>
          <a:noFill/>
          <a:ln w="38100" cap="flat" cmpd="sng" algn="ctr">
            <a:solidFill>
              <a:sysClr val="windowText" lastClr="000000"/>
            </a:solidFill>
            <a:prstDash val="solid"/>
            <a:tailEnd type="arrow"/>
          </a:ln>
          <a:effectLst>
            <a:outerShdw blurRad="40000" dist="23000" dir="5400000" rotWithShape="0">
              <a:srgbClr val="000000">
                <a:alpha val="35000"/>
              </a:srgbClr>
            </a:outerShdw>
          </a:effectLst>
        </p:spPr>
      </p:cxnSp>
      <p:sp>
        <p:nvSpPr>
          <p:cNvPr id="11" name="Скругленный прямоугольник 10"/>
          <p:cNvSpPr>
            <a:spLocks noChangeArrowheads="1"/>
          </p:cNvSpPr>
          <p:nvPr/>
        </p:nvSpPr>
        <p:spPr bwMode="auto">
          <a:xfrm>
            <a:off x="107504" y="3803355"/>
            <a:ext cx="2088232" cy="1404000"/>
          </a:xfrm>
          <a:prstGeom prst="roundRect">
            <a:avLst>
              <a:gd name="adj" fmla="val 16667"/>
            </a:avLst>
          </a:prstGeom>
          <a:gradFill rotWithShape="1">
            <a:gsLst>
              <a:gs pos="0">
                <a:srgbClr val="C9B5E8"/>
              </a:gs>
              <a:gs pos="35001">
                <a:srgbClr val="D9CBEE"/>
              </a:gs>
              <a:gs pos="100000">
                <a:srgbClr val="F0EAF9"/>
              </a:gs>
            </a:gsLst>
            <a:lin ang="16200000" scaled="1"/>
          </a:gradFill>
          <a:ln w="9525">
            <a:solidFill>
              <a:srgbClr val="7D60A0"/>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600" b="0" i="0" u="none" strike="noStrike" cap="none" normalizeH="0" baseline="0" dirty="0" smtClean="0">
                <a:ln>
                  <a:noFill/>
                </a:ln>
                <a:solidFill>
                  <a:srgbClr val="000000"/>
                </a:solidFill>
                <a:effectLst/>
                <a:latin typeface="TruthCYR Bold" pitchFamily="50" charset="-52"/>
                <a:ea typeface="Calibri" pitchFamily="34" charset="0"/>
                <a:cs typeface="Times New Roman" pitchFamily="18" charset="0"/>
              </a:rPr>
              <a:t>Разнообразие климатических поясов</a:t>
            </a:r>
            <a:endParaRPr kumimoji="0" lang="ru-RU" alt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Скругленный прямоугольник 11"/>
          <p:cNvSpPr>
            <a:spLocks noChangeArrowheads="1"/>
          </p:cNvSpPr>
          <p:nvPr/>
        </p:nvSpPr>
        <p:spPr bwMode="auto">
          <a:xfrm>
            <a:off x="2343856" y="3795713"/>
            <a:ext cx="2088000" cy="1404000"/>
          </a:xfrm>
          <a:prstGeom prst="roundRect">
            <a:avLst>
              <a:gd name="adj" fmla="val 16667"/>
            </a:avLst>
          </a:prstGeom>
          <a:gradFill rotWithShape="1">
            <a:gsLst>
              <a:gs pos="0">
                <a:srgbClr val="C9B5E8"/>
              </a:gs>
              <a:gs pos="35001">
                <a:srgbClr val="D9CBEE"/>
              </a:gs>
              <a:gs pos="100000">
                <a:srgbClr val="F0EAF9"/>
              </a:gs>
            </a:gsLst>
            <a:lin ang="16200000" scaled="1"/>
          </a:gradFill>
          <a:ln w="9525">
            <a:solidFill>
              <a:srgbClr val="7D60A0"/>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600" b="0" i="0" u="none" strike="noStrike" cap="none" normalizeH="0" baseline="0" dirty="0" smtClean="0">
                <a:ln>
                  <a:noFill/>
                </a:ln>
                <a:solidFill>
                  <a:srgbClr val="000000"/>
                </a:solidFill>
                <a:effectLst/>
                <a:latin typeface="TruthCYR Bold" pitchFamily="50" charset="-52"/>
                <a:ea typeface="Calibri" pitchFamily="34" charset="0"/>
                <a:cs typeface="Times New Roman" pitchFamily="18" charset="0"/>
              </a:rPr>
              <a:t>Разнообразие природных зон</a:t>
            </a:r>
            <a:endParaRPr kumimoji="0" lang="ru-RU" altLang="ru-RU"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Скругленный прямоугольник 12"/>
          <p:cNvSpPr>
            <a:spLocks noChangeArrowheads="1"/>
          </p:cNvSpPr>
          <p:nvPr/>
        </p:nvSpPr>
        <p:spPr bwMode="auto">
          <a:xfrm>
            <a:off x="4572000" y="3795713"/>
            <a:ext cx="2088000" cy="1404534"/>
          </a:xfrm>
          <a:prstGeom prst="roundRect">
            <a:avLst>
              <a:gd name="adj" fmla="val 16667"/>
            </a:avLst>
          </a:prstGeom>
          <a:gradFill rotWithShape="1">
            <a:gsLst>
              <a:gs pos="0">
                <a:srgbClr val="C9B5E8"/>
              </a:gs>
              <a:gs pos="35001">
                <a:srgbClr val="D9CBEE"/>
              </a:gs>
              <a:gs pos="100000">
                <a:srgbClr val="F0EAF9"/>
              </a:gs>
            </a:gsLst>
            <a:lin ang="16200000" scaled="1"/>
          </a:gradFill>
          <a:ln w="9525">
            <a:solidFill>
              <a:srgbClr val="7D60A0"/>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600" b="0" i="0" u="none" strike="noStrike" cap="none" normalizeH="0" baseline="0" dirty="0" smtClean="0">
                <a:ln>
                  <a:noFill/>
                </a:ln>
                <a:solidFill>
                  <a:srgbClr val="000000"/>
                </a:solidFill>
                <a:effectLst/>
                <a:latin typeface="TruthCYR Bold" pitchFamily="50" charset="-52"/>
                <a:ea typeface="Calibri" pitchFamily="34" charset="0"/>
                <a:cs typeface="Times New Roman" pitchFamily="18" charset="0"/>
              </a:rPr>
              <a:t>Наличие климатических областей</a:t>
            </a:r>
            <a:endParaRPr kumimoji="0" lang="ru-RU" altLang="ru-RU"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Скругленный прямоугольник 13"/>
          <p:cNvSpPr>
            <a:spLocks noChangeArrowheads="1"/>
          </p:cNvSpPr>
          <p:nvPr/>
        </p:nvSpPr>
        <p:spPr bwMode="auto">
          <a:xfrm>
            <a:off x="6924183" y="3794962"/>
            <a:ext cx="2088000" cy="1420787"/>
          </a:xfrm>
          <a:prstGeom prst="roundRect">
            <a:avLst>
              <a:gd name="adj" fmla="val 16667"/>
            </a:avLst>
          </a:prstGeom>
          <a:gradFill rotWithShape="1">
            <a:gsLst>
              <a:gs pos="0">
                <a:srgbClr val="C9B5E8"/>
              </a:gs>
              <a:gs pos="35001">
                <a:srgbClr val="D9CBEE"/>
              </a:gs>
              <a:gs pos="100000">
                <a:srgbClr val="F0EAF9"/>
              </a:gs>
            </a:gsLst>
            <a:lin ang="16200000" scaled="1"/>
          </a:gradFill>
          <a:ln w="9525">
            <a:solidFill>
              <a:srgbClr val="7D60A0"/>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b="0" i="0" u="none" strike="noStrike" cap="none" normalizeH="0" baseline="0" dirty="0" smtClean="0">
                <a:ln>
                  <a:noFill/>
                </a:ln>
                <a:solidFill>
                  <a:srgbClr val="000000"/>
                </a:solidFill>
                <a:effectLst/>
                <a:latin typeface="TruthCYR Bold" pitchFamily="50" charset="-52"/>
                <a:ea typeface="Calibri" pitchFamily="34" charset="0"/>
                <a:cs typeface="Times New Roman" pitchFamily="18" charset="0"/>
              </a:rPr>
              <a:t>Разница во времени</a:t>
            </a:r>
            <a:endParaRPr kumimoji="0" lang="ru-RU" alt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Rectangle 1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22"/>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Скругленный прямоугольник 5"/>
          <p:cNvSpPr>
            <a:spLocks noChangeArrowheads="1"/>
          </p:cNvSpPr>
          <p:nvPr/>
        </p:nvSpPr>
        <p:spPr bwMode="auto">
          <a:xfrm>
            <a:off x="5227637" y="2045742"/>
            <a:ext cx="3808859" cy="1239241"/>
          </a:xfrm>
          <a:prstGeom prst="roundRect">
            <a:avLst>
              <a:gd name="adj" fmla="val 16667"/>
            </a:avLst>
          </a:prstGeom>
          <a:gradFill rotWithShape="1">
            <a:gsLst>
              <a:gs pos="0">
                <a:srgbClr val="C9B5E8"/>
              </a:gs>
              <a:gs pos="35001">
                <a:srgbClr val="D9CBEE"/>
              </a:gs>
              <a:gs pos="100000">
                <a:srgbClr val="F0EAF9"/>
              </a:gs>
            </a:gsLst>
            <a:lin ang="16200000" scaled="1"/>
          </a:gradFill>
          <a:ln w="9525">
            <a:solidFill>
              <a:srgbClr val="795D9B"/>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b="0" i="0" u="none" strike="noStrike" cap="none" normalizeH="0" baseline="0" dirty="0" smtClean="0">
                <a:ln>
                  <a:noFill/>
                </a:ln>
                <a:solidFill>
                  <a:srgbClr val="000000"/>
                </a:solidFill>
                <a:effectLst/>
                <a:latin typeface="TruthCYR Bold" pitchFamily="50" charset="-52"/>
                <a:ea typeface="Calibri" pitchFamily="34" charset="0"/>
                <a:cs typeface="Times New Roman" pitchFamily="18" charset="0"/>
              </a:rPr>
              <a:t>Протяженность с запада на восток </a:t>
            </a:r>
            <a:r>
              <a:rPr kumimoji="0" lang="ru-RU" altLang="ru-RU"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ru-RU" altLang="ru-RU" b="0" i="0" u="none" strike="noStrike" cap="none" normalizeH="0" baseline="0" dirty="0" smtClean="0">
                <a:ln>
                  <a:noFill/>
                </a:ln>
                <a:solidFill>
                  <a:srgbClr val="000000"/>
                </a:solidFill>
                <a:effectLst/>
                <a:latin typeface="TruthCYR Bold" pitchFamily="50" charset="-52"/>
                <a:ea typeface="Calibri" pitchFamily="34" charset="0"/>
                <a:cs typeface="Times New Roman" pitchFamily="18" charset="0"/>
              </a:rPr>
              <a:t> 9 тыс. км (не считая Калининградской области)</a:t>
            </a:r>
            <a:endParaRPr kumimoji="0" lang="ru-RU" altLang="ru-RU" sz="32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2799703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Наглядный материал\География\Карты\9 класс\0_66aa4_eff6ea7d_XL.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692695"/>
            <a:ext cx="9164374" cy="5418437"/>
          </a:xfrm>
          <a:prstGeom prst="rect">
            <a:avLst/>
          </a:prstGeom>
          <a:noFill/>
          <a:extLst>
            <a:ext uri="{909E8E84-426E-40DD-AFC4-6F175D3DCCD1}">
              <a14:hiddenFill xmlns:a14="http://schemas.microsoft.com/office/drawing/2010/main">
                <a:solidFill>
                  <a:srgbClr val="FFFFFF"/>
                </a:solidFill>
              </a14:hiddenFill>
            </a:ext>
          </a:extLst>
        </p:spPr>
      </p:pic>
      <p:sp>
        <p:nvSpPr>
          <p:cNvPr id="5" name="Заголовок 1"/>
          <p:cNvSpPr txBox="1">
            <a:spLocks/>
          </p:cNvSpPr>
          <p:nvPr/>
        </p:nvSpPr>
        <p:spPr>
          <a:xfrm>
            <a:off x="4644008" y="2852936"/>
            <a:ext cx="2232248" cy="1152128"/>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dirty="0" smtClean="0">
                <a:latin typeface="TruthCYR Bold" pitchFamily="50" charset="-52"/>
              </a:rPr>
              <a:t>Азия</a:t>
            </a:r>
            <a:endParaRPr lang="ru-RU" dirty="0">
              <a:latin typeface="TruthCYR Bold" pitchFamily="50" charset="-52"/>
            </a:endParaRPr>
          </a:p>
        </p:txBody>
      </p:sp>
      <p:sp>
        <p:nvSpPr>
          <p:cNvPr id="2" name="Заголовок 1"/>
          <p:cNvSpPr>
            <a:spLocks noGrp="1"/>
          </p:cNvSpPr>
          <p:nvPr>
            <p:ph type="title"/>
          </p:nvPr>
        </p:nvSpPr>
        <p:spPr>
          <a:xfrm>
            <a:off x="827584" y="3140968"/>
            <a:ext cx="2232248" cy="792088"/>
          </a:xfrm>
        </p:spPr>
        <p:txBody>
          <a:bodyPr>
            <a:normAutofit fontScale="90000"/>
          </a:bodyPr>
          <a:lstStyle/>
          <a:p>
            <a:r>
              <a:rPr lang="ru-RU" dirty="0" smtClean="0">
                <a:latin typeface="TruthCYR Bold" pitchFamily="50" charset="-52"/>
              </a:rPr>
              <a:t>Европа</a:t>
            </a:r>
            <a:endParaRPr lang="ru-RU" dirty="0">
              <a:latin typeface="TruthCYR Bold" pitchFamily="50" charset="-52"/>
            </a:endParaRPr>
          </a:p>
        </p:txBody>
      </p:sp>
    </p:spTree>
    <p:extLst>
      <p:ext uri="{BB962C8B-B14F-4D97-AF65-F5344CB8AC3E}">
        <p14:creationId xmlns:p14="http://schemas.microsoft.com/office/powerpoint/2010/main" val="176895382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412776"/>
            <a:ext cx="8219256" cy="1152128"/>
          </a:xfrm>
        </p:spPr>
        <p:txBody>
          <a:bodyPr>
            <a:normAutofit/>
          </a:bodyPr>
          <a:lstStyle/>
          <a:p>
            <a:r>
              <a:rPr lang="ru-RU" sz="2800" dirty="0" smtClean="0">
                <a:latin typeface="TruthCYR Bold" pitchFamily="50" charset="-52"/>
              </a:rPr>
              <a:t>Какие государства, так же, как и Россия, расположены в двух частях света?</a:t>
            </a:r>
            <a:endParaRPr lang="ru-RU" sz="2800" dirty="0">
              <a:latin typeface="TruthCYR Bold" pitchFamily="50" charset="-52"/>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480782285"/>
              </p:ext>
            </p:extLst>
          </p:nvPr>
        </p:nvGraphicFramePr>
        <p:xfrm>
          <a:off x="755576" y="2780927"/>
          <a:ext cx="7776863" cy="3672408"/>
        </p:xfrm>
        <a:graphic>
          <a:graphicData uri="http://schemas.openxmlformats.org/drawingml/2006/table">
            <a:tbl>
              <a:tblPr firstRow="1" firstCol="1" bandRow="1"/>
              <a:tblGrid>
                <a:gridCol w="1296144"/>
                <a:gridCol w="6480719"/>
              </a:tblGrid>
              <a:tr h="1224136">
                <a:tc>
                  <a:txBody>
                    <a:bodyPr/>
                    <a:lstStyle/>
                    <a:p>
                      <a:pPr>
                        <a:lnSpc>
                          <a:spcPct val="115000"/>
                        </a:lnSpc>
                        <a:spcAft>
                          <a:spcPts val="0"/>
                        </a:spcAft>
                      </a:pPr>
                      <a:r>
                        <a:rPr lang="ru-RU" sz="1800" dirty="0">
                          <a:effectLst/>
                          <a:latin typeface="TruthCYR Bold"/>
                          <a:ea typeface="Calibri"/>
                          <a:cs typeface="Times New Roman"/>
                        </a:rPr>
                        <a:t>Турция</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FF99"/>
                    </a:solidFill>
                  </a:tcPr>
                </a:tc>
                <a:tc>
                  <a:txBody>
                    <a:bodyPr/>
                    <a:lstStyle/>
                    <a:p>
                      <a:pPr>
                        <a:lnSpc>
                          <a:spcPct val="115000"/>
                        </a:lnSpc>
                        <a:spcAft>
                          <a:spcPts val="0"/>
                        </a:spcAft>
                      </a:pPr>
                      <a:r>
                        <a:rPr lang="ru-RU" sz="1800">
                          <a:effectLst/>
                          <a:latin typeface="TruthCYR Bold"/>
                          <a:ea typeface="Calibri"/>
                          <a:cs typeface="Times New Roman"/>
                        </a:rPr>
                        <a:t>Европа  и Азия</a:t>
                      </a:r>
                      <a:endParaRPr lang="ru-RU" sz="18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1224136">
                <a:tc>
                  <a:txBody>
                    <a:bodyPr/>
                    <a:lstStyle/>
                    <a:p>
                      <a:pPr>
                        <a:lnSpc>
                          <a:spcPct val="115000"/>
                        </a:lnSpc>
                        <a:spcAft>
                          <a:spcPts val="0"/>
                        </a:spcAft>
                      </a:pPr>
                      <a:r>
                        <a:rPr lang="ru-RU" sz="1800">
                          <a:effectLst/>
                          <a:latin typeface="TruthCYR Bold"/>
                          <a:ea typeface="Calibri"/>
                          <a:cs typeface="Times New Roman"/>
                        </a:rPr>
                        <a:t>Египет</a:t>
                      </a:r>
                      <a:endParaRPr lang="ru-RU" sz="18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FF99"/>
                    </a:solidFill>
                  </a:tcPr>
                </a:tc>
                <a:tc>
                  <a:txBody>
                    <a:bodyPr/>
                    <a:lstStyle/>
                    <a:p>
                      <a:pPr>
                        <a:lnSpc>
                          <a:spcPct val="115000"/>
                        </a:lnSpc>
                        <a:spcAft>
                          <a:spcPts val="0"/>
                        </a:spcAft>
                      </a:pPr>
                      <a:r>
                        <a:rPr lang="ru-RU" sz="1800">
                          <a:effectLst/>
                          <a:latin typeface="TruthCYR Bold"/>
                          <a:ea typeface="Calibri"/>
                          <a:cs typeface="Times New Roman"/>
                        </a:rPr>
                        <a:t>Африка и Азия</a:t>
                      </a:r>
                      <a:endParaRPr lang="ru-RU" sz="18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1224136">
                <a:tc>
                  <a:txBody>
                    <a:bodyPr/>
                    <a:lstStyle/>
                    <a:p>
                      <a:pPr>
                        <a:lnSpc>
                          <a:spcPct val="115000"/>
                        </a:lnSpc>
                        <a:spcAft>
                          <a:spcPts val="0"/>
                        </a:spcAft>
                      </a:pPr>
                      <a:r>
                        <a:rPr lang="ru-RU" sz="1800">
                          <a:effectLst/>
                          <a:latin typeface="TruthCYR Bold"/>
                          <a:ea typeface="Calibri"/>
                          <a:cs typeface="Times New Roman"/>
                        </a:rPr>
                        <a:t>Дания</a:t>
                      </a:r>
                      <a:endParaRPr lang="ru-RU" sz="18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FF99"/>
                    </a:solidFill>
                  </a:tcPr>
                </a:tc>
                <a:tc>
                  <a:txBody>
                    <a:bodyPr/>
                    <a:lstStyle/>
                    <a:p>
                      <a:pPr>
                        <a:lnSpc>
                          <a:spcPct val="115000"/>
                        </a:lnSpc>
                        <a:spcAft>
                          <a:spcPts val="0"/>
                        </a:spcAft>
                      </a:pPr>
                      <a:r>
                        <a:rPr lang="ru-RU" sz="1800" dirty="0">
                          <a:effectLst/>
                          <a:latin typeface="TruthCYR Bold"/>
                          <a:ea typeface="Calibri"/>
                          <a:cs typeface="Times New Roman"/>
                        </a:rPr>
                        <a:t>Европа и Америка</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bl>
          </a:graphicData>
        </a:graphic>
      </p:graphicFrame>
      <p:sp>
        <p:nvSpPr>
          <p:cNvPr id="5" name="Прямоугольник 4">
            <a:hlinkClick r:id="rId3" action="ppaction://hlinkfile"/>
          </p:cNvPr>
          <p:cNvSpPr/>
          <p:nvPr/>
        </p:nvSpPr>
        <p:spPr>
          <a:xfrm>
            <a:off x="755576" y="2780928"/>
            <a:ext cx="7776864" cy="1224136"/>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 name="Прямоугольник 7">
            <a:hlinkClick r:id="rId4" action="ppaction://hlinkfile"/>
          </p:cNvPr>
          <p:cNvSpPr/>
          <p:nvPr/>
        </p:nvSpPr>
        <p:spPr>
          <a:xfrm>
            <a:off x="755576" y="4005064"/>
            <a:ext cx="7776864" cy="1224136"/>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 name="Прямоугольник 8">
            <a:hlinkClick r:id="rId5" action="ppaction://hlinkfile"/>
          </p:cNvPr>
          <p:cNvSpPr/>
          <p:nvPr/>
        </p:nvSpPr>
        <p:spPr>
          <a:xfrm>
            <a:off x="755576" y="5229200"/>
            <a:ext cx="7776864" cy="1224136"/>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76789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052736"/>
            <a:ext cx="8075240" cy="1512168"/>
          </a:xfrm>
        </p:spPr>
        <p:txBody>
          <a:bodyPr>
            <a:normAutofit/>
          </a:bodyPr>
          <a:lstStyle/>
          <a:p>
            <a:r>
              <a:rPr lang="ru-RU" sz="3600" dirty="0" err="1" smtClean="0">
                <a:latin typeface="TruthCYR Bold" pitchFamily="50" charset="-52"/>
              </a:rPr>
              <a:t>Северность</a:t>
            </a:r>
            <a:r>
              <a:rPr lang="ru-RU" sz="3600" dirty="0" smtClean="0">
                <a:latin typeface="TruthCYR Bold" pitchFamily="50" charset="-52"/>
              </a:rPr>
              <a:t> – важнейшая черта широтного положения России</a:t>
            </a:r>
            <a:endParaRPr lang="ru-RU" sz="3600" dirty="0">
              <a:latin typeface="TruthCYR Bold" pitchFamily="50" charset="-52"/>
            </a:endParaRPr>
          </a:p>
        </p:txBody>
      </p:sp>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115616" y="2348880"/>
            <a:ext cx="7056784" cy="4153678"/>
          </a:xfrm>
        </p:spPr>
      </p:pic>
    </p:spTree>
    <p:extLst>
      <p:ext uri="{BB962C8B-B14F-4D97-AF65-F5344CB8AC3E}">
        <p14:creationId xmlns:p14="http://schemas.microsoft.com/office/powerpoint/2010/main" val="25722274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p:cNvSpPr>
            <a:spLocks noGrp="1"/>
          </p:cNvSpPr>
          <p:nvPr>
            <p:ph idx="1"/>
          </p:nvPr>
        </p:nvSpPr>
        <p:spPr>
          <a:xfrm>
            <a:off x="467544" y="404665"/>
            <a:ext cx="8219256" cy="1584176"/>
          </a:xfrm>
        </p:spPr>
        <p:txBody>
          <a:bodyPr>
            <a:normAutofit/>
          </a:bodyPr>
          <a:lstStyle/>
          <a:p>
            <a:pPr marL="0" lvl="0" indent="0">
              <a:buNone/>
            </a:pPr>
            <a:r>
              <a:rPr lang="ru-RU" sz="4000" dirty="0" smtClean="0">
                <a:latin typeface="Times New Roman" panose="02020603050405020304" pitchFamily="18" charset="0"/>
                <a:cs typeface="Times New Roman" panose="02020603050405020304" pitchFamily="18" charset="0"/>
              </a:rPr>
              <a:t>1. </a:t>
            </a:r>
            <a:r>
              <a:rPr lang="ru-RU" sz="4000" dirty="0">
                <a:latin typeface="Times New Roman" panose="02020603050405020304" pitchFamily="18" charset="0"/>
                <a:cs typeface="Times New Roman" panose="02020603050405020304" pitchFamily="18" charset="0"/>
              </a:rPr>
              <a:t>Географический объект – </a:t>
            </a:r>
            <a:r>
              <a:rPr lang="ru-RU" sz="4000" dirty="0" smtClean="0">
                <a:latin typeface="Times New Roman" panose="02020603050405020304" pitchFamily="18" charset="0"/>
                <a:cs typeface="Times New Roman" panose="02020603050405020304" pitchFamily="18" charset="0"/>
              </a:rPr>
              <a:t> … </a:t>
            </a:r>
            <a:endParaRPr lang="ru-RU" sz="4000" dirty="0">
              <a:latin typeface="Times New Roman" panose="02020603050405020304" pitchFamily="18" charset="0"/>
              <a:cs typeface="Times New Roman" panose="02020603050405020304" pitchFamily="18" charset="0"/>
            </a:endParaRPr>
          </a:p>
          <a:p>
            <a:pPr marL="0" indent="0">
              <a:buNone/>
            </a:pPr>
            <a:endParaRPr lang="ru-RU" sz="4000" dirty="0">
              <a:latin typeface="Times New Roman" panose="02020603050405020304" pitchFamily="18" charset="0"/>
              <a:cs typeface="Times New Roman" panose="02020603050405020304" pitchFamily="18" charset="0"/>
            </a:endParaRPr>
          </a:p>
        </p:txBody>
      </p:sp>
      <p:sp>
        <p:nvSpPr>
          <p:cNvPr id="2" name="Прямоугольник 1">
            <a:hlinkClick r:id="rId2" action="ppaction://hlinkfile"/>
          </p:cNvPr>
          <p:cNvSpPr/>
          <p:nvPr/>
        </p:nvSpPr>
        <p:spPr>
          <a:xfrm>
            <a:off x="467544" y="2276872"/>
            <a:ext cx="8064896" cy="40324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0023929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endParaRPr lang="ru-RU"/>
          </a:p>
        </p:txBody>
      </p:sp>
      <p:pic>
        <p:nvPicPr>
          <p:cNvPr id="26626" name="Picture 2" descr="C:\Users\География\Desktop\Современный уроок\Моё\сев.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484784"/>
            <a:ext cx="8280920" cy="5242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87942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7355" y="1340768"/>
            <a:ext cx="8085584" cy="1337060"/>
          </a:xfrm>
        </p:spPr>
        <p:txBody>
          <a:bodyPr>
            <a:noAutofit/>
          </a:bodyPr>
          <a:lstStyle/>
          <a:p>
            <a:r>
              <a:rPr lang="ru-RU" sz="2400" dirty="0" smtClean="0">
                <a:latin typeface="TruthCYR Bold" pitchFamily="50" charset="-52"/>
              </a:rPr>
              <a:t>Отметьте на контурной карте океаны, омывающие берега России, и определите, какие из них оказывают наибольшее влияние на климат нашей страны</a:t>
            </a:r>
            <a:r>
              <a:rPr lang="ru-RU" sz="2800" dirty="0" smtClean="0">
                <a:latin typeface="TruthCYR Bold" pitchFamily="50" charset="-52"/>
              </a:rPr>
              <a:t>.</a:t>
            </a:r>
            <a:endParaRPr lang="ru-RU" sz="2800" dirty="0">
              <a:latin typeface="TruthCYR Bold" pitchFamily="50" charset="-52"/>
            </a:endParaRPr>
          </a:p>
        </p:txBody>
      </p:sp>
      <p:sp>
        <p:nvSpPr>
          <p:cNvPr id="3" name="Объект 2"/>
          <p:cNvSpPr>
            <a:spLocks noGrp="1"/>
          </p:cNvSpPr>
          <p:nvPr>
            <p:ph idx="1"/>
          </p:nvPr>
        </p:nvSpPr>
        <p:spPr>
          <a:xfrm>
            <a:off x="1187624" y="3645024"/>
            <a:ext cx="5328592" cy="2481139"/>
          </a:xfrm>
        </p:spPr>
        <p:txBody>
          <a:bodyPr/>
          <a:lstStyle/>
          <a:p>
            <a:endParaRPr lang="ru-RU" dirty="0"/>
          </a:p>
        </p:txBody>
      </p:sp>
      <p:pic>
        <p:nvPicPr>
          <p:cNvPr id="1027" name="Picture 3" descr="C:\Users\География\Desktop\Современный уроок\Моё\800px-Map_of_Russia_-_Ryazan_Oblast_(2008-03).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2852936"/>
            <a:ext cx="6517014" cy="3661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49952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96752"/>
          </a:xfrm>
        </p:spPr>
        <p:txBody>
          <a:bodyPr>
            <a:noAutofit/>
          </a:bodyPr>
          <a:lstStyle/>
          <a:p>
            <a:r>
              <a:rPr lang="ru-RU" sz="3600" dirty="0" smtClean="0">
                <a:latin typeface="TruthCYR Bold" pitchFamily="50" charset="-52"/>
              </a:rPr>
              <a:t>Покажите на контурной карте крайние точки России</a:t>
            </a:r>
            <a:endParaRPr lang="ru-RU" sz="3600" dirty="0">
              <a:latin typeface="TruthCYR Bold" pitchFamily="50" charset="-52"/>
            </a:endParaRPr>
          </a:p>
        </p:txBody>
      </p:sp>
      <p:pic>
        <p:nvPicPr>
          <p:cNvPr id="4" name="Picture 3" descr="C:\Users\География\Desktop\Современный уроок\Моё\800px-Map_of_Russia_-_Ryazan_Oblast_(2008-03).svg.png">
            <a:hlinkClick r:id="rId2" action="ppaction://hlinkfile"/>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9512" y="1196752"/>
            <a:ext cx="8784976" cy="5472608"/>
          </a:xfrm>
          <a:prstGeom prst="rect">
            <a:avLst/>
          </a:prstGeom>
          <a:noFill/>
          <a:extLst/>
        </p:spPr>
      </p:pic>
    </p:spTree>
    <p:extLst>
      <p:ext uri="{BB962C8B-B14F-4D97-AF65-F5344CB8AC3E}">
        <p14:creationId xmlns:p14="http://schemas.microsoft.com/office/powerpoint/2010/main" val="15153631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590"/>
            <a:ext cx="9144000" cy="1420366"/>
          </a:xfrm>
          <a:noFill/>
        </p:spPr>
        <p:txBody>
          <a:bodyPr>
            <a:normAutofit/>
          </a:bodyPr>
          <a:lstStyle/>
          <a:p>
            <a:r>
              <a:rPr lang="ru-RU" sz="3600" dirty="0" smtClean="0">
                <a:latin typeface="TruthCYR Bold" pitchFamily="50" charset="-52"/>
              </a:rPr>
              <a:t>Разгадайте венгерский кроссворд. Найдите все государства-гиганты</a:t>
            </a:r>
            <a:endParaRPr lang="ru-RU" sz="3600" dirty="0">
              <a:latin typeface="TruthCYR Bold" pitchFamily="50" charset="-52"/>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589427188"/>
              </p:ext>
            </p:extLst>
          </p:nvPr>
        </p:nvGraphicFramePr>
        <p:xfrm>
          <a:off x="1547664" y="1340768"/>
          <a:ext cx="6120678" cy="5184572"/>
        </p:xfrm>
        <a:graphic>
          <a:graphicData uri="http://schemas.openxmlformats.org/drawingml/2006/table">
            <a:tbl>
              <a:tblPr firstRow="1" firstCol="1" bandRow="1"/>
              <a:tblGrid>
                <a:gridCol w="612001"/>
                <a:gridCol w="612001"/>
                <a:gridCol w="612001"/>
                <a:gridCol w="612001"/>
                <a:gridCol w="612001"/>
                <a:gridCol w="612001"/>
                <a:gridCol w="612001"/>
                <a:gridCol w="612001"/>
                <a:gridCol w="612001"/>
                <a:gridCol w="612669"/>
              </a:tblGrid>
              <a:tr h="525952">
                <a:tc>
                  <a:txBody>
                    <a:bodyPr/>
                    <a:lstStyle/>
                    <a:p>
                      <a:pPr>
                        <a:lnSpc>
                          <a:spcPct val="115000"/>
                        </a:lnSpc>
                        <a:spcAft>
                          <a:spcPts val="0"/>
                        </a:spcAft>
                      </a:pPr>
                      <a:r>
                        <a:rPr lang="ru-RU" sz="2300">
                          <a:solidFill>
                            <a:srgbClr val="000000"/>
                          </a:solidFill>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ru-RU" sz="2300">
                          <a:solidFill>
                            <a:srgbClr val="000000"/>
                          </a:solidFill>
                          <a:effectLst/>
                          <a:latin typeface="Arial Black"/>
                          <a:ea typeface="Times New Roman"/>
                          <a:cs typeface="Times New Roman"/>
                        </a:rPr>
                        <a:t>Р</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ru-RU" sz="2300">
                          <a:solidFill>
                            <a:srgbClr val="000000"/>
                          </a:solidFill>
                          <a:effectLst/>
                          <a:latin typeface="Arial Black"/>
                          <a:ea typeface="Times New Roman"/>
                          <a:cs typeface="Times New Roman"/>
                        </a:rPr>
                        <a:t>Г</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ru-RU" sz="2300">
                          <a:solidFill>
                            <a:srgbClr val="000000"/>
                          </a:solidFill>
                          <a:effectLst/>
                          <a:latin typeface="Arial Black"/>
                          <a:ea typeface="Times New Roman"/>
                          <a:cs typeface="Times New Roman"/>
                        </a:rPr>
                        <a:t>Е</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ru-RU" sz="2300">
                          <a:effectLst/>
                          <a:latin typeface="Arial Black"/>
                          <a:ea typeface="Times New Roman"/>
                          <a:cs typeface="Times New Roman"/>
                        </a:rPr>
                        <a:t>К</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ru-RU" sz="2300">
                          <a:effectLst/>
                          <a:latin typeface="Arial Black"/>
                          <a:ea typeface="Times New Roman"/>
                          <a:cs typeface="Times New Roman"/>
                        </a:rPr>
                        <a:t>З</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ru-RU" sz="2300">
                          <a:effectLst/>
                          <a:latin typeface="Arial Black"/>
                          <a:ea typeface="Times New Roman"/>
                          <a:cs typeface="Times New Roman"/>
                        </a:rPr>
                        <a:t>Х</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ru-RU" sz="2300">
                          <a:effectLst/>
                          <a:latin typeface="Arial Black"/>
                          <a:ea typeface="Times New Roman"/>
                          <a:cs typeface="Times New Roman"/>
                        </a:rPr>
                        <a:t>С</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50"/>
                    </a:solidFill>
                  </a:tcPr>
                </a:tc>
              </a:tr>
              <a:tr h="488478">
                <a:tc>
                  <a:txBody>
                    <a:bodyPr/>
                    <a:lstStyle/>
                    <a:p>
                      <a:pPr>
                        <a:lnSpc>
                          <a:spcPct val="115000"/>
                        </a:lnSpc>
                        <a:spcAft>
                          <a:spcPts val="0"/>
                        </a:spcAft>
                      </a:pPr>
                      <a:r>
                        <a:rPr lang="ru-RU" sz="2300">
                          <a:effectLst/>
                          <a:latin typeface="Arial Black"/>
                          <a:ea typeface="Times New Roman"/>
                          <a:cs typeface="Times New Roman"/>
                        </a:rPr>
                        <a:t>Ч</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Д</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Н</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ru-RU" sz="2300">
                          <a:effectLst/>
                          <a:latin typeface="Arial Black"/>
                          <a:ea typeface="Times New Roman"/>
                          <a:cs typeface="Times New Roman"/>
                        </a:rPr>
                        <a:t>Г</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2300">
                          <a:effectLst/>
                          <a:latin typeface="Arial Black"/>
                          <a:ea typeface="Times New Roman"/>
                          <a:cs typeface="Times New Roman"/>
                        </a:rPr>
                        <a:t>Е</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2300">
                          <a:effectLst/>
                          <a:latin typeface="Arial Black"/>
                          <a:ea typeface="Times New Roman"/>
                          <a:cs typeface="Times New Roman"/>
                        </a:rPr>
                        <a:t>Р</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2300">
                          <a:effectLst/>
                          <a:latin typeface="Arial Black"/>
                          <a:ea typeface="Times New Roman"/>
                          <a:cs typeface="Times New Roman"/>
                        </a:rPr>
                        <a:t>Н</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ru-RU" sz="2300">
                          <a:effectLst/>
                          <a:latin typeface="Arial Black"/>
                          <a:ea typeface="Times New Roman"/>
                          <a:cs typeface="Times New Roman"/>
                        </a:rPr>
                        <a:t>Т</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50"/>
                    </a:solidFill>
                  </a:tcPr>
                </a:tc>
              </a:tr>
              <a:tr h="525952">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ru-RU" sz="2300">
                          <a:effectLst/>
                          <a:latin typeface="Arial Black"/>
                          <a:ea typeface="Times New Roman"/>
                          <a:cs typeface="Times New Roman"/>
                        </a:rPr>
                        <a:t>Н</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ru-RU" sz="2300">
                          <a:effectLst/>
                          <a:latin typeface="Arial Black"/>
                          <a:ea typeface="Times New Roman"/>
                          <a:cs typeface="Times New Roman"/>
                        </a:rPr>
                        <a:t>И</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ru-RU" sz="2300">
                          <a:effectLst/>
                          <a:latin typeface="Arial Black"/>
                          <a:ea typeface="Times New Roman"/>
                          <a:cs typeface="Times New Roman"/>
                        </a:rPr>
                        <a:t>Т</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ru-RU" sz="2300">
                          <a:effectLst/>
                          <a:latin typeface="Arial Black"/>
                          <a:ea typeface="Times New Roman"/>
                          <a:cs typeface="Times New Roman"/>
                        </a:rPr>
                        <a:t>И</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2300">
                          <a:effectLst/>
                          <a:latin typeface="Arial Black"/>
                          <a:ea typeface="Times New Roman"/>
                          <a:cs typeface="Times New Roman"/>
                        </a:rPr>
                        <a:t>Н</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2300">
                          <a:solidFill>
                            <a:srgbClr val="000000"/>
                          </a:solidFill>
                          <a:effectLst/>
                          <a:latin typeface="Arial Black"/>
                          <a:ea typeface="Times New Roman"/>
                          <a:cs typeface="Times New Roman"/>
                        </a:rPr>
                        <a:t>К</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ru-RU" sz="2300">
                          <a:effectLst/>
                          <a:latin typeface="Arial Black"/>
                          <a:ea typeface="Times New Roman"/>
                          <a:cs typeface="Times New Roman"/>
                        </a:rPr>
                        <a:t>И</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Б</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ru-RU" sz="2300">
                          <a:effectLst/>
                          <a:latin typeface="Arial Black"/>
                          <a:ea typeface="Times New Roman"/>
                          <a:cs typeface="Times New Roman"/>
                        </a:rPr>
                        <a:t>П</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25952">
                <a:tc>
                  <a:txBody>
                    <a:bodyPr/>
                    <a:lstStyle/>
                    <a:p>
                      <a:pPr>
                        <a:lnSpc>
                          <a:spcPct val="115000"/>
                        </a:lnSpc>
                        <a:spcAft>
                          <a:spcPts val="0"/>
                        </a:spcAft>
                      </a:pPr>
                      <a:r>
                        <a:rPr lang="ru-RU" sz="2300">
                          <a:effectLst/>
                          <a:latin typeface="Arial Black"/>
                          <a:ea typeface="Times New Roman"/>
                          <a:cs typeface="Times New Roman"/>
                        </a:rPr>
                        <a:t>Ы</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Я</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Р</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ru-RU" sz="2300">
                          <a:effectLst/>
                          <a:latin typeface="Arial Black"/>
                          <a:ea typeface="Times New Roman"/>
                          <a:cs typeface="Times New Roman"/>
                        </a:rPr>
                        <a:t>О</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ru-RU" sz="2300">
                          <a:effectLst/>
                          <a:latin typeface="Arial Black"/>
                          <a:ea typeface="Times New Roman"/>
                          <a:cs typeface="Times New Roman"/>
                        </a:rPr>
                        <a:t>С</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ru-RU" sz="2300">
                          <a:effectLst/>
                          <a:latin typeface="Arial Black"/>
                          <a:ea typeface="Times New Roman"/>
                          <a:cs typeface="Times New Roman"/>
                        </a:rPr>
                        <a:t>С</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ru-RU" sz="2300">
                          <a:solidFill>
                            <a:srgbClr val="000000"/>
                          </a:solidFill>
                          <a:effectLst/>
                          <a:latin typeface="Arial Black"/>
                          <a:ea typeface="Times New Roman"/>
                          <a:cs typeface="Times New Roman"/>
                        </a:rPr>
                        <a:t>И</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ru-RU" sz="2300">
                          <a:effectLst/>
                          <a:latin typeface="Arial Black"/>
                          <a:ea typeface="Times New Roman"/>
                          <a:cs typeface="Times New Roman"/>
                        </a:rPr>
                        <a:t>Я</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ru-RU" sz="2300">
                          <a:effectLst/>
                          <a:latin typeface="Arial Black"/>
                          <a:ea typeface="Times New Roman"/>
                          <a:cs typeface="Times New Roman"/>
                        </a:rPr>
                        <a:t>Р</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ru-RU" sz="2300">
                          <a:effectLst/>
                          <a:latin typeface="Arial Black"/>
                          <a:ea typeface="Times New Roman"/>
                          <a:cs typeface="Times New Roman"/>
                        </a:rPr>
                        <a:t>Е</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25952">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C000"/>
                    </a:solidFill>
                  </a:tcPr>
                </a:tc>
                <a:tc>
                  <a:txBody>
                    <a:bodyPr/>
                    <a:lstStyle/>
                    <a:p>
                      <a:pPr>
                        <a:lnSpc>
                          <a:spcPct val="115000"/>
                        </a:lnSpc>
                        <a:spcAft>
                          <a:spcPts val="0"/>
                        </a:spcAft>
                      </a:pPr>
                      <a:r>
                        <a:rPr lang="ru-RU" sz="2300">
                          <a:effectLst/>
                          <a:latin typeface="Arial Black"/>
                          <a:ea typeface="Times New Roman"/>
                          <a:cs typeface="Times New Roman"/>
                        </a:rPr>
                        <a:t>Л</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C000"/>
                    </a:solidFill>
                  </a:tcPr>
                </a:tc>
                <a:tc>
                  <a:txBody>
                    <a:bodyPr/>
                    <a:lstStyle/>
                    <a:p>
                      <a:pPr>
                        <a:lnSpc>
                          <a:spcPct val="115000"/>
                        </a:lnSpc>
                        <a:spcAft>
                          <a:spcPts val="0"/>
                        </a:spcAft>
                      </a:pPr>
                      <a:r>
                        <a:rPr lang="ru-RU" sz="2300">
                          <a:effectLst/>
                          <a:latin typeface="Arial Black"/>
                          <a:ea typeface="Times New Roman"/>
                          <a:cs typeface="Times New Roman"/>
                        </a:rPr>
                        <a:t>Ж</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C000"/>
                    </a:solidFill>
                  </a:tcPr>
                </a:tc>
                <a:tc>
                  <a:txBody>
                    <a:bodyPr/>
                    <a:lstStyle/>
                    <a:p>
                      <a:pPr>
                        <a:lnSpc>
                          <a:spcPct val="115000"/>
                        </a:lnSpc>
                        <a:spcAft>
                          <a:spcPts val="0"/>
                        </a:spcAft>
                      </a:pPr>
                      <a:r>
                        <a:rPr lang="ru-RU" sz="2300">
                          <a:effectLst/>
                          <a:latin typeface="Arial Black"/>
                          <a:ea typeface="Times New Roman"/>
                          <a:cs typeface="Times New Roman"/>
                        </a:rPr>
                        <a:t>И</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C000"/>
                    </a:solidFill>
                  </a:tcPr>
                </a:tc>
                <a:tc>
                  <a:txBody>
                    <a:bodyPr/>
                    <a:lstStyle/>
                    <a:p>
                      <a:pPr>
                        <a:lnSpc>
                          <a:spcPct val="115000"/>
                        </a:lnSpc>
                        <a:spcAft>
                          <a:spcPts val="0"/>
                        </a:spcAft>
                      </a:pPr>
                      <a:r>
                        <a:rPr lang="ru-RU" sz="2300">
                          <a:effectLst/>
                          <a:latin typeface="Arial Black"/>
                          <a:ea typeface="Times New Roman"/>
                          <a:cs typeface="Times New Roman"/>
                        </a:rPr>
                        <a:t>Р</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C000"/>
                    </a:solidFill>
                  </a:tcPr>
                </a:tc>
                <a:tc>
                  <a:txBody>
                    <a:bodyPr/>
                    <a:lstStyle/>
                    <a:p>
                      <a:pPr>
                        <a:lnSpc>
                          <a:spcPct val="115000"/>
                        </a:lnSpc>
                        <a:spcAft>
                          <a:spcPts val="0"/>
                        </a:spcAft>
                      </a:pPr>
                      <a:r>
                        <a:rPr lang="ru-RU" sz="2300">
                          <a:effectLst/>
                          <a:latin typeface="Arial Black"/>
                          <a:ea typeface="Times New Roman"/>
                          <a:cs typeface="Times New Roman"/>
                        </a:rPr>
                        <a:t>Ю</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solidFill>
                            <a:srgbClr val="000000"/>
                          </a:solidFill>
                          <a:effectLst/>
                          <a:latin typeface="Arial Black"/>
                          <a:ea typeface="Times New Roman"/>
                          <a:cs typeface="Times New Roman"/>
                        </a:rPr>
                        <a:t>Т</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ru-RU" sz="2300">
                          <a:effectLst/>
                          <a:latin typeface="Arial Black"/>
                          <a:ea typeface="Times New Roman"/>
                          <a:cs typeface="Times New Roman"/>
                        </a:rPr>
                        <a:t>В</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ru-RU" sz="2300">
                          <a:effectLst/>
                          <a:latin typeface="Arial Black"/>
                          <a:ea typeface="Times New Roman"/>
                          <a:cs typeface="Times New Roman"/>
                        </a:rPr>
                        <a:t>Р</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88478">
                <a:tc>
                  <a:txBody>
                    <a:bodyPr/>
                    <a:lstStyle/>
                    <a:p>
                      <a:pPr>
                        <a:lnSpc>
                          <a:spcPct val="115000"/>
                        </a:lnSpc>
                        <a:spcAft>
                          <a:spcPts val="0"/>
                        </a:spcAft>
                      </a:pPr>
                      <a:r>
                        <a:rPr lang="ru-RU" sz="2300">
                          <a:effectLst/>
                          <a:latin typeface="Arial Black"/>
                          <a:ea typeface="Times New Roman"/>
                          <a:cs typeface="Times New Roman"/>
                        </a:rPr>
                        <a:t>М</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О</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Л</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Р</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solidFill>
                            <a:srgbClr val="000000"/>
                          </a:solidFill>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ru-RU" sz="2300">
                          <a:solidFill>
                            <a:srgbClr val="000000"/>
                          </a:solidFill>
                          <a:effectLst/>
                          <a:latin typeface="Arial Black"/>
                          <a:ea typeface="Times New Roman"/>
                          <a:cs typeface="Times New Roman"/>
                        </a:rPr>
                        <a:t>Й</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ru-RU" sz="2300">
                          <a:effectLst/>
                          <a:latin typeface="Arial Black"/>
                          <a:ea typeface="Times New Roman"/>
                          <a:cs typeface="Times New Roman"/>
                        </a:rPr>
                        <a:t>З</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ru-RU" sz="2300">
                          <a:effectLst/>
                          <a:latin typeface="Arial Black"/>
                          <a:ea typeface="Times New Roman"/>
                          <a:cs typeface="Times New Roman"/>
                        </a:rPr>
                        <a:t>У</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25952">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К</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C5B14"/>
                    </a:solidFill>
                  </a:tcPr>
                </a:tc>
                <a:tc>
                  <a:txBody>
                    <a:bodyPr/>
                    <a:lstStyle/>
                    <a:p>
                      <a:pPr>
                        <a:lnSpc>
                          <a:spcPct val="115000"/>
                        </a:lnSpc>
                        <a:spcAft>
                          <a:spcPts val="0"/>
                        </a:spcAft>
                      </a:pPr>
                      <a:r>
                        <a:rPr lang="ru-RU" sz="2300">
                          <a:effectLst/>
                          <a:latin typeface="Arial Black"/>
                          <a:ea typeface="Times New Roman"/>
                          <a:cs typeface="Times New Roman"/>
                        </a:rPr>
                        <a:t>П</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Ь</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С</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tc>
                  <a:txBody>
                    <a:bodyPr/>
                    <a:lstStyle/>
                    <a:p>
                      <a:pPr>
                        <a:lnSpc>
                          <a:spcPct val="115000"/>
                        </a:lnSpc>
                        <a:spcAft>
                          <a:spcPts val="0"/>
                        </a:spcAft>
                      </a:pPr>
                      <a:r>
                        <a:rPr lang="ru-RU" sz="2300">
                          <a:effectLst/>
                          <a:latin typeface="Arial Black"/>
                          <a:ea typeface="Times New Roman"/>
                          <a:cs typeface="Times New Roman"/>
                        </a:rPr>
                        <a:t>Ш</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tc>
                  <a:txBody>
                    <a:bodyPr/>
                    <a:lstStyle/>
                    <a:p>
                      <a:pPr>
                        <a:lnSpc>
                          <a:spcPct val="115000"/>
                        </a:lnSpc>
                        <a:spcAft>
                          <a:spcPts val="0"/>
                        </a:spcAft>
                      </a:pPr>
                      <a:r>
                        <a:rPr lang="ru-RU" sz="2300">
                          <a:effectLst/>
                          <a:latin typeface="Arial Black"/>
                          <a:ea typeface="Times New Roman"/>
                          <a:cs typeface="Times New Roman"/>
                        </a:rPr>
                        <a:t>Ф</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И</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ru-RU" sz="2300">
                          <a:effectLst/>
                          <a:latin typeface="Arial Black"/>
                          <a:ea typeface="Times New Roman"/>
                          <a:cs typeface="Times New Roman"/>
                        </a:rPr>
                        <a:t>Л</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r>
              <a:tr h="525952">
                <a:tc>
                  <a:txBody>
                    <a:bodyPr/>
                    <a:lstStyle/>
                    <a:p>
                      <a:pPr>
                        <a:lnSpc>
                          <a:spcPct val="115000"/>
                        </a:lnSpc>
                        <a:spcAft>
                          <a:spcPts val="0"/>
                        </a:spcAft>
                      </a:pPr>
                      <a:r>
                        <a:rPr lang="ru-RU" sz="2300">
                          <a:effectLst/>
                          <a:latin typeface="Arial Black"/>
                          <a:ea typeface="Times New Roman"/>
                          <a:cs typeface="Times New Roman"/>
                        </a:rPr>
                        <a:t>Н</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C5B14"/>
                    </a:solidFill>
                  </a:tcPr>
                </a:tc>
                <a:tc>
                  <a:txBody>
                    <a:bodyPr/>
                    <a:lstStyle/>
                    <a:p>
                      <a:pPr>
                        <a:lnSpc>
                          <a:spcPct val="115000"/>
                        </a:lnSpc>
                        <a:spcAft>
                          <a:spcPts val="0"/>
                        </a:spcAft>
                      </a:pPr>
                      <a:r>
                        <a:rPr lang="ru-RU" sz="2300">
                          <a:effectLst/>
                          <a:latin typeface="Arial Black"/>
                          <a:ea typeface="Times New Roman"/>
                          <a:cs typeface="Times New Roman"/>
                        </a:rPr>
                        <a:t>Н</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C5B14"/>
                    </a:solidFill>
                  </a:tcPr>
                </a:tc>
                <a:tc>
                  <a:txBody>
                    <a:bodyPr/>
                    <a:lstStyle/>
                    <a:p>
                      <a:pPr>
                        <a:lnSpc>
                          <a:spcPct val="115000"/>
                        </a:lnSpc>
                        <a:spcAft>
                          <a:spcPts val="0"/>
                        </a:spcAft>
                      </a:pPr>
                      <a:r>
                        <a:rPr lang="ru-RU" sz="2300">
                          <a:effectLst/>
                          <a:latin typeface="Arial Black"/>
                          <a:ea typeface="Times New Roman"/>
                          <a:cs typeface="Times New Roman"/>
                        </a:rPr>
                        <a:t>Ш</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И</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a:lnSpc>
                          <a:spcPct val="115000"/>
                        </a:lnSpc>
                        <a:spcAft>
                          <a:spcPts val="0"/>
                        </a:spcAft>
                      </a:pPr>
                      <a:r>
                        <a:rPr lang="ru-RU" sz="2300">
                          <a:effectLst/>
                          <a:latin typeface="Arial Black"/>
                          <a:ea typeface="Times New Roman"/>
                          <a:cs typeface="Times New Roman"/>
                        </a:rPr>
                        <a:t>Я</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П</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И</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r>
              <a:tr h="525952">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П</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C5B14"/>
                    </a:solidFill>
                  </a:tcPr>
                </a:tc>
                <a:tc>
                  <a:txBody>
                    <a:bodyPr/>
                    <a:lstStyle/>
                    <a:p>
                      <a:pPr>
                        <a:lnSpc>
                          <a:spcPct val="115000"/>
                        </a:lnSpc>
                        <a:spcAft>
                          <a:spcPts val="0"/>
                        </a:spcAft>
                      </a:pPr>
                      <a:r>
                        <a:rPr lang="ru-RU" sz="2300">
                          <a:effectLst/>
                          <a:latin typeface="Arial Black"/>
                          <a:ea typeface="Times New Roman"/>
                          <a:cs typeface="Times New Roman"/>
                        </a:rPr>
                        <a:t>Д</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C5B14"/>
                    </a:solidFill>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C5B14"/>
                    </a:solidFill>
                  </a:tcPr>
                </a:tc>
                <a:tc>
                  <a:txBody>
                    <a:bodyPr/>
                    <a:lstStyle/>
                    <a:p>
                      <a:pPr>
                        <a:lnSpc>
                          <a:spcPct val="115000"/>
                        </a:lnSpc>
                        <a:spcAft>
                          <a:spcPts val="0"/>
                        </a:spcAft>
                      </a:pPr>
                      <a:r>
                        <a:rPr lang="ru-RU" sz="2300">
                          <a:effectLst/>
                          <a:latin typeface="Arial Black"/>
                          <a:ea typeface="Times New Roman"/>
                          <a:cs typeface="Times New Roman"/>
                        </a:rPr>
                        <a:t>Л</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a:lnSpc>
                          <a:spcPct val="115000"/>
                        </a:lnSpc>
                        <a:spcAft>
                          <a:spcPts val="0"/>
                        </a:spcAft>
                      </a:pPr>
                      <a:r>
                        <a:rPr lang="ru-RU" sz="2300">
                          <a:effectLst/>
                          <a:latin typeface="Arial Black"/>
                          <a:ea typeface="Times New Roman"/>
                          <a:cs typeface="Times New Roman"/>
                        </a:rPr>
                        <a:t>И</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7030A0"/>
                    </a:solidFill>
                  </a:tcPr>
                </a:tc>
                <a:tc>
                  <a:txBody>
                    <a:bodyPr/>
                    <a:lstStyle/>
                    <a:p>
                      <a:pPr>
                        <a:lnSpc>
                          <a:spcPct val="115000"/>
                        </a:lnSpc>
                        <a:spcAft>
                          <a:spcPts val="0"/>
                        </a:spcAft>
                      </a:pPr>
                      <a:r>
                        <a:rPr lang="ru-RU" sz="2300">
                          <a:effectLst/>
                          <a:latin typeface="Arial Black"/>
                          <a:ea typeface="Times New Roman"/>
                          <a:cs typeface="Times New Roman"/>
                        </a:rPr>
                        <a:t>Н</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7030A0"/>
                    </a:solidFill>
                  </a:tcPr>
                </a:tc>
                <a:tc>
                  <a:txBody>
                    <a:bodyPr/>
                    <a:lstStyle/>
                    <a:p>
                      <a:pPr>
                        <a:lnSpc>
                          <a:spcPct val="115000"/>
                        </a:lnSpc>
                        <a:spcAft>
                          <a:spcPts val="0"/>
                        </a:spcAft>
                      </a:pPr>
                      <a:r>
                        <a:rPr lang="ru-RU" sz="2300">
                          <a:effectLst/>
                          <a:latin typeface="Arial Black"/>
                          <a:ea typeface="Times New Roman"/>
                          <a:cs typeface="Times New Roman"/>
                        </a:rPr>
                        <a:t>Д</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7030A0"/>
                    </a:solidFill>
                  </a:tcPr>
                </a:tc>
                <a:tc>
                  <a:txBody>
                    <a:bodyPr/>
                    <a:lstStyle/>
                    <a:p>
                      <a:pPr>
                        <a:lnSpc>
                          <a:spcPct val="115000"/>
                        </a:lnSpc>
                        <a:spcAft>
                          <a:spcPts val="0"/>
                        </a:spcAft>
                      </a:pPr>
                      <a:r>
                        <a:rPr lang="ru-RU" sz="2300">
                          <a:effectLst/>
                          <a:latin typeface="Arial Black"/>
                          <a:ea typeface="Times New Roman"/>
                          <a:cs typeface="Times New Roman"/>
                        </a:rPr>
                        <a:t>Я</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r>
              <a:tr h="525952">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a:lnSpc>
                          <a:spcPct val="115000"/>
                        </a:lnSpc>
                        <a:spcAft>
                          <a:spcPts val="0"/>
                        </a:spcAft>
                      </a:pPr>
                      <a:r>
                        <a:rPr lang="ru-RU" sz="2300">
                          <a:effectLst/>
                          <a:latin typeface="Arial Black"/>
                          <a:ea typeface="Times New Roman"/>
                          <a:cs typeface="Times New Roman"/>
                        </a:rPr>
                        <a:t>В</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a:lnSpc>
                          <a:spcPct val="115000"/>
                        </a:lnSpc>
                        <a:spcAft>
                          <a:spcPts val="0"/>
                        </a:spcAft>
                      </a:pPr>
                      <a:r>
                        <a:rPr lang="ru-RU" sz="2300">
                          <a:effectLst/>
                          <a:latin typeface="Arial Black"/>
                          <a:ea typeface="Times New Roman"/>
                          <a:cs typeface="Times New Roman"/>
                        </a:rPr>
                        <a:t>С</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a:lnSpc>
                          <a:spcPct val="115000"/>
                        </a:lnSpc>
                        <a:spcAft>
                          <a:spcPts val="0"/>
                        </a:spcAft>
                      </a:pPr>
                      <a:r>
                        <a:rPr lang="ru-RU" sz="2300">
                          <a:effectLst/>
                          <a:latin typeface="Arial Black"/>
                          <a:ea typeface="Times New Roman"/>
                          <a:cs typeface="Times New Roman"/>
                        </a:rPr>
                        <a:t>Т</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a:lnSpc>
                          <a:spcPct val="115000"/>
                        </a:lnSpc>
                        <a:spcAft>
                          <a:spcPts val="0"/>
                        </a:spcAft>
                      </a:pPr>
                      <a:r>
                        <a:rPr lang="ru-RU" sz="2300">
                          <a:effectLst/>
                          <a:latin typeface="Arial Black"/>
                          <a:ea typeface="Times New Roman"/>
                          <a:cs typeface="Times New Roman"/>
                        </a:rPr>
                        <a:t>Р</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a:lnSpc>
                          <a:spcPct val="115000"/>
                        </a:lnSpc>
                        <a:spcAft>
                          <a:spcPts val="0"/>
                        </a:spcAft>
                      </a:pPr>
                      <a:r>
                        <a:rPr lang="ru-RU" sz="2300">
                          <a:effectLst/>
                          <a:latin typeface="Arial Black"/>
                          <a:ea typeface="Times New Roman"/>
                          <a:cs typeface="Times New Roman"/>
                        </a:rPr>
                        <a:t>А</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a:lnSpc>
                          <a:spcPct val="115000"/>
                        </a:lnSpc>
                        <a:spcAft>
                          <a:spcPts val="0"/>
                        </a:spcAft>
                      </a:pPr>
                      <a:r>
                        <a:rPr lang="ru-RU" sz="2300">
                          <a:effectLst/>
                          <a:latin typeface="Arial Black"/>
                          <a:ea typeface="Times New Roman"/>
                          <a:cs typeface="Times New Roman"/>
                        </a:rPr>
                        <a:t>У</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300">
                          <a:effectLst/>
                          <a:latin typeface="Arial Black"/>
                          <a:ea typeface="Times New Roman"/>
                          <a:cs typeface="Times New Roman"/>
                        </a:rPr>
                        <a:t>Я</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7030A0"/>
                    </a:solidFill>
                  </a:tcPr>
                </a:tc>
                <a:tc>
                  <a:txBody>
                    <a:bodyPr/>
                    <a:lstStyle/>
                    <a:p>
                      <a:pPr>
                        <a:lnSpc>
                          <a:spcPct val="115000"/>
                        </a:lnSpc>
                        <a:spcAft>
                          <a:spcPts val="0"/>
                        </a:spcAft>
                      </a:pPr>
                      <a:r>
                        <a:rPr lang="ru-RU" sz="2300">
                          <a:effectLst/>
                          <a:latin typeface="Arial Black"/>
                          <a:ea typeface="Times New Roman"/>
                          <a:cs typeface="Times New Roman"/>
                        </a:rPr>
                        <a:t>И</a:t>
                      </a:r>
                      <a:endParaRPr lang="ru-RU" sz="100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7030A0"/>
                    </a:solidFill>
                  </a:tcPr>
                </a:tc>
                <a:tc>
                  <a:txBody>
                    <a:bodyPr/>
                    <a:lstStyle/>
                    <a:p>
                      <a:pPr>
                        <a:lnSpc>
                          <a:spcPct val="115000"/>
                        </a:lnSpc>
                        <a:spcAft>
                          <a:spcPts val="0"/>
                        </a:spcAft>
                      </a:pPr>
                      <a:r>
                        <a:rPr lang="ru-RU" sz="2300" dirty="0">
                          <a:effectLst/>
                          <a:latin typeface="Arial Black"/>
                          <a:ea typeface="Times New Roman"/>
                          <a:cs typeface="Times New Roman"/>
                        </a:rPr>
                        <a:t>К</a:t>
                      </a:r>
                      <a:endParaRPr lang="ru-RU" sz="1000" dirty="0">
                        <a:effectLst/>
                        <a:latin typeface="Calibri"/>
                        <a:ea typeface="Times New Roman"/>
                        <a:cs typeface="Times New Roman"/>
                      </a:endParaRPr>
                    </a:p>
                  </a:txBody>
                  <a:tcPr marL="60614" marR="6061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64462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l"/>
            <a:r>
              <a:rPr lang="ru-RU" sz="2800" dirty="0" smtClean="0">
                <a:latin typeface="TruthCYR Bold" pitchFamily="50" charset="-52"/>
              </a:rPr>
              <a:t>1. Что такое </a:t>
            </a:r>
            <a:r>
              <a:rPr lang="ru-RU" sz="2800" dirty="0" err="1" smtClean="0">
                <a:latin typeface="TruthCYR Bold" pitchFamily="50" charset="-52"/>
              </a:rPr>
              <a:t>северность</a:t>
            </a:r>
            <a:r>
              <a:rPr lang="ru-RU" sz="2800" dirty="0" smtClean="0">
                <a:latin typeface="TruthCYR Bold" pitchFamily="50" charset="-52"/>
              </a:rPr>
              <a:t>?</a:t>
            </a:r>
            <a:br>
              <a:rPr lang="ru-RU" sz="2800" dirty="0" smtClean="0">
                <a:latin typeface="TruthCYR Bold" pitchFamily="50" charset="-52"/>
              </a:rPr>
            </a:br>
            <a:r>
              <a:rPr lang="ru-RU" sz="2800" dirty="0" smtClean="0">
                <a:latin typeface="TruthCYR Bold" pitchFamily="50" charset="-52"/>
              </a:rPr>
              <a:t>2. Для каких стран характерна такая черта географического положения?</a:t>
            </a:r>
            <a:endParaRPr lang="ru-RU" sz="2800" dirty="0">
              <a:latin typeface="TruthCYR Bold" pitchFamily="50" charset="-52"/>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99592" y="1700808"/>
            <a:ext cx="7632848" cy="5008780"/>
          </a:xfrm>
        </p:spPr>
      </p:pic>
    </p:spTree>
    <p:extLst>
      <p:ext uri="{BB962C8B-B14F-4D97-AF65-F5344CB8AC3E}">
        <p14:creationId xmlns:p14="http://schemas.microsoft.com/office/powerpoint/2010/main" val="2788067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412776"/>
            <a:ext cx="8147248" cy="648072"/>
          </a:xfrm>
        </p:spPr>
        <p:txBody>
          <a:bodyPr>
            <a:normAutofit/>
          </a:bodyPr>
          <a:lstStyle/>
          <a:p>
            <a:r>
              <a:rPr lang="ru-RU" sz="3600" dirty="0" smtClean="0">
                <a:latin typeface="TruthCYR Bold" pitchFamily="50" charset="-52"/>
              </a:rPr>
              <a:t>Домашнее задание</a:t>
            </a:r>
            <a:endParaRPr lang="ru-RU" sz="3600" dirty="0">
              <a:latin typeface="TruthCYR Bold" pitchFamily="50" charset="-52"/>
            </a:endParaRPr>
          </a:p>
        </p:txBody>
      </p:sp>
      <p:sp>
        <p:nvSpPr>
          <p:cNvPr id="3" name="Объект 2"/>
          <p:cNvSpPr>
            <a:spLocks noGrp="1"/>
          </p:cNvSpPr>
          <p:nvPr>
            <p:ph idx="1"/>
          </p:nvPr>
        </p:nvSpPr>
        <p:spPr>
          <a:xfrm>
            <a:off x="755576" y="2276872"/>
            <a:ext cx="7931224" cy="3849291"/>
          </a:xfrm>
        </p:spPr>
        <p:txBody>
          <a:bodyPr>
            <a:normAutofit fontScale="92500"/>
          </a:bodyPr>
          <a:lstStyle/>
          <a:p>
            <a:pPr marL="742950" indent="-742950">
              <a:buAutoNum type="arabicPeriod"/>
            </a:pPr>
            <a:r>
              <a:rPr lang="ru-RU" sz="3600" dirty="0" smtClean="0">
                <a:latin typeface="Times New Roman" panose="02020603050405020304" pitchFamily="18" charset="0"/>
                <a:cs typeface="Times New Roman" panose="02020603050405020304" pitchFamily="18" charset="0"/>
              </a:rPr>
              <a:t>§ </a:t>
            </a:r>
            <a:r>
              <a:rPr lang="ru-RU" sz="3600" dirty="0">
                <a:latin typeface="Times New Roman" panose="02020603050405020304" pitchFamily="18" charset="0"/>
                <a:cs typeface="Times New Roman" panose="02020603050405020304" pitchFamily="18" charset="0"/>
              </a:rPr>
              <a:t>2</a:t>
            </a:r>
            <a:r>
              <a:rPr lang="ru-RU" sz="3600" dirty="0" smtClean="0">
                <a:latin typeface="Times New Roman" panose="02020603050405020304" pitchFamily="18" charset="0"/>
                <a:cs typeface="Times New Roman" panose="02020603050405020304" pitchFamily="18" charset="0"/>
              </a:rPr>
              <a:t>;</a:t>
            </a:r>
          </a:p>
          <a:p>
            <a:pPr marL="742950" indent="-742950">
              <a:buAutoNum type="arabicPeriod"/>
            </a:pPr>
            <a:r>
              <a:rPr lang="ru-RU" sz="3600" dirty="0" smtClean="0">
                <a:latin typeface="Times New Roman" panose="02020603050405020304" pitchFamily="18" charset="0"/>
                <a:cs typeface="Times New Roman" panose="02020603050405020304" pitchFamily="18" charset="0"/>
              </a:rPr>
              <a:t>Отметить </a:t>
            </a:r>
            <a:r>
              <a:rPr lang="ru-RU" sz="3600" dirty="0">
                <a:latin typeface="Times New Roman" panose="02020603050405020304" pitchFamily="18" charset="0"/>
                <a:cs typeface="Times New Roman" panose="02020603050405020304" pitchFamily="18" charset="0"/>
              </a:rPr>
              <a:t>на контурной карте государства, граничащие с Россией</a:t>
            </a:r>
            <a:r>
              <a:rPr lang="ru-RU" sz="3600" dirty="0" smtClean="0">
                <a:latin typeface="Times New Roman" panose="02020603050405020304" pitchFamily="18" charset="0"/>
                <a:cs typeface="Times New Roman" panose="02020603050405020304" pitchFamily="18" charset="0"/>
              </a:rPr>
              <a:t>;</a:t>
            </a:r>
          </a:p>
          <a:p>
            <a:pPr marL="742950" indent="-742950">
              <a:buAutoNum type="arabicPeriod"/>
            </a:pPr>
            <a:r>
              <a:rPr lang="ru-RU" sz="3600" dirty="0" smtClean="0">
                <a:latin typeface="Times New Roman" panose="02020603050405020304" pitchFamily="18" charset="0"/>
                <a:cs typeface="Times New Roman" panose="02020603050405020304" pitchFamily="18" charset="0"/>
              </a:rPr>
              <a:t>Вопрос № 2 (страница 13)</a:t>
            </a:r>
          </a:p>
          <a:p>
            <a:pPr marL="742950" indent="-742950">
              <a:buAutoNum type="arabicPeriod"/>
            </a:pPr>
            <a:r>
              <a:rPr lang="ru-RU" sz="3600" dirty="0" smtClean="0">
                <a:latin typeface="Times New Roman" panose="02020603050405020304" pitchFamily="18" charset="0"/>
                <a:cs typeface="Times New Roman" panose="02020603050405020304" pitchFamily="18" charset="0"/>
              </a:rPr>
              <a:t>(По желанию) сообщение об открытии любой из крайних точек</a:t>
            </a:r>
            <a:endParaRPr 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429123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9218" name="Picture 2" descr="F:\Информация. Программы\ИСУД\6. Конспекты уроков по ИСУД\Л.А. Вьюнова. ЗАЩИТА. 8 класс\Рефлексия.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888" y="1556792"/>
            <a:ext cx="8201644" cy="5155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08424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p:cNvSpPr>
            <a:spLocks noGrp="1"/>
          </p:cNvSpPr>
          <p:nvPr>
            <p:ph idx="1"/>
          </p:nvPr>
        </p:nvSpPr>
        <p:spPr>
          <a:xfrm>
            <a:off x="467544" y="404664"/>
            <a:ext cx="8219256" cy="5721499"/>
          </a:xfrm>
        </p:spPr>
        <p:txBody>
          <a:bodyPr/>
          <a:lstStyle/>
          <a:p>
            <a:pPr marL="0" lvl="0" indent="0">
              <a:lnSpc>
                <a:spcPct val="115000"/>
              </a:lnSpc>
              <a:spcAft>
                <a:spcPts val="1000"/>
              </a:spcAft>
              <a:buNone/>
            </a:pPr>
            <a:r>
              <a:rPr lang="ru-RU" sz="4000" dirty="0" smtClean="0">
                <a:latin typeface="Times New Roman" panose="02020603050405020304" pitchFamily="18" charset="0"/>
                <a:cs typeface="Times New Roman" panose="02020603050405020304" pitchFamily="18" charset="0"/>
              </a:rPr>
              <a:t>2. </a:t>
            </a:r>
            <a:r>
              <a:rPr lang="ru-RU" sz="4000" dirty="0">
                <a:latin typeface="Times New Roman" panose="02020603050405020304" pitchFamily="18" charset="0"/>
                <a:ea typeface="Calibri"/>
                <a:cs typeface="Times New Roman" panose="02020603050405020304" pitchFamily="18" charset="0"/>
              </a:rPr>
              <a:t>Географическое положение – </a:t>
            </a:r>
          </a:p>
          <a:p>
            <a:pPr marL="0" indent="0">
              <a:buNone/>
            </a:pPr>
            <a:endParaRPr lang="ru-RU" dirty="0"/>
          </a:p>
        </p:txBody>
      </p:sp>
    </p:spTree>
    <p:extLst>
      <p:ext uri="{BB962C8B-B14F-4D97-AF65-F5344CB8AC3E}">
        <p14:creationId xmlns:p14="http://schemas.microsoft.com/office/powerpoint/2010/main" val="845931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p:cNvSpPr>
            <a:spLocks noGrp="1"/>
          </p:cNvSpPr>
          <p:nvPr>
            <p:ph idx="1"/>
          </p:nvPr>
        </p:nvSpPr>
        <p:spPr>
          <a:xfrm>
            <a:off x="179512" y="260648"/>
            <a:ext cx="8712968" cy="2808313"/>
          </a:xfrm>
        </p:spPr>
        <p:txBody>
          <a:bodyPr>
            <a:normAutofit fontScale="92500" lnSpcReduction="10000"/>
          </a:bodyPr>
          <a:lstStyle/>
          <a:p>
            <a:pPr marL="0" lvl="0" indent="0">
              <a:lnSpc>
                <a:spcPct val="115000"/>
              </a:lnSpc>
              <a:spcAft>
                <a:spcPts val="1000"/>
              </a:spcAft>
              <a:buNone/>
            </a:pPr>
            <a:r>
              <a:rPr lang="ru-RU" sz="4300" dirty="0" smtClean="0">
                <a:latin typeface="Times New Roman"/>
                <a:ea typeface="Calibri"/>
                <a:cs typeface="Times New Roman"/>
              </a:rPr>
              <a:t>3. Соедините стрелками </a:t>
            </a:r>
            <a:r>
              <a:rPr lang="ru-RU" sz="4300" dirty="0">
                <a:latin typeface="Times New Roman"/>
                <a:ea typeface="Calibri"/>
                <a:cs typeface="Times New Roman"/>
              </a:rPr>
              <a:t>виды географического положения и их описание. Заполните пустую ячейку </a:t>
            </a:r>
            <a:r>
              <a:rPr lang="ru-RU" sz="4300" dirty="0" smtClean="0">
                <a:latin typeface="Times New Roman"/>
                <a:ea typeface="Calibri"/>
                <a:cs typeface="Times New Roman"/>
              </a:rPr>
              <a:t>информацией</a:t>
            </a: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2809186691"/>
              </p:ext>
            </p:extLst>
          </p:nvPr>
        </p:nvGraphicFramePr>
        <p:xfrm>
          <a:off x="395536" y="2996953"/>
          <a:ext cx="8208912" cy="3800711"/>
        </p:xfrm>
        <a:graphic>
          <a:graphicData uri="http://schemas.openxmlformats.org/drawingml/2006/table">
            <a:tbl>
              <a:tblPr firstRow="1" firstCol="1" bandRow="1"/>
              <a:tblGrid>
                <a:gridCol w="2520280"/>
                <a:gridCol w="5688632"/>
              </a:tblGrid>
              <a:tr h="855631">
                <a:tc>
                  <a:txBody>
                    <a:bodyPr/>
                    <a:lstStyle/>
                    <a:p>
                      <a:pPr marL="457200">
                        <a:lnSpc>
                          <a:spcPct val="115000"/>
                        </a:lnSpc>
                        <a:spcAft>
                          <a:spcPts val="0"/>
                        </a:spcAft>
                      </a:pPr>
                      <a:r>
                        <a:rPr lang="ru-RU" sz="1800" dirty="0">
                          <a:effectLst/>
                          <a:latin typeface="Times New Roman"/>
                          <a:ea typeface="Calibri"/>
                          <a:cs typeface="Times New Roman"/>
                        </a:rPr>
                        <a:t>А. Физико-географическое положение</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ru-RU" sz="1800" dirty="0">
                          <a:effectLst/>
                          <a:latin typeface="Times New Roman"/>
                          <a:ea typeface="Calibri"/>
                          <a:cs typeface="Times New Roman"/>
                        </a:rPr>
                        <a:t>1. Фиксирует изменение географического положения государства и её отдельных регионов на разных этапах исторического развития</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1499">
                <a:tc>
                  <a:txBody>
                    <a:bodyPr/>
                    <a:lstStyle/>
                    <a:p>
                      <a:pPr marL="457200">
                        <a:lnSpc>
                          <a:spcPct val="115000"/>
                        </a:lnSpc>
                        <a:spcAft>
                          <a:spcPts val="0"/>
                        </a:spcAft>
                      </a:pPr>
                      <a:r>
                        <a:rPr lang="ru-RU" sz="1800" dirty="0">
                          <a:effectLst/>
                          <a:latin typeface="Times New Roman"/>
                          <a:ea typeface="Calibri"/>
                          <a:cs typeface="Times New Roman"/>
                        </a:rPr>
                        <a:t>Б. Транспортно-географическое положение</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ru-RU" sz="1800" dirty="0">
                          <a:effectLst/>
                          <a:latin typeface="Times New Roman"/>
                          <a:ea typeface="Calibri"/>
                          <a:cs typeface="Times New Roman"/>
                        </a:rPr>
                        <a:t>2. Положение страны относительно крупных транспортных путей</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5631">
                <a:tc>
                  <a:txBody>
                    <a:bodyPr/>
                    <a:lstStyle/>
                    <a:p>
                      <a:pPr marL="457200">
                        <a:lnSpc>
                          <a:spcPct val="115000"/>
                        </a:lnSpc>
                        <a:spcAft>
                          <a:spcPts val="0"/>
                        </a:spcAft>
                      </a:pPr>
                      <a:r>
                        <a:rPr lang="ru-RU" sz="1800">
                          <a:effectLst/>
                          <a:latin typeface="Times New Roman"/>
                          <a:ea typeface="Calibri"/>
                          <a:cs typeface="Times New Roman"/>
                        </a:rPr>
                        <a:t>В. Геополитическое положение</a:t>
                      </a:r>
                      <a:endParaRPr lang="ru-RU" sz="18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ru-RU" sz="1800" dirty="0">
                          <a:effectLst/>
                          <a:latin typeface="Times New Roman"/>
                          <a:ea typeface="Calibri"/>
                          <a:cs typeface="Times New Roman"/>
                        </a:rPr>
                        <a:t>3. Характеризует место страны относительно природных объектов: материков, океанов и морей, крупных горных систем</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5631">
                <a:tc>
                  <a:txBody>
                    <a:bodyPr/>
                    <a:lstStyle/>
                    <a:p>
                      <a:pPr marL="457200">
                        <a:lnSpc>
                          <a:spcPct val="115000"/>
                        </a:lnSpc>
                        <a:spcAft>
                          <a:spcPts val="0"/>
                        </a:spcAft>
                      </a:pPr>
                      <a:r>
                        <a:rPr lang="ru-RU" sz="1800">
                          <a:effectLst/>
                          <a:latin typeface="Times New Roman"/>
                          <a:ea typeface="Calibri"/>
                          <a:cs typeface="Times New Roman"/>
                        </a:rPr>
                        <a:t>Г. Историко-географическое положение</a:t>
                      </a:r>
                      <a:endParaRPr lang="ru-RU" sz="18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ru-RU" sz="1800" dirty="0">
                          <a:effectLst/>
                          <a:latin typeface="Times New Roman"/>
                          <a:ea typeface="Calibri"/>
                          <a:cs typeface="Times New Roman"/>
                        </a:rPr>
                        <a:t> </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45931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p:cNvSpPr>
            <a:spLocks noGrp="1"/>
          </p:cNvSpPr>
          <p:nvPr>
            <p:ph idx="1"/>
          </p:nvPr>
        </p:nvSpPr>
        <p:spPr>
          <a:xfrm>
            <a:off x="107504" y="0"/>
            <a:ext cx="9036496" cy="6858000"/>
          </a:xfrm>
        </p:spPr>
        <p:txBody>
          <a:bodyPr>
            <a:normAutofit fontScale="85000" lnSpcReduction="20000"/>
          </a:bodyPr>
          <a:lstStyle/>
          <a:p>
            <a:pPr marL="0" lvl="0" indent="0">
              <a:lnSpc>
                <a:spcPct val="115000"/>
              </a:lnSpc>
              <a:buNone/>
            </a:pPr>
            <a:r>
              <a:rPr lang="ru-RU" sz="3800" dirty="0" smtClean="0">
                <a:latin typeface="Times New Roman"/>
                <a:ea typeface="Calibri"/>
                <a:cs typeface="Times New Roman"/>
              </a:rPr>
              <a:t>4.Какой </a:t>
            </a:r>
            <a:r>
              <a:rPr lang="ru-RU" sz="3800" dirty="0">
                <a:latin typeface="Times New Roman"/>
                <a:ea typeface="Calibri"/>
                <a:cs typeface="Times New Roman"/>
              </a:rPr>
              <a:t>вид географического положения Китая описан в </a:t>
            </a:r>
            <a:r>
              <a:rPr lang="ru-RU" sz="3800" dirty="0" smtClean="0">
                <a:latin typeface="Times New Roman"/>
                <a:ea typeface="Calibri"/>
                <a:cs typeface="Times New Roman"/>
              </a:rPr>
              <a:t>тексте?</a:t>
            </a:r>
            <a:endParaRPr lang="ru-RU" sz="3800" dirty="0">
              <a:ea typeface="Calibri"/>
              <a:cs typeface="Times New Roman"/>
            </a:endParaRPr>
          </a:p>
          <a:p>
            <a:pPr marL="685800" indent="213360" algn="just">
              <a:lnSpc>
                <a:spcPct val="115000"/>
              </a:lnSpc>
              <a:spcAft>
                <a:spcPts val="0"/>
              </a:spcAft>
            </a:pPr>
            <a:r>
              <a:rPr lang="ru-RU" i="1" dirty="0">
                <a:latin typeface="Times New Roman"/>
                <a:ea typeface="Calibri"/>
                <a:cs typeface="Times New Roman"/>
              </a:rPr>
              <a:t>Большая часть страны лежит в глубине материка и удалена от морей Тихого океана на тысячи километров, а значение морей в жизни Китая очень велико. Морские границы составляют 11 тыс. км. Длина сухопутных границ составляет около 15 тыс. км. Но поскольку они большей частью проходят по труднодоступным природным рубежам, для внешних экономических связей используются главным образом выходы к Желтому, Восточно-Китайскому и Южно-Китайскому </a:t>
            </a:r>
            <a:r>
              <a:rPr lang="ru-RU" i="1" dirty="0" smtClean="0">
                <a:latin typeface="Times New Roman"/>
                <a:ea typeface="Calibri"/>
                <a:cs typeface="Times New Roman"/>
              </a:rPr>
              <a:t>морям.</a:t>
            </a:r>
            <a:endParaRPr lang="ru-RU" sz="2800" dirty="0" smtClean="0">
              <a:ea typeface="Calibri"/>
              <a:cs typeface="Times New Roman"/>
            </a:endParaRPr>
          </a:p>
          <a:p>
            <a:pPr lvl="2" algn="just">
              <a:lnSpc>
                <a:spcPct val="115000"/>
              </a:lnSpc>
              <a:buFont typeface="+mj-lt"/>
              <a:buAutoNum type="arabicPeriod"/>
            </a:pPr>
            <a:r>
              <a:rPr lang="ru-RU" dirty="0" smtClean="0">
                <a:latin typeface="Times New Roman"/>
                <a:ea typeface="Calibri"/>
                <a:cs typeface="Times New Roman"/>
              </a:rPr>
              <a:t> 	Экономико-географическое</a:t>
            </a:r>
            <a:endParaRPr lang="ru-RU" sz="2000" dirty="0" smtClean="0">
              <a:ea typeface="Calibri"/>
              <a:cs typeface="Times New Roman"/>
            </a:endParaRPr>
          </a:p>
          <a:p>
            <a:pPr lvl="2" algn="just">
              <a:lnSpc>
                <a:spcPct val="115000"/>
              </a:lnSpc>
              <a:buFont typeface="+mj-lt"/>
              <a:buAutoNum type="arabicPeriod"/>
            </a:pPr>
            <a:r>
              <a:rPr lang="ru-RU" dirty="0" smtClean="0">
                <a:latin typeface="Times New Roman"/>
                <a:ea typeface="Calibri"/>
                <a:cs typeface="Times New Roman"/>
              </a:rPr>
              <a:t>Транспортно-географическое</a:t>
            </a:r>
            <a:endParaRPr lang="ru-RU" sz="2000" dirty="0">
              <a:ea typeface="Calibri"/>
              <a:cs typeface="Times New Roman"/>
            </a:endParaRPr>
          </a:p>
          <a:p>
            <a:pPr lvl="2" algn="just">
              <a:lnSpc>
                <a:spcPct val="115000"/>
              </a:lnSpc>
              <a:buFont typeface="+mj-lt"/>
              <a:buAutoNum type="arabicPeriod"/>
            </a:pPr>
            <a:r>
              <a:rPr lang="ru-RU" dirty="0">
                <a:latin typeface="Times New Roman"/>
                <a:ea typeface="Calibri"/>
                <a:cs typeface="Times New Roman"/>
              </a:rPr>
              <a:t>           Этнокультурное</a:t>
            </a:r>
            <a:endParaRPr lang="ru-RU" sz="2000" dirty="0">
              <a:ea typeface="Calibri"/>
              <a:cs typeface="Times New Roman"/>
            </a:endParaRPr>
          </a:p>
          <a:p>
            <a:pPr lvl="2" algn="just">
              <a:lnSpc>
                <a:spcPct val="115000"/>
              </a:lnSpc>
              <a:spcAft>
                <a:spcPts val="1000"/>
              </a:spcAft>
              <a:buFont typeface="+mj-lt"/>
              <a:buAutoNum type="arabicPeriod"/>
            </a:pPr>
            <a:r>
              <a:rPr lang="ru-RU" dirty="0">
                <a:latin typeface="Times New Roman"/>
                <a:ea typeface="Calibri"/>
                <a:cs typeface="Times New Roman"/>
              </a:rPr>
              <a:t>           Геополитическое</a:t>
            </a:r>
            <a:endParaRPr lang="ru-RU" sz="2000" dirty="0">
              <a:ea typeface="Calibri"/>
              <a:cs typeface="Times New Roman"/>
            </a:endParaRPr>
          </a:p>
          <a:p>
            <a:pPr marL="0" indent="0">
              <a:buNone/>
            </a:pPr>
            <a:endParaRPr lang="ru-RU" dirty="0"/>
          </a:p>
        </p:txBody>
      </p:sp>
    </p:spTree>
    <p:extLst>
      <p:ext uri="{BB962C8B-B14F-4D97-AF65-F5344CB8AC3E}">
        <p14:creationId xmlns:p14="http://schemas.microsoft.com/office/powerpoint/2010/main" val="845931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22"/>
            <a:ext cx="8208912" cy="908298"/>
          </a:xfrm>
        </p:spPr>
        <p:txBody>
          <a:bodyPr/>
          <a:lstStyle/>
          <a:p>
            <a:r>
              <a:rPr lang="ru-RU" dirty="0" smtClean="0">
                <a:latin typeface="TruthCYR Bold" pitchFamily="50" charset="-52"/>
              </a:rPr>
              <a:t>    Вспомните …</a:t>
            </a:r>
            <a:endParaRPr lang="ru-RU" dirty="0">
              <a:latin typeface="TruthCYR Bold" pitchFamily="50" charset="-52"/>
            </a:endParaRPr>
          </a:p>
        </p:txBody>
      </p:sp>
      <p:sp>
        <p:nvSpPr>
          <p:cNvPr id="3" name="Объект 2"/>
          <p:cNvSpPr>
            <a:spLocks noGrp="1"/>
          </p:cNvSpPr>
          <p:nvPr>
            <p:ph idx="1"/>
          </p:nvPr>
        </p:nvSpPr>
        <p:spPr/>
        <p:txBody>
          <a:bodyPr/>
          <a:lstStyle/>
          <a:p>
            <a:endParaRPr lang="ru-RU" dirty="0"/>
          </a:p>
        </p:txBody>
      </p:sp>
      <p:pic>
        <p:nvPicPr>
          <p:cNvPr id="8194" name="Picture 2" descr="F:\Наглядный материал\География\Карты\7 класс\карта полушарий.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80" y="723215"/>
            <a:ext cx="9109720" cy="6223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5440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052736"/>
            <a:ext cx="8219256" cy="5073427"/>
          </a:xfrm>
        </p:spPr>
        <p:txBody>
          <a:bodyPr/>
          <a:lstStyle/>
          <a:p>
            <a:pPr marL="514350" indent="-514350">
              <a:buAutoNum type="arabicPeriod"/>
            </a:pPr>
            <a:r>
              <a:rPr lang="ru-RU" dirty="0" smtClean="0">
                <a:latin typeface="TruthCYR Bold" pitchFamily="50" charset="-52"/>
              </a:rPr>
              <a:t>Как вы считаете, важны ли размеры территории страны для её успешного </a:t>
            </a:r>
            <a:r>
              <a:rPr lang="ru-RU" dirty="0">
                <a:latin typeface="TruthCYR Bold" pitchFamily="50" charset="-52"/>
              </a:rPr>
              <a:t>развития</a:t>
            </a:r>
            <a:r>
              <a:rPr lang="ru-RU" dirty="0" smtClean="0">
                <a:latin typeface="TruthCYR Bold" pitchFamily="50" charset="-52"/>
              </a:rPr>
              <a:t>?</a:t>
            </a:r>
          </a:p>
          <a:p>
            <a:pPr marL="514350" indent="-514350">
              <a:buAutoNum type="arabicPeriod"/>
            </a:pPr>
            <a:r>
              <a:rPr lang="ru-RU" dirty="0" smtClean="0">
                <a:latin typeface="TruthCYR Bold" pitchFamily="50" charset="-52"/>
              </a:rPr>
              <a:t>С </a:t>
            </a:r>
            <a:r>
              <a:rPr lang="ru-RU" dirty="0">
                <a:latin typeface="TruthCYR Bold" pitchFamily="50" charset="-52"/>
              </a:rPr>
              <a:t>какого вида географического положения нашей страны удобнее всего начать </a:t>
            </a:r>
            <a:r>
              <a:rPr lang="ru-RU" dirty="0" smtClean="0">
                <a:latin typeface="TruthCYR Bold" pitchFamily="50" charset="-52"/>
              </a:rPr>
              <a:t>изучение</a:t>
            </a:r>
            <a:r>
              <a:rPr lang="ru-RU" dirty="0">
                <a:latin typeface="TruthCYR Bold" pitchFamily="50" charset="-52"/>
              </a:rPr>
              <a:t>?</a:t>
            </a:r>
          </a:p>
          <a:p>
            <a:pPr marL="514350" indent="-514350">
              <a:buAutoNum type="arabicPeriod"/>
            </a:pPr>
            <a:endParaRPr lang="ru-RU" dirty="0">
              <a:latin typeface="TruthCYR Bold" pitchFamily="50" charset="-52"/>
            </a:endParaRPr>
          </a:p>
        </p:txBody>
      </p:sp>
    </p:spTree>
    <p:extLst>
      <p:ext uri="{BB962C8B-B14F-4D97-AF65-F5344CB8AC3E}">
        <p14:creationId xmlns:p14="http://schemas.microsoft.com/office/powerpoint/2010/main" val="419154755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618</TotalTime>
  <Words>539</Words>
  <Application>Microsoft Office PowerPoint</Application>
  <PresentationFormat>Экран (4:3)</PresentationFormat>
  <Paragraphs>195</Paragraphs>
  <Slides>46</Slides>
  <Notes>0</Notes>
  <HiddenSlides>6</HiddenSlides>
  <MMClips>0</MMClips>
  <ScaleCrop>false</ScaleCrop>
  <HeadingPairs>
    <vt:vector size="4" baseType="variant">
      <vt:variant>
        <vt:lpstr>Тема</vt:lpstr>
      </vt:variant>
      <vt:variant>
        <vt:i4>2</vt:i4>
      </vt:variant>
      <vt:variant>
        <vt:lpstr>Заголовки слайдов</vt:lpstr>
      </vt:variant>
      <vt:variant>
        <vt:i4>46</vt:i4>
      </vt:variant>
    </vt:vector>
  </HeadingPairs>
  <TitlesOfParts>
    <vt:vector size="48" baseType="lpstr">
      <vt:lpstr>Тема Office</vt:lpstr>
      <vt:lpstr>1_Тема Office</vt:lpstr>
      <vt:lpstr>Презентация PowerPoint</vt:lpstr>
      <vt:lpstr>Управляющие кнопки:</vt:lpstr>
      <vt:lpstr>Проверка домашнего задания</vt:lpstr>
      <vt:lpstr>Презентация PowerPoint</vt:lpstr>
      <vt:lpstr>Презентация PowerPoint</vt:lpstr>
      <vt:lpstr>Презентация PowerPoint</vt:lpstr>
      <vt:lpstr>Презентация PowerPoint</vt:lpstr>
      <vt:lpstr>    Вспомните …</vt:lpstr>
      <vt:lpstr>Презентация PowerPoint</vt:lpstr>
      <vt:lpstr>§ 2. Размеры территории и природно-географическое положение России</vt:lpstr>
      <vt:lpstr>Рекорды России</vt:lpstr>
      <vt:lpstr>Математическая география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Крайние точки России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Европа</vt:lpstr>
      <vt:lpstr>Какие государства, так же, как и Россия, расположены в двух частях света?</vt:lpstr>
      <vt:lpstr>Северность – важнейшая черта широтного положения России</vt:lpstr>
      <vt:lpstr>Презентация PowerPoint</vt:lpstr>
      <vt:lpstr>Отметьте на контурной карте океаны, омывающие берега России, и определите, какие из них оказывают наибольшее влияние на климат нашей страны.</vt:lpstr>
      <vt:lpstr>Покажите на контурной карте крайние точки России</vt:lpstr>
      <vt:lpstr>Разгадайте венгерский кроссворд. Найдите все государства-гиганты</vt:lpstr>
      <vt:lpstr>1. Что такое северность? 2. Для каких стран характерна такая черта географического положения?</vt:lpstr>
      <vt:lpstr>Домашнее задание</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2. Размеры территории и природно-географическое положение России</dc:title>
  <dc:creator>География</dc:creator>
  <cp:lastModifiedBy>RePack by Diakov</cp:lastModifiedBy>
  <cp:revision>42</cp:revision>
  <dcterms:created xsi:type="dcterms:W3CDTF">2019-03-16T08:18:28Z</dcterms:created>
  <dcterms:modified xsi:type="dcterms:W3CDTF">2019-04-16T06:47:11Z</dcterms:modified>
</cp:coreProperties>
</file>