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6" r:id="rId3"/>
    <p:sldId id="372" r:id="rId4"/>
    <p:sldId id="258" r:id="rId5"/>
    <p:sldId id="368" r:id="rId6"/>
    <p:sldId id="268" r:id="rId7"/>
    <p:sldId id="370" r:id="rId8"/>
    <p:sldId id="352" r:id="rId9"/>
    <p:sldId id="374" r:id="rId10"/>
    <p:sldId id="376" r:id="rId11"/>
    <p:sldId id="267" r:id="rId12"/>
    <p:sldId id="260" r:id="rId13"/>
    <p:sldId id="378" r:id="rId14"/>
    <p:sldId id="383" r:id="rId15"/>
    <p:sldId id="369" r:id="rId16"/>
    <p:sldId id="384" r:id="rId17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6A7F5-6C11-4FF0-8F19-4A0175B39FC5}" type="datetimeFigureOut">
              <a:rPr lang="ru-RU" smtClean="0"/>
              <a:pPr/>
              <a:t>08.01.2023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0BE7EF-79CB-49BD-9E3D-2B417148BB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Shape 325"/>
          <p:cNvSpPr txBox="1">
            <a:spLocks noGrp="1"/>
          </p:cNvSpPr>
          <p:nvPr>
            <p:ph type="body" idx="1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26" name="Shape 326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Shape 349"/>
          <p:cNvSpPr txBox="1">
            <a:spLocks noGrp="1"/>
          </p:cNvSpPr>
          <p:nvPr>
            <p:ph type="body" idx="1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50" name="Shape 350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 txBox="1">
            <a:spLocks noGrp="1"/>
          </p:cNvSpPr>
          <p:nvPr>
            <p:ph type="body" idx="1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69" name="Shape 369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Shape 483"/>
          <p:cNvSpPr txBox="1">
            <a:spLocks noGrp="1"/>
          </p:cNvSpPr>
          <p:nvPr>
            <p:ph type="body" idx="1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484" name="Shape 484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Shape 546"/>
          <p:cNvSpPr txBox="1">
            <a:spLocks noGrp="1"/>
          </p:cNvSpPr>
          <p:nvPr>
            <p:ph type="body" idx="1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547" name="Shape 547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Shape 597"/>
          <p:cNvSpPr txBox="1">
            <a:spLocks noGrp="1"/>
          </p:cNvSpPr>
          <p:nvPr>
            <p:ph type="body" idx="1"/>
          </p:nvPr>
        </p:nvSpPr>
        <p:spPr>
          <a:xfrm>
            <a:off x="914401" y="3257550"/>
            <a:ext cx="7315199" cy="30861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598" name="Shape 598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951735" y="265303"/>
            <a:ext cx="5240528" cy="124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1/8/2023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 u="heavy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1/8/2023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 u="heavy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5940" y="1815846"/>
            <a:ext cx="3726179" cy="4361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27828" y="1749933"/>
            <a:ext cx="3726179" cy="45745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1/8/2023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 u="heavy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1/8/2023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1/8/2023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457200" y="188640"/>
            <a:ext cx="8229600" cy="9361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lnSpc>
                <a:spcPct val="80000"/>
              </a:lnSpc>
              <a:spcBef>
                <a:spcPts val="0"/>
              </a:spcBef>
              <a:buClr>
                <a:srgbClr val="FFFFFF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lvl="0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457200" lvl="1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914400" lvl="2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1371600" lvl="3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1828800" lvl="4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2286000" lvl="5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/>
          </a:p>
          <a:p>
            <a:pPr marL="2743200" lvl="6" indent="-889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endParaRPr/>
          </a:p>
          <a:p>
            <a:pPr marL="3200400" lvl="7" indent="-889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endParaRPr/>
          </a:p>
          <a:p>
            <a:pPr marL="3657600" lvl="8" indent="-889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endParaRPr/>
          </a:p>
        </p:txBody>
      </p:sp>
    </p:spTree>
  </p:cSld>
  <p:clrMapOvr>
    <a:masterClrMapping/>
  </p:clrMapOvr>
  <p:transition spd="med" advTm="8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5249731" y="0"/>
            <a:ext cx="3894268" cy="68579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90448" y="207086"/>
            <a:ext cx="7963103" cy="12325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 u="heavy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40" y="1052829"/>
            <a:ext cx="7963534" cy="469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1/8/2023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6537959" y="1848611"/>
            <a:ext cx="794003" cy="8199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/>
          <p:cNvSpPr/>
          <p:nvPr/>
        </p:nvSpPr>
        <p:spPr>
          <a:xfrm>
            <a:off x="6501384" y="2458211"/>
            <a:ext cx="794004" cy="8199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9"/>
          <p:cNvSpPr/>
          <p:nvPr/>
        </p:nvSpPr>
        <p:spPr>
          <a:xfrm>
            <a:off x="5558028" y="3677411"/>
            <a:ext cx="794003" cy="8199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0" y="1828800"/>
            <a:ext cx="8534400" cy="3077766"/>
          </a:xfrm>
        </p:spPr>
        <p:txBody>
          <a:bodyPr/>
          <a:lstStyle/>
          <a:p>
            <a:pPr algn="ctr"/>
            <a:r>
              <a:rPr lang="ru-RU" b="1" u="none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Синектика</a:t>
            </a:r>
            <a:r>
              <a:rPr lang="ru-RU" b="1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как метод активизации</a:t>
            </a:r>
            <a:br>
              <a:rPr lang="ru-RU" b="1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b="1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творческого мышления школьников </a:t>
            </a:r>
            <a:br>
              <a:rPr lang="ru-RU" b="1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b="1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на уроках гуманитарного цикла</a:t>
            </a:r>
            <a:br>
              <a:rPr lang="ru-RU" b="1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ru-RU" b="1" u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Подзаголовок 7"/>
          <p:cNvSpPr txBox="1">
            <a:spLocks/>
          </p:cNvSpPr>
          <p:nvPr/>
        </p:nvSpPr>
        <p:spPr>
          <a:xfrm>
            <a:off x="2743200" y="4724400"/>
            <a:ext cx="5629192" cy="21336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Из опыта работы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учителя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 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русского языка и литературы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МАОУ СОШ №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16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 err="1" smtClean="0">
                <a:solidFill>
                  <a:schemeClr val="accent6">
                    <a:lumMod val="75000"/>
                  </a:schemeClr>
                </a:solidFill>
                <a:latin typeface="Times New Roman"/>
                <a:cs typeface="Times New Roman"/>
              </a:rPr>
              <a:t>Жулевой</a:t>
            </a:r>
            <a:r>
              <a:rPr lang="ru-RU" sz="2800" b="1" kern="0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sz="2800" b="1" kern="0" smtClean="0">
                <a:solidFill>
                  <a:schemeClr val="accent6">
                    <a:lumMod val="75000"/>
                  </a:schemeClr>
                </a:solidFill>
                <a:latin typeface="Times New Roman"/>
                <a:cs typeface="Times New Roman"/>
              </a:rPr>
              <a:t>Ирины Евгеньевны</a:t>
            </a:r>
            <a:r>
              <a:rPr kumimoji="0" lang="ru-RU" sz="2800" b="1" i="0" u="none" strike="noStrike" kern="0" cap="none" spc="0" normalizeH="0" baseline="0" noProof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 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" name="Shape 352"/>
          <p:cNvPicPr preferRelativeResize="0"/>
          <p:nvPr/>
        </p:nvPicPr>
        <p:blipFill rotWithShape="1">
          <a:blip r:embed="rId3" cstate="print">
            <a:alphaModFix/>
          </a:blip>
          <a:srcRect l="14517" t="9690" r="11985"/>
          <a:stretch/>
        </p:blipFill>
        <p:spPr>
          <a:xfrm>
            <a:off x="397041" y="4865296"/>
            <a:ext cx="2086726" cy="1962286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Shape 35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99412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buClr>
                <a:srgbClr val="FFFFFF"/>
              </a:buClr>
              <a:buSzPct val="25000"/>
              <a:buFont typeface="Calibri"/>
              <a:buNone/>
            </a:pPr>
            <a:r>
              <a:rPr lang="ru-RU" sz="3200" b="0" i="0" u="none" strike="noStrike" cap="none" baseline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Инструменты синектики</a:t>
            </a:r>
          </a:p>
        </p:txBody>
      </p:sp>
      <p:grpSp>
        <p:nvGrpSpPr>
          <p:cNvPr id="2" name="Shape 354"/>
          <p:cNvGrpSpPr/>
          <p:nvPr/>
        </p:nvGrpSpPr>
        <p:grpSpPr>
          <a:xfrm>
            <a:off x="0" y="1447800"/>
            <a:ext cx="8579295" cy="4452370"/>
            <a:chOff x="0" y="0"/>
            <a:chExt cx="8579295" cy="4452370"/>
          </a:xfrm>
        </p:grpSpPr>
        <p:cxnSp>
          <p:nvCxnSpPr>
            <p:cNvPr id="355" name="Shape 355"/>
            <p:cNvCxnSpPr/>
            <p:nvPr/>
          </p:nvCxnSpPr>
          <p:spPr>
            <a:xfrm>
              <a:off x="0" y="0"/>
              <a:ext cx="8579295" cy="0"/>
            </a:xfrm>
            <a:prstGeom prst="straightConnector1">
              <a:avLst/>
            </a:prstGeom>
            <a:solidFill>
              <a:schemeClr val="lt1"/>
            </a:solidFill>
            <a:ln w="25400" cap="flat">
              <a:solidFill>
                <a:srgbClr val="AE4846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56" name="Shape 356"/>
            <p:cNvSpPr/>
            <p:nvPr/>
          </p:nvSpPr>
          <p:spPr>
            <a:xfrm>
              <a:off x="0" y="0"/>
              <a:ext cx="2362617" cy="2226185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57" name="Shape 357"/>
            <p:cNvSpPr txBox="1"/>
            <p:nvPr/>
          </p:nvSpPr>
          <p:spPr>
            <a:xfrm>
              <a:off x="0" y="0"/>
              <a:ext cx="2362617" cy="2226185"/>
            </a:xfrm>
            <a:prstGeom prst="rect">
              <a:avLst/>
            </a:prstGeom>
            <a:noFill/>
            <a:ln>
              <a:noFill/>
            </a:ln>
          </p:spPr>
          <p:txBody>
            <a:bodyPr lIns="99050" tIns="99050" rIns="99050" bIns="9905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910"/>
                </a:spcAft>
                <a:buSzPct val="25000"/>
                <a:buNone/>
              </a:pPr>
              <a:r>
                <a:rPr lang="ru-RU" sz="2600" b="1" i="1" u="none" strike="noStrike" cap="none" baseline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Превращение незнакомого </a:t>
              </a:r>
              <a:br>
                <a:rPr lang="ru-RU" sz="2600" b="1" i="1" u="none" strike="noStrike" cap="none" baseline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</a:br>
              <a:r>
                <a:rPr lang="ru-RU" sz="2600" b="1" i="1" u="none" strike="noStrike" cap="none" baseline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в знакомое</a:t>
              </a:r>
            </a:p>
          </p:txBody>
        </p:sp>
        <p:sp>
          <p:nvSpPr>
            <p:cNvPr id="358" name="Shape 358"/>
            <p:cNvSpPr/>
            <p:nvPr/>
          </p:nvSpPr>
          <p:spPr>
            <a:xfrm>
              <a:off x="3354676" y="0"/>
              <a:ext cx="5128861" cy="185492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59" name="Shape 359"/>
            <p:cNvSpPr txBox="1"/>
            <p:nvPr/>
          </p:nvSpPr>
          <p:spPr>
            <a:xfrm>
              <a:off x="2495872" y="0"/>
              <a:ext cx="5987665" cy="185492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840"/>
                </a:spcAft>
                <a:buSzPct val="25000"/>
                <a:buNone/>
              </a:pPr>
              <a:r>
                <a:rPr lang="ru-RU" sz="24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проблема делится на части, </a:t>
              </a:r>
              <a:br>
                <a:rPr lang="ru-RU" sz="24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</a:br>
              <a:r>
                <a:rPr lang="ru-RU" sz="24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превращается в ряд простых знакомых задач</a:t>
              </a:r>
            </a:p>
          </p:txBody>
        </p:sp>
        <p:cxnSp>
          <p:nvCxnSpPr>
            <p:cNvPr id="361" name="Shape 361"/>
            <p:cNvCxnSpPr/>
            <p:nvPr/>
          </p:nvCxnSpPr>
          <p:spPr>
            <a:xfrm>
              <a:off x="0" y="2226185"/>
              <a:ext cx="8579295" cy="0"/>
            </a:xfrm>
            <a:prstGeom prst="straightConnector1">
              <a:avLst/>
            </a:prstGeom>
            <a:solidFill>
              <a:schemeClr val="lt1"/>
            </a:solidFill>
            <a:ln w="25400" cap="flat">
              <a:solidFill>
                <a:srgbClr val="AE4846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62" name="Shape 362"/>
            <p:cNvSpPr/>
            <p:nvPr/>
          </p:nvSpPr>
          <p:spPr>
            <a:xfrm>
              <a:off x="0" y="2226185"/>
              <a:ext cx="2585587" cy="2226185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63" name="Shape 363"/>
            <p:cNvSpPr txBox="1"/>
            <p:nvPr/>
          </p:nvSpPr>
          <p:spPr>
            <a:xfrm>
              <a:off x="0" y="2226185"/>
              <a:ext cx="2585587" cy="2226185"/>
            </a:xfrm>
            <a:prstGeom prst="rect">
              <a:avLst/>
            </a:prstGeom>
            <a:noFill/>
            <a:ln>
              <a:noFill/>
            </a:ln>
          </p:spPr>
          <p:txBody>
            <a:bodyPr lIns="99050" tIns="99050" rIns="99050" bIns="9905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910"/>
                </a:spcAft>
                <a:buSzPct val="25000"/>
                <a:buNone/>
              </a:pPr>
              <a:r>
                <a:rPr lang="ru-RU" sz="2600" b="1" i="1" u="none" strike="noStrike" cap="none" baseline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Превращение знакомого </a:t>
              </a:r>
              <a:br>
                <a:rPr lang="ru-RU" sz="2600" b="1" i="1" u="none" strike="noStrike" cap="none" baseline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</a:br>
              <a:r>
                <a:rPr lang="ru-RU" sz="2600" b="1" i="1" u="none" strike="noStrike" cap="none" baseline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в «незнакомое»</a:t>
              </a:r>
            </a:p>
          </p:txBody>
        </p:sp>
        <p:sp>
          <p:nvSpPr>
            <p:cNvPr id="364" name="Shape 364"/>
            <p:cNvSpPr/>
            <p:nvPr/>
          </p:nvSpPr>
          <p:spPr>
            <a:xfrm>
              <a:off x="3604103" y="2312700"/>
              <a:ext cx="4762907" cy="2021828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65" name="Shape 365"/>
            <p:cNvSpPr txBox="1"/>
            <p:nvPr/>
          </p:nvSpPr>
          <p:spPr>
            <a:xfrm>
              <a:off x="2514600" y="2312700"/>
              <a:ext cx="5852411" cy="2021828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840"/>
                </a:spcAft>
                <a:buSzPct val="25000"/>
                <a:buNone/>
              </a:pPr>
              <a:r>
                <a:rPr lang="ru-RU" sz="24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знакомая задача рассматривается с новой точки зрения, </a:t>
              </a:r>
              <a:br>
                <a:rPr lang="ru-RU" sz="24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</a:br>
              <a:r>
                <a:rPr lang="ru-RU" sz="24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формируется общий, более широкий взгляд на проблему в целом</a:t>
              </a:r>
            </a:p>
          </p:txBody>
        </p:sp>
        <p:cxnSp>
          <p:nvCxnSpPr>
            <p:cNvPr id="366" name="Shape 366"/>
            <p:cNvCxnSpPr/>
            <p:nvPr/>
          </p:nvCxnSpPr>
          <p:spPr>
            <a:xfrm>
              <a:off x="2585586" y="4349105"/>
              <a:ext cx="5985399" cy="0"/>
            </a:xfrm>
            <a:prstGeom prst="straightConnector1">
              <a:avLst/>
            </a:prstGeom>
            <a:solidFill>
              <a:srgbClr val="BF504D"/>
            </a:solidFill>
            <a:ln w="25400" cap="flat">
              <a:solidFill>
                <a:srgbClr val="BF504D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7" name="Прямоугольник 16"/>
          <p:cNvSpPr/>
          <p:nvPr/>
        </p:nvSpPr>
        <p:spPr>
          <a:xfrm>
            <a:off x="1676400" y="304800"/>
            <a:ext cx="48676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Инструменты </a:t>
            </a:r>
            <a:r>
              <a:rPr lang="ru-RU" sz="32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синектики</a:t>
            </a:r>
            <a:endParaRPr lang="ru-RU" sz="32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819400" y="2057400"/>
            <a:ext cx="2133600" cy="21336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2590800"/>
            <a:ext cx="2514600" cy="6858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Личная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43200" y="1219200"/>
            <a:ext cx="2362200" cy="533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Прямая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81200" y="0"/>
            <a:ext cx="4038600" cy="12192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Объект сравнивается с аналогичным предметом из другой области с точки зрения каких-либо свойств или отношений</a:t>
            </a:r>
            <a:endParaRPr lang="ru-RU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15000" y="3276600"/>
            <a:ext cx="2743200" cy="21336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неожиданное определение предмета образующее удивительное противоречие (объективные и неличные образы).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52400" y="3276600"/>
            <a:ext cx="2133600" cy="19812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Отождествление себя с рассматриваемым или представляемым объектом.</a:t>
            </a:r>
            <a:endParaRPr lang="ru-RU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57800" y="2590800"/>
            <a:ext cx="3352800" cy="6858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Символическая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286000" y="4495800"/>
            <a:ext cx="3352800" cy="76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Фантастическая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WordArt 6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048000" y="2667000"/>
            <a:ext cx="1676401" cy="714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74053" dir="1857825" algn="ctr" rotWithShape="0">
                    <a:schemeClr val="tx1"/>
                  </a:outerShdw>
                </a:effectLst>
                <a:latin typeface="Comic Sans MS"/>
              </a:rPr>
              <a:t>Типы </a:t>
            </a:r>
            <a:endParaRPr lang="ru-RU" sz="3600" b="1" kern="10" dirty="0" smtClean="0">
              <a:ln w="19050">
                <a:solidFill>
                  <a:schemeClr val="tx1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74053" dir="1857825" algn="ctr" rotWithShape="0">
                  <a:schemeClr val="tx1"/>
                </a:outerShdw>
              </a:effectLst>
              <a:latin typeface="Comic Sans MS"/>
            </a:endParaRPr>
          </a:p>
          <a:p>
            <a:pPr algn="ctr"/>
            <a:r>
              <a:rPr lang="ru-RU" sz="3600" b="1" kern="10" dirty="0" smtClean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74053" dir="1857825" algn="ctr" rotWithShape="0">
                    <a:schemeClr val="tx1"/>
                  </a:outerShdw>
                </a:effectLst>
                <a:latin typeface="Comic Sans MS"/>
              </a:rPr>
              <a:t>аналогий</a:t>
            </a:r>
            <a:endParaRPr lang="ru-RU" sz="3600" b="1" kern="10" dirty="0">
              <a:ln w="19050">
                <a:solidFill>
                  <a:schemeClr val="tx1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74053" dir="1857825" algn="ctr" rotWithShape="0">
                  <a:schemeClr val="tx1"/>
                </a:outerShdw>
              </a:effectLst>
              <a:latin typeface="Comic Sans MS"/>
            </a:endParaRPr>
          </a:p>
        </p:txBody>
      </p:sp>
      <p:sp>
        <p:nvSpPr>
          <p:cNvPr id="16" name="Стрелка вправо 15"/>
          <p:cNvSpPr/>
          <p:nvPr/>
        </p:nvSpPr>
        <p:spPr>
          <a:xfrm rot="16200000">
            <a:off x="3677412" y="1732788"/>
            <a:ext cx="323088" cy="362712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10800000">
            <a:off x="2514600" y="2743200"/>
            <a:ext cx="323088" cy="362712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4953000" y="2819400"/>
            <a:ext cx="304800" cy="362712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5400000">
            <a:off x="3762756" y="4162044"/>
            <a:ext cx="304800" cy="362712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133600" y="5334000"/>
            <a:ext cx="3657600" cy="1524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использование в художественной реализации идеи сказочные, запредельные, фантастические средства и аналогии. </a:t>
            </a:r>
            <a:endParaRPr lang="ru-RU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0"/>
          <p:cNvSpPr/>
          <p:nvPr/>
        </p:nvSpPr>
        <p:spPr>
          <a:xfrm>
            <a:off x="0" y="609600"/>
            <a:ext cx="4343400" cy="1066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ru-RU" sz="32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анализа и определения проблемы</a:t>
            </a:r>
            <a:endParaRPr sz="3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bject 10"/>
          <p:cNvSpPr/>
          <p:nvPr/>
        </p:nvSpPr>
        <p:spPr>
          <a:xfrm>
            <a:off x="381000" y="1676400"/>
            <a:ext cx="4724400" cy="990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ru-RU" sz="32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предложения спонтанных решений проблемы</a:t>
            </a:r>
            <a:endParaRPr sz="3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295400" y="2590800"/>
            <a:ext cx="4495800" cy="990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ru-RU" sz="32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новой формулировки проблемы</a:t>
            </a:r>
            <a:endParaRPr sz="3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600" y="0"/>
            <a:ext cx="7692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Методика состоит из нескольких шагов:</a:t>
            </a:r>
            <a:endParaRPr lang="ru-RU" sz="32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ject 10"/>
          <p:cNvSpPr/>
          <p:nvPr/>
        </p:nvSpPr>
        <p:spPr>
          <a:xfrm>
            <a:off x="2057400" y="3505200"/>
            <a:ext cx="4495800" cy="914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ru-RU" sz="32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построения аналогий</a:t>
            </a:r>
            <a:endParaRPr sz="3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ject 10"/>
          <p:cNvSpPr/>
          <p:nvPr/>
        </p:nvSpPr>
        <p:spPr>
          <a:xfrm>
            <a:off x="3810000" y="5410200"/>
            <a:ext cx="4495800" cy="990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ru-RU" sz="32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разработку подходов к решению.</a:t>
            </a:r>
            <a:endParaRPr sz="3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bject 10"/>
          <p:cNvSpPr/>
          <p:nvPr/>
        </p:nvSpPr>
        <p:spPr>
          <a:xfrm>
            <a:off x="3124200" y="4419600"/>
            <a:ext cx="4495800" cy="1066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ru-RU" sz="32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переноса аналогий на проблему</a:t>
            </a:r>
            <a:endParaRPr sz="3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5" name="Picture 1" descr="C:\Users\Ирина\Desktop\img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4660"/>
            <a:ext cx="3048000" cy="2353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7" name="Picture 3" descr="C:\Users\Ирина\Desktop\группа-ю-ей-d-с-руково-ите-ем-302546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381000"/>
            <a:ext cx="2672768" cy="205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Shape 473"/>
          <p:cNvSpPr txBox="1">
            <a:spLocks noGrp="1"/>
          </p:cNvSpPr>
          <p:nvPr>
            <p:ph type="title"/>
          </p:nvPr>
        </p:nvSpPr>
        <p:spPr>
          <a:xfrm>
            <a:off x="228600" y="762000"/>
            <a:ext cx="8229600" cy="99412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buClr>
                <a:srgbClr val="FFFFFF"/>
              </a:buClr>
              <a:buSzPct val="25000"/>
              <a:buFont typeface="Calibri"/>
              <a:buNone/>
            </a:pPr>
            <a:r>
              <a:rPr lang="ru-RU" sz="3200" b="0" i="0" u="none" strike="noStrike" cap="none" baseline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Алгоритм применения метода</a:t>
            </a:r>
          </a:p>
        </p:txBody>
      </p:sp>
      <p:grpSp>
        <p:nvGrpSpPr>
          <p:cNvPr id="2" name="Shape 474"/>
          <p:cNvGrpSpPr/>
          <p:nvPr/>
        </p:nvGrpSpPr>
        <p:grpSpPr>
          <a:xfrm>
            <a:off x="152400" y="1981200"/>
            <a:ext cx="8435278" cy="4794470"/>
            <a:chOff x="457200" y="1730153"/>
            <a:chExt cx="8229598" cy="4794470"/>
          </a:xfrm>
        </p:grpSpPr>
        <p:sp>
          <p:nvSpPr>
            <p:cNvPr id="475" name="Shape 475"/>
            <p:cNvSpPr/>
            <p:nvPr/>
          </p:nvSpPr>
          <p:spPr>
            <a:xfrm>
              <a:off x="457200" y="1730153"/>
              <a:ext cx="8229598" cy="1066800"/>
            </a:xfrm>
            <a:custGeom>
              <a:avLst/>
              <a:gdLst/>
              <a:ahLst/>
              <a:cxnLst/>
              <a:rect l="0" t="0" r="0" b="0"/>
              <a:pathLst>
                <a:path w="6583679" h="1124585" extrusionOk="0">
                  <a:moveTo>
                    <a:pt x="0" y="112459"/>
                  </a:moveTo>
                  <a:cubicBezTo>
                    <a:pt x="0" y="50350"/>
                    <a:pt x="50350" y="0"/>
                    <a:pt x="112459" y="0"/>
                  </a:cubicBezTo>
                  <a:lnTo>
                    <a:pt x="6471221" y="0"/>
                  </a:lnTo>
                  <a:cubicBezTo>
                    <a:pt x="6533330" y="0"/>
                    <a:pt x="6583680" y="50350"/>
                    <a:pt x="6583680" y="112459"/>
                  </a:cubicBezTo>
                  <a:cubicBezTo>
                    <a:pt x="6583680" y="412348"/>
                    <a:pt x="6583679" y="712238"/>
                    <a:pt x="6583679" y="1012127"/>
                  </a:cubicBezTo>
                  <a:cubicBezTo>
                    <a:pt x="6583679" y="1074236"/>
                    <a:pt x="6533329" y="1124586"/>
                    <a:pt x="6471220" y="1124586"/>
                  </a:cubicBezTo>
                  <a:lnTo>
                    <a:pt x="112459" y="1124585"/>
                  </a:lnTo>
                  <a:cubicBezTo>
                    <a:pt x="50350" y="1124585"/>
                    <a:pt x="0" y="1074235"/>
                    <a:pt x="0" y="1012126"/>
                  </a:cubicBezTo>
                  <a:lnTo>
                    <a:pt x="0" y="112459"/>
                  </a:lnTo>
                  <a:close/>
                </a:path>
              </a:pathLst>
            </a:custGeom>
            <a:solidFill>
              <a:schemeClr val="lt1"/>
            </a:solidFill>
            <a:ln w="38100" cap="flat">
              <a:solidFill>
                <a:srgbClr val="DF883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01500" tIns="101500" rIns="36000" bIns="1015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endParaRPr lang="ru-RU" sz="2400" b="1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endParaRPr lang="ru-RU" sz="2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endParaRPr lang="ru-RU" sz="2400" b="1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2400" b="1" i="0" u="none" strike="noStrike" cap="none" baseline="0" dirty="0" smtClean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I этап. </a:t>
              </a:r>
              <a:r>
                <a:rPr lang="ru-RU" sz="2400" b="0" i="0" u="none" strike="noStrike" cap="none" baseline="0" dirty="0" smtClean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Формулировка проблемы «как она дана»</a:t>
              </a:r>
            </a:p>
            <a:p>
              <a:pPr marL="1528763" marR="0" lvl="1" indent="-4762" algn="l" rtl="0">
                <a:lnSpc>
                  <a:spcPct val="90000"/>
                </a:lnSpc>
                <a:spcBef>
                  <a:spcPts val="840"/>
                </a:spcBef>
                <a:spcAft>
                  <a:spcPts val="270"/>
                </a:spcAft>
                <a:buSzPct val="25000"/>
                <a:buNone/>
              </a:pPr>
              <a:r>
                <a:rPr lang="ru-RU" sz="1800" b="0" i="0" u="none" strike="noStrike" cap="none" baseline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отсутствие  деталей задачи облегчает абстрагирование, </a:t>
              </a:r>
              <a:br>
                <a:rPr lang="ru-RU" sz="1800" b="0" i="0" u="none" strike="noStrike" cap="none" baseline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</a:br>
              <a:r>
                <a:rPr lang="ru-RU" sz="1800" b="0" i="0" u="none" strike="noStrike" cap="none" baseline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помогает уйти от привычного хода мышления </a:t>
              </a:r>
              <a:endParaRPr lang="ru-RU" sz="1800" b="0" i="0" u="none" strike="noStrike" cap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endParaRPr>
            </a:p>
          </p:txBody>
        </p:sp>
        <p:sp>
          <p:nvSpPr>
            <p:cNvPr id="476" name="Shape 476"/>
            <p:cNvSpPr/>
            <p:nvPr/>
          </p:nvSpPr>
          <p:spPr>
            <a:xfrm>
              <a:off x="457200" y="2949353"/>
              <a:ext cx="8229598" cy="914400"/>
            </a:xfrm>
            <a:custGeom>
              <a:avLst/>
              <a:gdLst/>
              <a:ahLst/>
              <a:cxnLst/>
              <a:rect l="0" t="0" r="0" b="0"/>
              <a:pathLst>
                <a:path w="6583679" h="1124585" extrusionOk="0">
                  <a:moveTo>
                    <a:pt x="0" y="112459"/>
                  </a:moveTo>
                  <a:cubicBezTo>
                    <a:pt x="0" y="50350"/>
                    <a:pt x="50350" y="0"/>
                    <a:pt x="112459" y="0"/>
                  </a:cubicBezTo>
                  <a:lnTo>
                    <a:pt x="6471221" y="0"/>
                  </a:lnTo>
                  <a:cubicBezTo>
                    <a:pt x="6533330" y="0"/>
                    <a:pt x="6583680" y="50350"/>
                    <a:pt x="6583680" y="112459"/>
                  </a:cubicBezTo>
                  <a:cubicBezTo>
                    <a:pt x="6583680" y="412348"/>
                    <a:pt x="6583679" y="712238"/>
                    <a:pt x="6583679" y="1012127"/>
                  </a:cubicBezTo>
                  <a:cubicBezTo>
                    <a:pt x="6583679" y="1074236"/>
                    <a:pt x="6533329" y="1124586"/>
                    <a:pt x="6471220" y="1124586"/>
                  </a:cubicBezTo>
                  <a:lnTo>
                    <a:pt x="112459" y="1124585"/>
                  </a:lnTo>
                  <a:cubicBezTo>
                    <a:pt x="50350" y="1124585"/>
                    <a:pt x="0" y="1074235"/>
                    <a:pt x="0" y="1012126"/>
                  </a:cubicBezTo>
                  <a:lnTo>
                    <a:pt x="0" y="112459"/>
                  </a:lnTo>
                  <a:close/>
                </a:path>
              </a:pathLst>
            </a:custGeom>
            <a:solidFill>
              <a:schemeClr val="lt1"/>
            </a:solidFill>
            <a:ln w="38100" cap="flat">
              <a:solidFill>
                <a:srgbClr val="DF883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01500" tIns="101500" rIns="1383875" bIns="1015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endParaRPr lang="ru-RU" sz="2400" b="1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endParaRPr lang="ru-RU" sz="2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2400" b="1" i="0" u="none" strike="noStrike" cap="none" baseline="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          </a:t>
              </a:r>
              <a:r>
                <a:rPr lang="ru-RU" sz="2400" b="1" i="0" u="none" strike="noStrike" cap="none" baseline="0" dirty="0" smtClean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II </a:t>
              </a:r>
              <a:r>
                <a:rPr lang="ru-RU" sz="2400" b="1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этап. </a:t>
              </a:r>
              <a:r>
                <a:rPr lang="ru-RU" sz="24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Формулировка проблемы «как ее понимают»</a:t>
              </a:r>
            </a:p>
            <a:p>
              <a:pPr marL="1528763" marR="0" lvl="1" indent="-4762" algn="l" rtl="0">
                <a:lnSpc>
                  <a:spcPct val="90000"/>
                </a:lnSpc>
                <a:spcBef>
                  <a:spcPts val="840"/>
                </a:spcBef>
                <a:spcAft>
                  <a:spcPts val="270"/>
                </a:spcAft>
                <a:buSzPct val="25000"/>
                <a:buNone/>
              </a:pPr>
              <a:r>
                <a:rPr lang="ru-RU" sz="1800" b="0" i="0" u="none" strike="noStrike" cap="none" baseline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проблема </a:t>
              </a:r>
              <a:r>
                <a:rPr lang="ru-RU" sz="1800" b="0" i="0" u="none" strike="noStrike" cap="none" baseline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уточняется и дробится на </a:t>
              </a:r>
              <a:r>
                <a:rPr lang="ru-RU" sz="1800" b="0" i="0" u="none" strike="noStrike" cap="none" baseline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подпроблемы</a:t>
              </a:r>
              <a:r>
                <a:rPr lang="ru-RU" sz="1800" b="0" i="0" u="none" strike="noStrike" cap="none" baseline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 </a:t>
              </a:r>
            </a:p>
          </p:txBody>
        </p:sp>
        <p:sp>
          <p:nvSpPr>
            <p:cNvPr id="477" name="Shape 477"/>
            <p:cNvSpPr/>
            <p:nvPr/>
          </p:nvSpPr>
          <p:spPr>
            <a:xfrm>
              <a:off x="457202" y="4070985"/>
              <a:ext cx="8229595" cy="1124584"/>
            </a:xfrm>
            <a:custGeom>
              <a:avLst/>
              <a:gdLst/>
              <a:ahLst/>
              <a:cxnLst/>
              <a:rect l="0" t="0" r="0" b="0"/>
              <a:pathLst>
                <a:path w="6583679" h="1124585" extrusionOk="0">
                  <a:moveTo>
                    <a:pt x="0" y="112459"/>
                  </a:moveTo>
                  <a:cubicBezTo>
                    <a:pt x="0" y="50350"/>
                    <a:pt x="50350" y="0"/>
                    <a:pt x="112459" y="0"/>
                  </a:cubicBezTo>
                  <a:lnTo>
                    <a:pt x="6471221" y="0"/>
                  </a:lnTo>
                  <a:cubicBezTo>
                    <a:pt x="6533330" y="0"/>
                    <a:pt x="6583680" y="50350"/>
                    <a:pt x="6583680" y="112459"/>
                  </a:cubicBezTo>
                  <a:cubicBezTo>
                    <a:pt x="6583680" y="412348"/>
                    <a:pt x="6583679" y="712238"/>
                    <a:pt x="6583679" y="1012127"/>
                  </a:cubicBezTo>
                  <a:cubicBezTo>
                    <a:pt x="6583679" y="1074236"/>
                    <a:pt x="6533329" y="1124586"/>
                    <a:pt x="6471220" y="1124586"/>
                  </a:cubicBezTo>
                  <a:lnTo>
                    <a:pt x="112459" y="1124585"/>
                  </a:lnTo>
                  <a:cubicBezTo>
                    <a:pt x="50350" y="1124585"/>
                    <a:pt x="0" y="1074235"/>
                    <a:pt x="0" y="1012126"/>
                  </a:cubicBezTo>
                  <a:lnTo>
                    <a:pt x="0" y="112459"/>
                  </a:lnTo>
                  <a:close/>
                </a:path>
              </a:pathLst>
            </a:custGeom>
            <a:solidFill>
              <a:schemeClr val="lt1"/>
            </a:solidFill>
            <a:ln w="38100" cap="flat">
              <a:solidFill>
                <a:srgbClr val="DF883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01500" tIns="101500" rIns="1375650" bIns="1015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endParaRPr lang="ru-RU" sz="2400" b="1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endParaRPr lang="ru-RU" sz="2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2400" b="1" i="0" u="none" strike="noStrike" cap="none" baseline="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                </a:t>
              </a:r>
            </a:p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2400" b="1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 </a:t>
              </a:r>
              <a:r>
                <a:rPr lang="ru-RU" sz="2400" b="1" dirty="0" smtClean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            </a:t>
              </a:r>
              <a:r>
                <a:rPr lang="ru-RU" sz="2400" b="1" i="0" u="none" strike="noStrike" cap="none" baseline="0" dirty="0" smtClean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III </a:t>
              </a:r>
              <a:r>
                <a:rPr lang="ru-RU" sz="2400" b="1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этап. </a:t>
              </a:r>
              <a:r>
                <a:rPr lang="ru-RU" sz="24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Генерирование идей </a:t>
              </a:r>
              <a:endParaRPr lang="ru-RU" sz="2400" dirty="0">
                <a:solidFill>
                  <a:schemeClr val="dk1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1800" b="0" i="0" u="none" strike="noStrike" cap="none" baseline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                                  поиск аналогичных проблем в областях, </a:t>
              </a:r>
              <a:br>
                <a:rPr lang="ru-RU" sz="1800" b="0" i="0" u="none" strike="noStrike" cap="none" baseline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</a:br>
              <a:r>
                <a:rPr lang="ru-RU" sz="1800" b="0" i="0" u="none" strike="noStrike" cap="none" baseline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                                 далеких от решаемой задачи, использование аналогий </a:t>
              </a:r>
              <a:endParaRPr lang="ru-RU" sz="1800" b="0" i="0" u="none" strike="noStrike" cap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endParaRPr>
            </a:p>
          </p:txBody>
        </p:sp>
        <p:sp>
          <p:nvSpPr>
            <p:cNvPr id="478" name="Shape 478"/>
            <p:cNvSpPr/>
            <p:nvPr/>
          </p:nvSpPr>
          <p:spPr>
            <a:xfrm>
              <a:off x="457200" y="5400039"/>
              <a:ext cx="8229598" cy="1124584"/>
            </a:xfrm>
            <a:custGeom>
              <a:avLst/>
              <a:gdLst/>
              <a:ahLst/>
              <a:cxnLst/>
              <a:rect l="0" t="0" r="0" b="0"/>
              <a:pathLst>
                <a:path w="6583679" h="1124585" extrusionOk="0">
                  <a:moveTo>
                    <a:pt x="0" y="112459"/>
                  </a:moveTo>
                  <a:cubicBezTo>
                    <a:pt x="0" y="50350"/>
                    <a:pt x="50350" y="0"/>
                    <a:pt x="112459" y="0"/>
                  </a:cubicBezTo>
                  <a:lnTo>
                    <a:pt x="6471221" y="0"/>
                  </a:lnTo>
                  <a:cubicBezTo>
                    <a:pt x="6533330" y="0"/>
                    <a:pt x="6583680" y="50350"/>
                    <a:pt x="6583680" y="112459"/>
                  </a:cubicBezTo>
                  <a:cubicBezTo>
                    <a:pt x="6583680" y="412348"/>
                    <a:pt x="6583679" y="712238"/>
                    <a:pt x="6583679" y="1012127"/>
                  </a:cubicBezTo>
                  <a:cubicBezTo>
                    <a:pt x="6583679" y="1074236"/>
                    <a:pt x="6533329" y="1124586"/>
                    <a:pt x="6471220" y="1124586"/>
                  </a:cubicBezTo>
                  <a:lnTo>
                    <a:pt x="112459" y="1124585"/>
                  </a:lnTo>
                  <a:cubicBezTo>
                    <a:pt x="50350" y="1124585"/>
                    <a:pt x="0" y="1074235"/>
                    <a:pt x="0" y="1012126"/>
                  </a:cubicBezTo>
                  <a:lnTo>
                    <a:pt x="0" y="112459"/>
                  </a:lnTo>
                  <a:close/>
                </a:path>
              </a:pathLst>
            </a:custGeom>
            <a:solidFill>
              <a:schemeClr val="lt1"/>
            </a:solidFill>
            <a:ln w="38100" cap="flat">
              <a:solidFill>
                <a:srgbClr val="DF883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01500" tIns="101500" rIns="1383875" bIns="1015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endParaRPr lang="ru-RU" sz="2400" b="1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endParaRPr lang="ru-RU" sz="2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endParaRPr lang="ru-RU" sz="2400" b="1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2400" b="1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 </a:t>
              </a:r>
              <a:r>
                <a:rPr lang="ru-RU" sz="2400" b="1" dirty="0" smtClean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             </a:t>
              </a:r>
              <a:r>
                <a:rPr lang="ru-RU" sz="2400" b="1" i="0" u="none" strike="noStrike" cap="none" baseline="0" dirty="0" smtClean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IV </a:t>
              </a:r>
              <a:r>
                <a:rPr lang="ru-RU" sz="2400" b="1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этап. </a:t>
              </a:r>
              <a:r>
                <a:rPr lang="ru-RU" sz="24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Перенос идей на проблему «как она дана» </a:t>
              </a:r>
            </a:p>
            <a:p>
              <a:pPr marL="1528763" marR="0" lvl="1" indent="-4762" algn="l" rtl="0">
                <a:lnSpc>
                  <a:spcPct val="90000"/>
                </a:lnSpc>
                <a:spcBef>
                  <a:spcPts val="840"/>
                </a:spcBef>
                <a:spcAft>
                  <a:spcPts val="270"/>
                </a:spcAft>
                <a:buSzPct val="25000"/>
                <a:buNone/>
              </a:pPr>
              <a:r>
                <a:rPr lang="ru-RU" sz="1800" b="0" i="0" u="none" strike="noStrike" cap="none" baseline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важный элемент – </a:t>
              </a:r>
              <a:r>
                <a:rPr lang="ru-RU" sz="1800" b="0" i="0" u="none" strike="noStrike" cap="none" baseline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критическая </a:t>
              </a:r>
              <a:r>
                <a:rPr lang="ru-RU" sz="1800" b="0" i="0" u="none" strike="noStrike" cap="none" baseline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оценка идей экспертами </a:t>
              </a:r>
            </a:p>
          </p:txBody>
        </p:sp>
        <p:sp>
          <p:nvSpPr>
            <p:cNvPr id="479" name="Shape 479"/>
            <p:cNvSpPr/>
            <p:nvPr/>
          </p:nvSpPr>
          <p:spPr>
            <a:xfrm>
              <a:off x="605884" y="2111153"/>
              <a:ext cx="730980" cy="824983"/>
            </a:xfrm>
            <a:prstGeom prst="downArrow">
              <a:avLst>
                <a:gd name="adj1" fmla="val 50000"/>
                <a:gd name="adj2" fmla="val 64210"/>
              </a:avLst>
            </a:prstGeom>
            <a:gradFill>
              <a:gsLst>
                <a:gs pos="0">
                  <a:srgbClr val="2D5D97"/>
                </a:gs>
                <a:gs pos="80000">
                  <a:srgbClr val="3B7BC8"/>
                </a:gs>
                <a:gs pos="100000">
                  <a:srgbClr val="3A7CCA"/>
                </a:gs>
              </a:gsLst>
              <a:lin ang="16200000" scaled="0"/>
            </a:gradFill>
            <a:ln w="9525" cap="flat">
              <a:solidFill>
                <a:srgbClr val="4A7DB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206375" tIns="41900" rIns="206375" bIns="2228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1400"/>
                </a:spcAft>
                <a:buNone/>
              </a:pPr>
              <a:endParaRPr sz="4000" b="0" i="0" u="none" strike="noStrike" cap="none" baseline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0" name="Shape 480"/>
            <p:cNvSpPr/>
            <p:nvPr/>
          </p:nvSpPr>
          <p:spPr>
            <a:xfrm>
              <a:off x="573797" y="3334130"/>
              <a:ext cx="730980" cy="766763"/>
            </a:xfrm>
            <a:prstGeom prst="downArrow">
              <a:avLst>
                <a:gd name="adj1" fmla="val 50000"/>
                <a:gd name="adj2" fmla="val 61833"/>
              </a:avLst>
            </a:prstGeom>
            <a:gradFill>
              <a:gsLst>
                <a:gs pos="0">
                  <a:srgbClr val="2D5D97"/>
                </a:gs>
                <a:gs pos="80000">
                  <a:srgbClr val="3B7BC8"/>
                </a:gs>
                <a:gs pos="100000">
                  <a:srgbClr val="3A7CCA"/>
                </a:gs>
              </a:gsLst>
              <a:lin ang="16200000" scaled="0"/>
            </a:gradFill>
            <a:ln w="9525" cap="flat">
              <a:solidFill>
                <a:srgbClr val="4A7DB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206375" tIns="41900" rIns="206375" bIns="2228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1400"/>
                </a:spcAft>
                <a:buNone/>
              </a:pPr>
              <a:endParaRPr sz="4000" b="0" i="0" u="none" strike="noStrike" cap="none" baseline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1" name="Shape 481"/>
            <p:cNvSpPr/>
            <p:nvPr/>
          </p:nvSpPr>
          <p:spPr>
            <a:xfrm>
              <a:off x="597704" y="4633276"/>
              <a:ext cx="730980" cy="821485"/>
            </a:xfrm>
            <a:prstGeom prst="downArrow">
              <a:avLst>
                <a:gd name="adj1" fmla="val 50000"/>
                <a:gd name="adj2" fmla="val 67579"/>
              </a:avLst>
            </a:prstGeom>
            <a:gradFill>
              <a:gsLst>
                <a:gs pos="0">
                  <a:srgbClr val="2D5D97"/>
                </a:gs>
                <a:gs pos="80000">
                  <a:srgbClr val="3B7BC8"/>
                </a:gs>
                <a:gs pos="100000">
                  <a:srgbClr val="3A7CCA"/>
                </a:gs>
              </a:gsLst>
              <a:lin ang="16200000" scaled="0"/>
            </a:gradFill>
            <a:ln w="9525" cap="flat">
              <a:solidFill>
                <a:srgbClr val="4A7DB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206375" tIns="41900" rIns="206375" bIns="2228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1400"/>
                </a:spcAft>
                <a:buNone/>
              </a:pPr>
              <a:endParaRPr sz="4000" b="0" i="0" u="none" strike="noStrike" cap="none" baseline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" name="Shape 473"/>
          <p:cNvSpPr txBox="1">
            <a:spLocks/>
          </p:cNvSpPr>
          <p:nvPr/>
        </p:nvSpPr>
        <p:spPr>
          <a:xfrm>
            <a:off x="0" y="457200"/>
            <a:ext cx="8229600" cy="99412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libri"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Алгоритм 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libri"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применения метода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itchFamily="18" charset="0"/>
              <a:ea typeface="Calibri"/>
              <a:cs typeface="Times New Roman" pitchFamily="18" charset="0"/>
              <a:sym typeface="Calibri"/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Shape 534"/>
          <p:cNvSpPr txBox="1">
            <a:spLocks noGrp="1"/>
          </p:cNvSpPr>
          <p:nvPr>
            <p:ph type="title"/>
          </p:nvPr>
        </p:nvSpPr>
        <p:spPr>
          <a:xfrm>
            <a:off x="323528" y="188640"/>
            <a:ext cx="8229600" cy="99412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buClr>
                <a:srgbClr val="FFFFFF"/>
              </a:buClr>
              <a:buSzPct val="25000"/>
              <a:buFont typeface="Calibri"/>
              <a:buNone/>
            </a:pPr>
            <a:r>
              <a:rPr lang="ru-RU" sz="2800" i="0" u="none" strike="noStrike" cap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УУД, формируемые </a:t>
            </a:r>
            <a:br>
              <a:rPr lang="ru-RU" sz="2800" i="0" u="none" strike="noStrike" cap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</a:br>
            <a:r>
              <a:rPr lang="ru-RU" sz="2800" i="0" u="none" strike="noStrike" cap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при использовании метода</a:t>
            </a:r>
          </a:p>
        </p:txBody>
      </p:sp>
      <p:sp>
        <p:nvSpPr>
          <p:cNvPr id="535" name="Shape 535"/>
          <p:cNvSpPr txBox="1"/>
          <p:nvPr/>
        </p:nvSpPr>
        <p:spPr>
          <a:xfrm>
            <a:off x="179511" y="1412775"/>
            <a:ext cx="8784976" cy="223224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3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" name="Shape 536"/>
          <p:cNvGrpSpPr/>
          <p:nvPr/>
        </p:nvGrpSpPr>
        <p:grpSpPr>
          <a:xfrm>
            <a:off x="324582" y="1317441"/>
            <a:ext cx="8638850" cy="5347860"/>
            <a:chOff x="1053" y="192696"/>
            <a:chExt cx="8638850" cy="5347860"/>
          </a:xfrm>
        </p:grpSpPr>
        <p:sp>
          <p:nvSpPr>
            <p:cNvPr id="537" name="Shape 537"/>
            <p:cNvSpPr/>
            <p:nvPr/>
          </p:nvSpPr>
          <p:spPr>
            <a:xfrm>
              <a:off x="1053" y="192696"/>
              <a:ext cx="4113737" cy="2468242"/>
            </a:xfrm>
            <a:prstGeom prst="rect">
              <a:avLst/>
            </a:prstGeom>
            <a:gradFill>
              <a:gsLst>
                <a:gs pos="0">
                  <a:srgbClr val="DBC3F7">
                    <a:alpha val="89803"/>
                  </a:srgbClr>
                </a:gs>
                <a:gs pos="35000">
                  <a:srgbClr val="E6D6F8">
                    <a:alpha val="89803"/>
                  </a:srgbClr>
                </a:gs>
                <a:gs pos="100000">
                  <a:srgbClr val="F6EFFC">
                    <a:alpha val="89803"/>
                  </a:srgbClr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38" name="Shape 538"/>
            <p:cNvSpPr txBox="1"/>
            <p:nvPr/>
          </p:nvSpPr>
          <p:spPr>
            <a:xfrm>
              <a:off x="1053" y="192696"/>
              <a:ext cx="4113737" cy="2468242"/>
            </a:xfrm>
            <a:prstGeom prst="rect">
              <a:avLst/>
            </a:prstGeom>
            <a:noFill/>
            <a:ln>
              <a:noFill/>
            </a:ln>
          </p:spPr>
          <p:txBody>
            <a:bodyPr lIns="80000" tIns="80000" rIns="80000" bIns="800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21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Познавательные универсальные учебные действия</a:t>
              </a: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735"/>
                </a:spcBef>
                <a:spcAft>
                  <a:spcPts val="0"/>
                </a:spcAft>
                <a:buClr>
                  <a:schemeClr val="dk1"/>
                </a:buClr>
                <a:buSzPct val="100000"/>
                <a:buFont typeface="Calibri"/>
                <a:buChar char="•"/>
              </a:pPr>
              <a:r>
                <a:rPr lang="ru-RU" sz="16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структурирование знаний</a:t>
              </a: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ct val="100000"/>
                <a:buFont typeface="Calibri"/>
                <a:buChar char="•"/>
              </a:pPr>
              <a:r>
                <a:rPr lang="ru-RU" sz="16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моделирование</a:t>
              </a: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ct val="100000"/>
                <a:buFont typeface="Calibri"/>
                <a:buChar char="•"/>
              </a:pPr>
              <a:r>
                <a:rPr lang="ru-RU" sz="16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анализ, синтез, сравнение, классификация</a:t>
              </a: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ct val="100000"/>
                <a:buFont typeface="Calibri"/>
                <a:buChar char="•"/>
              </a:pPr>
              <a:r>
                <a:rPr lang="ru-RU" sz="16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выдвижение гипотез и их обоснование</a:t>
              </a: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40"/>
                </a:spcBef>
                <a:spcAft>
                  <a:spcPts val="240"/>
                </a:spcAft>
                <a:buClr>
                  <a:schemeClr val="dk1"/>
                </a:buClr>
                <a:buSzPct val="100000"/>
                <a:buFont typeface="Calibri"/>
                <a:buChar char="•"/>
              </a:pPr>
              <a:r>
                <a:rPr lang="ru-RU" sz="16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самостоятельное решение проблем творческого характера</a:t>
              </a:r>
            </a:p>
          </p:txBody>
        </p:sp>
        <p:sp>
          <p:nvSpPr>
            <p:cNvPr id="539" name="Shape 539"/>
            <p:cNvSpPr/>
            <p:nvPr/>
          </p:nvSpPr>
          <p:spPr>
            <a:xfrm>
              <a:off x="4526166" y="192696"/>
              <a:ext cx="3684705" cy="2468242"/>
            </a:xfrm>
            <a:prstGeom prst="rect">
              <a:avLst/>
            </a:prstGeom>
            <a:gradFill>
              <a:gsLst>
                <a:gs pos="0">
                  <a:srgbClr val="DBC3F7">
                    <a:alpha val="76862"/>
                  </a:srgbClr>
                </a:gs>
                <a:gs pos="35000">
                  <a:srgbClr val="E6D6F8">
                    <a:alpha val="76862"/>
                  </a:srgbClr>
                </a:gs>
                <a:gs pos="100000">
                  <a:srgbClr val="F6EFFC">
                    <a:alpha val="76862"/>
                  </a:srgbClr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40" name="Shape 540"/>
            <p:cNvSpPr txBox="1"/>
            <p:nvPr/>
          </p:nvSpPr>
          <p:spPr>
            <a:xfrm>
              <a:off x="4526166" y="192696"/>
              <a:ext cx="4113737" cy="2468242"/>
            </a:xfrm>
            <a:prstGeom prst="rect">
              <a:avLst/>
            </a:prstGeom>
            <a:noFill/>
            <a:ln>
              <a:noFill/>
            </a:ln>
          </p:spPr>
          <p:txBody>
            <a:bodyPr lIns="80000" tIns="80000" rIns="80000" bIns="800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21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Регулятивные универсальные учебные действия</a:t>
              </a: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735"/>
                </a:spcBef>
                <a:spcAft>
                  <a:spcPts val="0"/>
                </a:spcAft>
                <a:buClr>
                  <a:schemeClr val="dk1"/>
                </a:buClr>
                <a:buSzPct val="100000"/>
                <a:buFont typeface="Calibri"/>
                <a:buChar char="•"/>
              </a:pPr>
              <a:r>
                <a:rPr lang="ru-RU" sz="16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Планирование, рефлексия</a:t>
              </a: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ct val="100000"/>
                <a:buFont typeface="Calibri"/>
                <a:buChar char="•"/>
              </a:pPr>
              <a:r>
                <a:rPr lang="ru-RU" sz="16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ориентировка в ситуации;</a:t>
              </a: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ct val="100000"/>
                <a:buFont typeface="Calibri"/>
                <a:buChar char="•"/>
              </a:pPr>
              <a:r>
                <a:rPr lang="ru-RU" sz="16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Прогнозирование, </a:t>
              </a:r>
              <a:r>
                <a:rPr lang="ru-RU" sz="1600" b="0" i="0" u="none" strike="noStrike" cap="none" baseline="0" dirty="0" err="1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целеполагание</a:t>
              </a:r>
              <a:r>
                <a:rPr lang="ru-RU" sz="16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; </a:t>
              </a: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ct val="100000"/>
                <a:buFont typeface="Calibri"/>
                <a:buChar char="•"/>
              </a:pPr>
              <a:r>
                <a:rPr lang="ru-RU" sz="16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оценивание; самоконтроль; </a:t>
              </a: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40"/>
                </a:spcBef>
                <a:spcAft>
                  <a:spcPts val="240"/>
                </a:spcAft>
                <a:buClr>
                  <a:schemeClr val="dk1"/>
                </a:buClr>
                <a:buSzPct val="100000"/>
                <a:buFont typeface="Calibri"/>
                <a:buChar char="•"/>
              </a:pPr>
              <a:r>
                <a:rPr lang="ru-RU" sz="16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принятие решения, коррекция</a:t>
              </a:r>
            </a:p>
          </p:txBody>
        </p:sp>
        <p:sp>
          <p:nvSpPr>
            <p:cNvPr id="541" name="Shape 541"/>
            <p:cNvSpPr/>
            <p:nvPr/>
          </p:nvSpPr>
          <p:spPr>
            <a:xfrm>
              <a:off x="1053" y="3072314"/>
              <a:ext cx="4113737" cy="2468242"/>
            </a:xfrm>
            <a:prstGeom prst="rect">
              <a:avLst/>
            </a:prstGeom>
            <a:gradFill>
              <a:gsLst>
                <a:gs pos="0">
                  <a:srgbClr val="DBC3F7">
                    <a:alpha val="63137"/>
                  </a:srgbClr>
                </a:gs>
                <a:gs pos="35000">
                  <a:srgbClr val="E6D6F8">
                    <a:alpha val="63137"/>
                  </a:srgbClr>
                </a:gs>
                <a:gs pos="100000">
                  <a:srgbClr val="F6EFFC">
                    <a:alpha val="63137"/>
                  </a:srgbClr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42" name="Shape 542"/>
            <p:cNvSpPr txBox="1"/>
            <p:nvPr/>
          </p:nvSpPr>
          <p:spPr>
            <a:xfrm>
              <a:off x="1053" y="3072314"/>
              <a:ext cx="4113737" cy="2468242"/>
            </a:xfrm>
            <a:prstGeom prst="rect">
              <a:avLst/>
            </a:prstGeom>
            <a:noFill/>
            <a:ln>
              <a:noFill/>
            </a:ln>
          </p:spPr>
          <p:txBody>
            <a:bodyPr lIns="80000" tIns="80000" rIns="80000" bIns="800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21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Личностные универсальные учебные действия: </a:t>
              </a: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735"/>
                </a:spcBef>
                <a:spcAft>
                  <a:spcPts val="0"/>
                </a:spcAft>
                <a:buClr>
                  <a:schemeClr val="dk1"/>
                </a:buClr>
                <a:buSzPct val="100000"/>
                <a:buFont typeface="Calibri"/>
                <a:buChar char="•"/>
              </a:pPr>
              <a:r>
                <a:rPr lang="ru-RU" sz="1600" b="0" i="0" u="none" strike="noStrike" cap="none" baseline="0" dirty="0" err="1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смыслообразование</a:t>
              </a:r>
              <a:r>
                <a:rPr lang="ru-RU" sz="16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 </a:t>
              </a: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40"/>
                </a:spcBef>
                <a:spcAft>
                  <a:spcPts val="240"/>
                </a:spcAft>
                <a:buClr>
                  <a:schemeClr val="dk1"/>
                </a:buClr>
                <a:buSzPct val="100000"/>
                <a:buFont typeface="Calibri"/>
                <a:buChar char="•"/>
              </a:pPr>
              <a:r>
                <a:rPr lang="ru-RU" sz="16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мотивация</a:t>
              </a:r>
            </a:p>
          </p:txBody>
        </p:sp>
        <p:sp>
          <p:nvSpPr>
            <p:cNvPr id="543" name="Shape 543"/>
            <p:cNvSpPr/>
            <p:nvPr/>
          </p:nvSpPr>
          <p:spPr>
            <a:xfrm>
              <a:off x="4526166" y="3072314"/>
              <a:ext cx="3684705" cy="2468242"/>
            </a:xfrm>
            <a:prstGeom prst="rect">
              <a:avLst/>
            </a:prstGeom>
            <a:gradFill>
              <a:gsLst>
                <a:gs pos="0">
                  <a:srgbClr val="DBC3F7">
                    <a:alpha val="49803"/>
                  </a:srgbClr>
                </a:gs>
                <a:gs pos="35000">
                  <a:srgbClr val="E6D6F8">
                    <a:alpha val="49803"/>
                  </a:srgbClr>
                </a:gs>
                <a:gs pos="100000">
                  <a:srgbClr val="F6EFFC">
                    <a:alpha val="49803"/>
                  </a:srgbClr>
                </a:gs>
              </a:gsLst>
              <a:lin ang="16200000" scaled="0"/>
            </a:gra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44" name="Shape 544"/>
            <p:cNvSpPr txBox="1"/>
            <p:nvPr/>
          </p:nvSpPr>
          <p:spPr>
            <a:xfrm>
              <a:off x="4526166" y="3072314"/>
              <a:ext cx="3608505" cy="2468242"/>
            </a:xfrm>
            <a:prstGeom prst="rect">
              <a:avLst/>
            </a:prstGeom>
            <a:noFill/>
            <a:ln>
              <a:noFill/>
            </a:ln>
          </p:spPr>
          <p:txBody>
            <a:bodyPr lIns="80000" tIns="80000" rIns="80000" bIns="800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ru-RU" sz="21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Коммуникативные универсальные учебные действия</a:t>
              </a: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735"/>
                </a:spcBef>
                <a:spcAft>
                  <a:spcPts val="0"/>
                </a:spcAft>
                <a:buClr>
                  <a:schemeClr val="dk1"/>
                </a:buClr>
                <a:buSzPct val="100000"/>
                <a:buFont typeface="Calibri"/>
                <a:buChar char="•"/>
              </a:pPr>
              <a:r>
                <a:rPr lang="ru-RU" sz="16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организацию и осуществление сотрудничества</a:t>
              </a: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40"/>
                </a:spcBef>
                <a:spcAft>
                  <a:spcPts val="240"/>
                </a:spcAft>
                <a:buClr>
                  <a:schemeClr val="dk1"/>
                </a:buClr>
                <a:buSzPct val="100000"/>
                <a:buFont typeface="Calibri"/>
                <a:buChar char="•"/>
              </a:pPr>
              <a:r>
                <a:rPr lang="ru-RU" sz="16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передачу информации и отображению предметного содержания</a:t>
              </a:r>
            </a:p>
          </p:txBody>
        </p:sp>
      </p:grpSp>
    </p:spTree>
  </p:cSld>
  <p:clrMapOvr>
    <a:masterClrMapping/>
  </p:clrMapOvr>
  <p:transition advTm="8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Ирина\Desktop\Sinektika_-_psihologiya_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77724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Shape 567"/>
          <p:cNvSpPr txBox="1">
            <a:spLocks noGrp="1"/>
          </p:cNvSpPr>
          <p:nvPr>
            <p:ph type="title"/>
          </p:nvPr>
        </p:nvSpPr>
        <p:spPr>
          <a:xfrm>
            <a:off x="179511" y="188640"/>
            <a:ext cx="8517632" cy="99412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buClr>
                <a:srgbClr val="FFFFFF"/>
              </a:buClr>
              <a:buSzPct val="25000"/>
              <a:buFont typeface="Calibri"/>
              <a:buNone/>
            </a:pPr>
            <a:r>
              <a:rPr lang="ru-RU" sz="2800" b="0" i="0" u="none" strike="noStrike" cap="none" baseline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Риски в использовании метода </a:t>
            </a:r>
            <a:br>
              <a:rPr lang="ru-RU" sz="2800" b="0" i="0" u="none" strike="noStrike" cap="none" baseline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2800" b="0" i="0" u="none" strike="noStrike" cap="none" baseline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и способы их преодоления</a:t>
            </a:r>
          </a:p>
        </p:txBody>
      </p:sp>
      <p:grpSp>
        <p:nvGrpSpPr>
          <p:cNvPr id="2" name="Shape 568"/>
          <p:cNvGrpSpPr/>
          <p:nvPr/>
        </p:nvGrpSpPr>
        <p:grpSpPr>
          <a:xfrm>
            <a:off x="251519" y="1199352"/>
            <a:ext cx="8784974" cy="5323387"/>
            <a:chOff x="0" y="2601"/>
            <a:chExt cx="8784974" cy="5323387"/>
          </a:xfrm>
        </p:grpSpPr>
        <p:cxnSp>
          <p:nvCxnSpPr>
            <p:cNvPr id="569" name="Shape 569"/>
            <p:cNvCxnSpPr/>
            <p:nvPr/>
          </p:nvCxnSpPr>
          <p:spPr>
            <a:xfrm>
              <a:off x="0" y="2601"/>
              <a:ext cx="8784974" cy="0"/>
            </a:xfrm>
            <a:prstGeom prst="straightConnector1">
              <a:avLst/>
            </a:prstGeom>
            <a:solidFill>
              <a:schemeClr val="accent1"/>
            </a:solidFill>
            <a:ln w="25400" cap="flat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70" name="Shape 570"/>
            <p:cNvSpPr/>
            <p:nvPr/>
          </p:nvSpPr>
          <p:spPr>
            <a:xfrm>
              <a:off x="0" y="2601"/>
              <a:ext cx="2530407" cy="1774462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71" name="Shape 571"/>
            <p:cNvSpPr txBox="1"/>
            <p:nvPr/>
          </p:nvSpPr>
          <p:spPr>
            <a:xfrm>
              <a:off x="0" y="2601"/>
              <a:ext cx="1958281" cy="1774462"/>
            </a:xfrm>
            <a:prstGeom prst="rect">
              <a:avLst/>
            </a:prstGeom>
            <a:noFill/>
            <a:ln>
              <a:noFill/>
            </a:ln>
          </p:spPr>
          <p:txBody>
            <a:bodyPr lIns="76200" tIns="76200" rIns="76200" bIns="762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700"/>
                </a:spcAft>
                <a:buSzPct val="25000"/>
                <a:buNone/>
              </a:pPr>
              <a:r>
                <a:rPr lang="ru-RU" sz="2000" b="1" i="0" u="none" strike="noStrike" cap="none" baseline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Отсутствие включенности обучающихся</a:t>
              </a:r>
            </a:p>
          </p:txBody>
        </p:sp>
        <p:sp>
          <p:nvSpPr>
            <p:cNvPr id="572" name="Shape 572"/>
            <p:cNvSpPr/>
            <p:nvPr/>
          </p:nvSpPr>
          <p:spPr>
            <a:xfrm>
              <a:off x="2647511" y="43844"/>
              <a:ext cx="6128464" cy="824847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73" name="Shape 573"/>
            <p:cNvSpPr txBox="1"/>
            <p:nvPr/>
          </p:nvSpPr>
          <p:spPr>
            <a:xfrm>
              <a:off x="2034481" y="22449"/>
              <a:ext cx="6128464" cy="824847"/>
            </a:xfrm>
            <a:prstGeom prst="rect">
              <a:avLst/>
            </a:prstGeom>
            <a:noFill/>
            <a:ln>
              <a:noFill/>
            </a:ln>
          </p:spPr>
          <p:txBody>
            <a:bodyPr lIns="87625" tIns="87625" rIns="87625" bIns="876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805"/>
                </a:spcAft>
                <a:buSzPct val="25000"/>
                <a:buNone/>
              </a:pPr>
              <a:r>
                <a:rPr lang="ru-RU" sz="23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Дифференцированные задания разного </a:t>
              </a:r>
              <a:endParaRPr lang="ru-RU" sz="2300" b="0" i="0" u="none" strike="noStrike" cap="none" baseline="0" dirty="0" smtClean="0">
                <a:solidFill>
                  <a:schemeClr val="dk1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805"/>
                </a:spcAft>
                <a:buSzPct val="25000"/>
                <a:buNone/>
              </a:pPr>
              <a:r>
                <a:rPr lang="ru-RU" sz="2300" b="0" i="0" u="none" strike="noStrike" cap="none" baseline="0" dirty="0" smtClean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уровня </a:t>
              </a:r>
              <a:r>
                <a:rPr lang="ru-RU" sz="23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сложности</a:t>
              </a:r>
            </a:p>
          </p:txBody>
        </p:sp>
        <p:cxnSp>
          <p:nvCxnSpPr>
            <p:cNvPr id="574" name="Shape 574"/>
            <p:cNvCxnSpPr/>
            <p:nvPr/>
          </p:nvCxnSpPr>
          <p:spPr>
            <a:xfrm>
              <a:off x="2530407" y="868691"/>
              <a:ext cx="6245568" cy="0"/>
            </a:xfrm>
            <a:prstGeom prst="straightConnector1">
              <a:avLst/>
            </a:prstGeom>
            <a:solidFill>
              <a:schemeClr val="accent1"/>
            </a:solidFill>
            <a:ln w="25400" cap="flat">
              <a:solidFill>
                <a:srgbClr val="D0DDE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75" name="Shape 575"/>
            <p:cNvSpPr/>
            <p:nvPr/>
          </p:nvSpPr>
          <p:spPr>
            <a:xfrm>
              <a:off x="2647511" y="909933"/>
              <a:ext cx="6128464" cy="824847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76" name="Shape 576"/>
            <p:cNvSpPr txBox="1"/>
            <p:nvPr/>
          </p:nvSpPr>
          <p:spPr>
            <a:xfrm>
              <a:off x="1958281" y="860649"/>
              <a:ext cx="6128464" cy="824847"/>
            </a:xfrm>
            <a:prstGeom prst="rect">
              <a:avLst/>
            </a:prstGeom>
            <a:noFill/>
            <a:ln>
              <a:noFill/>
            </a:ln>
          </p:spPr>
          <p:txBody>
            <a:bodyPr lIns="87625" tIns="87625" rIns="87625" bIns="876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805"/>
                </a:spcAft>
                <a:buSzPct val="25000"/>
                <a:buNone/>
              </a:pPr>
              <a:r>
                <a:rPr lang="ru-RU" sz="23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Создание групп, в каждую из которой включаются сильные и слабые ученики</a:t>
              </a:r>
            </a:p>
          </p:txBody>
        </p:sp>
        <p:cxnSp>
          <p:nvCxnSpPr>
            <p:cNvPr id="577" name="Shape 577"/>
            <p:cNvCxnSpPr/>
            <p:nvPr/>
          </p:nvCxnSpPr>
          <p:spPr>
            <a:xfrm>
              <a:off x="2530407" y="1734782"/>
              <a:ext cx="6245568" cy="0"/>
            </a:xfrm>
            <a:prstGeom prst="straightConnector1">
              <a:avLst/>
            </a:prstGeom>
            <a:solidFill>
              <a:schemeClr val="accent1"/>
            </a:solidFill>
            <a:ln w="25400" cap="flat">
              <a:solidFill>
                <a:srgbClr val="D0DDE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78" name="Shape 578"/>
            <p:cNvCxnSpPr/>
            <p:nvPr/>
          </p:nvCxnSpPr>
          <p:spPr>
            <a:xfrm>
              <a:off x="0" y="1777064"/>
              <a:ext cx="8784974" cy="0"/>
            </a:xfrm>
            <a:prstGeom prst="straightConnector1">
              <a:avLst/>
            </a:prstGeom>
            <a:solidFill>
              <a:schemeClr val="accent1"/>
            </a:solidFill>
            <a:ln w="25400" cap="flat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79" name="Shape 579"/>
            <p:cNvSpPr/>
            <p:nvPr/>
          </p:nvSpPr>
          <p:spPr>
            <a:xfrm>
              <a:off x="0" y="1777064"/>
              <a:ext cx="2530407" cy="1774462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80" name="Shape 580"/>
            <p:cNvSpPr txBox="1"/>
            <p:nvPr/>
          </p:nvSpPr>
          <p:spPr>
            <a:xfrm>
              <a:off x="0" y="1777064"/>
              <a:ext cx="1882081" cy="1774462"/>
            </a:xfrm>
            <a:prstGeom prst="rect">
              <a:avLst/>
            </a:prstGeom>
            <a:noFill/>
            <a:ln>
              <a:noFill/>
            </a:ln>
          </p:spPr>
          <p:txBody>
            <a:bodyPr lIns="76200" tIns="76200" rIns="76200" bIns="762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700"/>
                </a:spcAft>
                <a:buSzPct val="25000"/>
                <a:buNone/>
              </a:pPr>
              <a:r>
                <a:rPr lang="ru-RU" sz="2000" b="1" i="0" u="none" strike="noStrike" cap="none" baseline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Возможность </a:t>
              </a:r>
              <a:r>
                <a:rPr lang="ru-RU" sz="2000" b="1" i="0" u="none" strike="noStrike" cap="none" baseline="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непрогнозиру-емого</a:t>
              </a:r>
              <a:r>
                <a:rPr lang="ru-RU" sz="2000" b="1" i="0" u="none" strike="noStrike" cap="none" baseline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 </a:t>
              </a:r>
              <a:r>
                <a:rPr lang="ru-RU" sz="2000" b="1" i="0" u="none" strike="noStrike" cap="none" baseline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результата</a:t>
              </a:r>
            </a:p>
          </p:txBody>
        </p:sp>
        <p:sp>
          <p:nvSpPr>
            <p:cNvPr id="581" name="Shape 581"/>
            <p:cNvSpPr/>
            <p:nvPr/>
          </p:nvSpPr>
          <p:spPr>
            <a:xfrm>
              <a:off x="2647511" y="1818307"/>
              <a:ext cx="6128464" cy="824847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82" name="Shape 582"/>
            <p:cNvSpPr txBox="1"/>
            <p:nvPr/>
          </p:nvSpPr>
          <p:spPr>
            <a:xfrm>
              <a:off x="1958281" y="1775049"/>
              <a:ext cx="6128464" cy="824847"/>
            </a:xfrm>
            <a:prstGeom prst="rect">
              <a:avLst/>
            </a:prstGeom>
            <a:noFill/>
            <a:ln>
              <a:noFill/>
            </a:ln>
          </p:spPr>
          <p:txBody>
            <a:bodyPr lIns="87625" tIns="87625" rIns="87625" bIns="876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805"/>
                </a:spcAft>
                <a:buSzPct val="25000"/>
                <a:buNone/>
              </a:pPr>
              <a:r>
                <a:rPr lang="ru-RU" sz="23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Контроль за деятельностью учеников на каждом этапе включенности</a:t>
              </a:r>
            </a:p>
          </p:txBody>
        </p:sp>
        <p:cxnSp>
          <p:nvCxnSpPr>
            <p:cNvPr id="583" name="Shape 583"/>
            <p:cNvCxnSpPr/>
            <p:nvPr/>
          </p:nvCxnSpPr>
          <p:spPr>
            <a:xfrm>
              <a:off x="2530407" y="2643153"/>
              <a:ext cx="6245568" cy="0"/>
            </a:xfrm>
            <a:prstGeom prst="straightConnector1">
              <a:avLst/>
            </a:prstGeom>
            <a:solidFill>
              <a:schemeClr val="accent1"/>
            </a:solidFill>
            <a:ln w="25400" cap="flat">
              <a:solidFill>
                <a:srgbClr val="D0DDE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84" name="Shape 584"/>
            <p:cNvSpPr/>
            <p:nvPr/>
          </p:nvSpPr>
          <p:spPr>
            <a:xfrm>
              <a:off x="2647511" y="2684397"/>
              <a:ext cx="6128464" cy="824847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85" name="Shape 585"/>
            <p:cNvSpPr txBox="1"/>
            <p:nvPr/>
          </p:nvSpPr>
          <p:spPr>
            <a:xfrm>
              <a:off x="2034481" y="2689449"/>
              <a:ext cx="6128464" cy="824847"/>
            </a:xfrm>
            <a:prstGeom prst="rect">
              <a:avLst/>
            </a:prstGeom>
            <a:noFill/>
            <a:ln>
              <a:noFill/>
            </a:ln>
          </p:spPr>
          <p:txBody>
            <a:bodyPr lIns="87625" tIns="87625" rIns="87625" bIns="876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805"/>
                </a:spcAft>
                <a:buSzPct val="25000"/>
                <a:buNone/>
              </a:pPr>
              <a:r>
                <a:rPr lang="ru-RU" sz="23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Своевременная коррекция деятельности </a:t>
              </a:r>
              <a:r>
                <a:rPr lang="ru-RU" sz="2300" b="0" i="0" u="none" strike="noStrike" cap="none" baseline="0" dirty="0" err="1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синекторов</a:t>
              </a:r>
              <a:r>
                <a:rPr lang="ru-RU" sz="23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 со стороны учителя</a:t>
              </a:r>
            </a:p>
          </p:txBody>
        </p:sp>
        <p:cxnSp>
          <p:nvCxnSpPr>
            <p:cNvPr id="586" name="Shape 586"/>
            <p:cNvCxnSpPr/>
            <p:nvPr/>
          </p:nvCxnSpPr>
          <p:spPr>
            <a:xfrm>
              <a:off x="2530407" y="3509244"/>
              <a:ext cx="6245568" cy="0"/>
            </a:xfrm>
            <a:prstGeom prst="straightConnector1">
              <a:avLst/>
            </a:prstGeom>
            <a:solidFill>
              <a:schemeClr val="accent1"/>
            </a:solidFill>
            <a:ln w="25400" cap="flat">
              <a:solidFill>
                <a:srgbClr val="D0DDE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7" name="Shape 587"/>
            <p:cNvCxnSpPr/>
            <p:nvPr/>
          </p:nvCxnSpPr>
          <p:spPr>
            <a:xfrm>
              <a:off x="0" y="3551526"/>
              <a:ext cx="8784974" cy="0"/>
            </a:xfrm>
            <a:prstGeom prst="straightConnector1">
              <a:avLst/>
            </a:prstGeom>
            <a:solidFill>
              <a:schemeClr val="accent1"/>
            </a:solidFill>
            <a:ln w="25400" cap="flat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88" name="Shape 588"/>
            <p:cNvSpPr/>
            <p:nvPr/>
          </p:nvSpPr>
          <p:spPr>
            <a:xfrm>
              <a:off x="0" y="3551526"/>
              <a:ext cx="2530407" cy="1774462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89" name="Shape 589"/>
            <p:cNvSpPr txBox="1"/>
            <p:nvPr/>
          </p:nvSpPr>
          <p:spPr>
            <a:xfrm>
              <a:off x="0" y="3551526"/>
              <a:ext cx="1958281" cy="1774462"/>
            </a:xfrm>
            <a:prstGeom prst="rect">
              <a:avLst/>
            </a:prstGeom>
            <a:noFill/>
            <a:ln>
              <a:noFill/>
            </a:ln>
          </p:spPr>
          <p:txBody>
            <a:bodyPr lIns="76200" tIns="76200" rIns="76200" bIns="7620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700"/>
                </a:spcAft>
                <a:buSzPct val="25000"/>
                <a:buNone/>
              </a:pPr>
              <a:r>
                <a:rPr lang="ru-RU" sz="2000" b="1" i="0" u="none" strike="noStrike" cap="none" baseline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Отсутствие эталона решения учебной задачи</a:t>
              </a:r>
            </a:p>
          </p:txBody>
        </p:sp>
        <p:sp>
          <p:nvSpPr>
            <p:cNvPr id="590" name="Shape 590"/>
            <p:cNvSpPr/>
            <p:nvPr/>
          </p:nvSpPr>
          <p:spPr>
            <a:xfrm>
              <a:off x="2647511" y="3592769"/>
              <a:ext cx="6128464" cy="824847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91" name="Shape 591"/>
            <p:cNvSpPr txBox="1"/>
            <p:nvPr/>
          </p:nvSpPr>
          <p:spPr>
            <a:xfrm>
              <a:off x="1958281" y="3603849"/>
              <a:ext cx="6128464" cy="824847"/>
            </a:xfrm>
            <a:prstGeom prst="rect">
              <a:avLst/>
            </a:prstGeom>
            <a:noFill/>
            <a:ln>
              <a:noFill/>
            </a:ln>
          </p:spPr>
          <p:txBody>
            <a:bodyPr lIns="87625" tIns="87625" rIns="87625" bIns="876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805"/>
                </a:spcAft>
                <a:buSzPct val="25000"/>
                <a:buNone/>
              </a:pPr>
              <a:r>
                <a:rPr lang="ru-RU" sz="23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Формирование высокой степени самоконтроля и самооценки обучающихся</a:t>
              </a:r>
            </a:p>
          </p:txBody>
        </p:sp>
        <p:cxnSp>
          <p:nvCxnSpPr>
            <p:cNvPr id="592" name="Shape 592"/>
            <p:cNvCxnSpPr/>
            <p:nvPr/>
          </p:nvCxnSpPr>
          <p:spPr>
            <a:xfrm>
              <a:off x="2530407" y="4417617"/>
              <a:ext cx="6245568" cy="0"/>
            </a:xfrm>
            <a:prstGeom prst="straightConnector1">
              <a:avLst/>
            </a:prstGeom>
            <a:solidFill>
              <a:schemeClr val="accent1"/>
            </a:solidFill>
            <a:ln w="25400" cap="flat">
              <a:solidFill>
                <a:srgbClr val="D0DDED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93" name="Shape 593"/>
            <p:cNvSpPr/>
            <p:nvPr/>
          </p:nvSpPr>
          <p:spPr>
            <a:xfrm>
              <a:off x="2647511" y="4458860"/>
              <a:ext cx="6128464" cy="824847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94" name="Shape 594"/>
            <p:cNvSpPr txBox="1"/>
            <p:nvPr/>
          </p:nvSpPr>
          <p:spPr>
            <a:xfrm>
              <a:off x="2034481" y="4442049"/>
              <a:ext cx="6128464" cy="824847"/>
            </a:xfrm>
            <a:prstGeom prst="rect">
              <a:avLst/>
            </a:prstGeom>
            <a:noFill/>
            <a:ln>
              <a:noFill/>
            </a:ln>
          </p:spPr>
          <p:txBody>
            <a:bodyPr lIns="87625" tIns="87625" rIns="87625" bIns="876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805"/>
                </a:spcAft>
                <a:buSzPct val="25000"/>
                <a:buNone/>
              </a:pPr>
              <a:r>
                <a:rPr lang="ru-RU" sz="2300" b="0" i="0" u="none" strike="noStrike" cap="none" baseline="0" dirty="0">
                  <a:solidFill>
                    <a:schemeClr val="dk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Профессионализм учителя в оценивании творческих продуктов</a:t>
              </a:r>
            </a:p>
          </p:txBody>
        </p:sp>
        <p:cxnSp>
          <p:nvCxnSpPr>
            <p:cNvPr id="595" name="Shape 595"/>
            <p:cNvCxnSpPr/>
            <p:nvPr/>
          </p:nvCxnSpPr>
          <p:spPr>
            <a:xfrm>
              <a:off x="2530407" y="5283707"/>
              <a:ext cx="6245568" cy="0"/>
            </a:xfrm>
            <a:prstGeom prst="straightConnector1">
              <a:avLst/>
            </a:prstGeom>
            <a:solidFill>
              <a:schemeClr val="accent1"/>
            </a:solidFill>
            <a:ln w="25400" cap="flat">
              <a:solidFill>
                <a:srgbClr val="D0DDED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1" name="Shape 567"/>
          <p:cNvSpPr txBox="1">
            <a:spLocks/>
          </p:cNvSpPr>
          <p:nvPr/>
        </p:nvSpPr>
        <p:spPr>
          <a:xfrm>
            <a:off x="0" y="228600"/>
            <a:ext cx="8849543" cy="99412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libri"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Риски в использовании метода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libri"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 и способы их преодоления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itchFamily="18" charset="0"/>
              <a:ea typeface="Calibri"/>
              <a:cs typeface="Times New Roman" pitchFamily="18" charset="0"/>
              <a:sym typeface="Calibri"/>
            </a:endParaRPr>
          </a:p>
        </p:txBody>
      </p:sp>
    </p:spTree>
  </p:cSld>
  <p:clrMapOvr>
    <a:masterClrMapping/>
  </p:clrMapOvr>
  <p:transition advTm="8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09600" y="3962400"/>
            <a:ext cx="7620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Mistral" pitchFamily="66" charset="0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Bahnschrift SemiBold Condensed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Bahnschrift SemiBold Condensed" pitchFamily="34" charset="0"/>
                <a:ea typeface="Times New Roman" pitchFamily="18" charset="0"/>
                <a:cs typeface="Arial" pitchFamily="34" charset="0"/>
              </a:rPr>
              <a:t>Мы слишком часто даем детям ответы, которые надо выучить, а не ставим перед ними проблемы, которые надо решить”.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ahnschrift SemiBold Condensed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Bahnschrift SemiBold Condensed" pitchFamily="34" charset="0"/>
                <a:ea typeface="Times New Roman" pitchFamily="18" charset="0"/>
                <a:cs typeface="Arial" pitchFamily="34" charset="0"/>
              </a:rPr>
              <a:t>                                           Роджер Левин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ahnschrift SemiBold Condensed" pitchFamily="34" charset="0"/>
              <a:cs typeface="Arial" pitchFamily="34" charset="0"/>
            </a:endParaRPr>
          </a:p>
        </p:txBody>
      </p:sp>
      <p:pic>
        <p:nvPicPr>
          <p:cNvPr id="1029" name="Picture 5" descr="C:\Users\Ирина\Desktop\концепция-сыгранности-â€-мето-а-мозгового-штурма-684843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52400"/>
            <a:ext cx="6705600" cy="3851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 txBox="1">
            <a:spLocks noGrp="1"/>
          </p:cNvSpPr>
          <p:nvPr>
            <p:ph type="title"/>
          </p:nvPr>
        </p:nvSpPr>
        <p:spPr>
          <a:xfrm>
            <a:off x="0" y="152400"/>
            <a:ext cx="8560499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buClr>
                <a:srgbClr val="FFFFFF"/>
              </a:buClr>
              <a:buSzPct val="25000"/>
              <a:buFont typeface="Calibri"/>
              <a:buNone/>
            </a:pPr>
            <a:r>
              <a:rPr lang="ru-RU" sz="320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Цитата из ФГОС </a:t>
            </a:r>
            <a:r>
              <a:rPr lang="ru-RU" sz="3200" i="0" u="none" strike="noStrike" cap="none" baseline="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ООО</a:t>
            </a:r>
            <a:r>
              <a:rPr lang="ru-RU" sz="3200" u="none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/>
            </a:r>
            <a:br>
              <a:rPr lang="ru-RU" sz="3200" u="none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</a:br>
            <a:r>
              <a:rPr lang="ru-RU" sz="3200" u="none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Раздел II. Требования к результатам </a:t>
            </a:r>
            <a:r>
              <a:rPr lang="ru-RU" sz="2900" u="none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…</a:t>
            </a:r>
            <a:r>
              <a:rPr lang="ru-RU" sz="2900" b="0" u="none" dirty="0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ru-RU" sz="2900" b="0" u="none" dirty="0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2900" b="0" u="none" dirty="0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II</a:t>
            </a:r>
            <a:r>
              <a:rPr lang="ru-RU" sz="2900" b="0" i="0" u="none" strike="noStrike" cap="none" baseline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. Требования к результатам …</a:t>
            </a:r>
            <a:br>
              <a:rPr lang="ru-RU" sz="2900" b="0" i="0" u="none" strike="noStrike" cap="none" baseline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ru-RU" sz="2900" b="0" i="0" u="none" strike="noStrike" cap="none" baseline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" name="Shape 315"/>
          <p:cNvGrpSpPr/>
          <p:nvPr/>
        </p:nvGrpSpPr>
        <p:grpSpPr>
          <a:xfrm>
            <a:off x="323528" y="1412775"/>
            <a:ext cx="8229598" cy="3312366"/>
            <a:chOff x="0" y="0"/>
            <a:chExt cx="8229598" cy="3312366"/>
          </a:xfrm>
        </p:grpSpPr>
        <p:cxnSp>
          <p:nvCxnSpPr>
            <p:cNvPr id="316" name="Shape 316"/>
            <p:cNvCxnSpPr/>
            <p:nvPr/>
          </p:nvCxnSpPr>
          <p:spPr>
            <a:xfrm>
              <a:off x="0" y="0"/>
              <a:ext cx="8229598" cy="0"/>
            </a:xfrm>
            <a:prstGeom prst="straightConnector1">
              <a:avLst/>
            </a:prstGeom>
            <a:solidFill>
              <a:schemeClr val="lt1"/>
            </a:solidFill>
            <a:ln w="25400" cap="flat">
              <a:solidFill>
                <a:srgbClr val="AE4846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17" name="Shape 317"/>
            <p:cNvSpPr/>
            <p:nvPr/>
          </p:nvSpPr>
          <p:spPr>
            <a:xfrm>
              <a:off x="0" y="0"/>
              <a:ext cx="8229598" cy="1656183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18" name="Shape 318"/>
            <p:cNvSpPr txBox="1"/>
            <p:nvPr/>
          </p:nvSpPr>
          <p:spPr>
            <a:xfrm>
              <a:off x="0" y="0"/>
              <a:ext cx="8229598" cy="1656183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/>
            <a:p>
              <a:pPr marL="722313" marR="0" lvl="0" indent="-722313" algn="l" rtl="0">
                <a:lnSpc>
                  <a:spcPct val="90000"/>
                </a:lnSpc>
                <a:spcBef>
                  <a:spcPts val="0"/>
                </a:spcBef>
                <a:spcAft>
                  <a:spcPts val="840"/>
                </a:spcAft>
                <a:buSzPct val="25000"/>
                <a:buNone/>
              </a:pPr>
              <a:r>
                <a:rPr lang="ru-RU" sz="2400" b="0" i="0" u="none" strike="noStrike" cap="none" baseline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10.6. Умение определять понятия, создавать обобщения, устанавливать аналогии, классифицировать…устанавливать причинно-следственные связи…</a:t>
              </a:r>
            </a:p>
          </p:txBody>
        </p:sp>
        <p:cxnSp>
          <p:nvCxnSpPr>
            <p:cNvPr id="319" name="Shape 319"/>
            <p:cNvCxnSpPr/>
            <p:nvPr/>
          </p:nvCxnSpPr>
          <p:spPr>
            <a:xfrm>
              <a:off x="0" y="1656183"/>
              <a:ext cx="8229598" cy="0"/>
            </a:xfrm>
            <a:prstGeom prst="straightConnector1">
              <a:avLst/>
            </a:prstGeom>
            <a:solidFill>
              <a:schemeClr val="lt1"/>
            </a:solidFill>
            <a:ln w="25400" cap="flat">
              <a:solidFill>
                <a:srgbClr val="AE4846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20" name="Shape 320"/>
            <p:cNvSpPr/>
            <p:nvPr/>
          </p:nvSpPr>
          <p:spPr>
            <a:xfrm>
              <a:off x="0" y="1656183"/>
              <a:ext cx="8229598" cy="1656183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21" name="Shape 321"/>
            <p:cNvSpPr txBox="1"/>
            <p:nvPr/>
          </p:nvSpPr>
          <p:spPr>
            <a:xfrm>
              <a:off x="0" y="1656183"/>
              <a:ext cx="8229598" cy="1656183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/>
            <a:p>
              <a:pPr marL="625475" marR="0" lvl="0" indent="-625475" algn="l" rtl="0">
                <a:lnSpc>
                  <a:spcPct val="90000"/>
                </a:lnSpc>
                <a:spcBef>
                  <a:spcPts val="0"/>
                </a:spcBef>
                <a:spcAft>
                  <a:spcPts val="840"/>
                </a:spcAft>
                <a:buSzPct val="25000"/>
                <a:buNone/>
              </a:pPr>
              <a:r>
                <a:rPr lang="ru-RU" sz="2400" b="0" i="0" u="none" strike="noStrike" cap="none" baseline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10.7. Умение создавать, применять и преобразовывать знаки и символы, модели и схемы для решения учебных и познавательных задач. </a:t>
              </a:r>
            </a:p>
          </p:txBody>
        </p:sp>
      </p:grpSp>
      <p:sp>
        <p:nvSpPr>
          <p:cNvPr id="322" name="Shape 322"/>
          <p:cNvSpPr txBox="1">
            <a:spLocks noGrp="1"/>
          </p:cNvSpPr>
          <p:nvPr>
            <p:ph type="body" idx="4294967295"/>
          </p:nvPr>
        </p:nvSpPr>
        <p:spPr>
          <a:xfrm>
            <a:off x="228600" y="4724400"/>
            <a:ext cx="8208912" cy="165645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984400"/>
              </a:buClr>
              <a:buSzPct val="25000"/>
              <a:buFont typeface="Arial"/>
              <a:buNone/>
            </a:pPr>
            <a:r>
              <a:rPr lang="ru-RU" sz="2800" b="1" i="0" u="none" strike="noStrike" cap="none" baseline="0" dirty="0">
                <a:solidFill>
                  <a:srgbClr val="984400"/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Пути достижения</a:t>
            </a:r>
          </a:p>
          <a:p>
            <a:pPr marL="342900" marR="0" lvl="0" indent="-3429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1" i="0" u="none" strike="noStrike" cap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Развитие инновационной активности личности</a:t>
            </a:r>
          </a:p>
          <a:p>
            <a:pPr marL="342900" marR="0" lvl="0" indent="-3429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1" i="0" u="none" strike="noStrike" cap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Внедрение продуктивных методов обучения</a:t>
            </a:r>
          </a:p>
          <a:p>
            <a:pPr marL="342900" marR="0" lvl="0" indent="-16510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</a:pPr>
            <a:endParaRPr sz="28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23" name="Shape 323"/>
          <p:cNvCxnSpPr/>
          <p:nvPr/>
        </p:nvCxnSpPr>
        <p:spPr>
          <a:xfrm>
            <a:off x="323528" y="4653135"/>
            <a:ext cx="8280919" cy="0"/>
          </a:xfrm>
          <a:prstGeom prst="straightConnector1">
            <a:avLst/>
          </a:prstGeom>
          <a:noFill/>
          <a:ln w="25400" cap="flat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1"/>
          <p:cNvSpPr>
            <a:spLocks noChangeArrowheads="1"/>
          </p:cNvSpPr>
          <p:nvPr/>
        </p:nvSpPr>
        <p:spPr bwMode="auto">
          <a:xfrm>
            <a:off x="533400" y="150912"/>
            <a:ext cx="7391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Актуальность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1000" y="1066800"/>
            <a:ext cx="7315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Проблема активизации познавательной деятельности, развития самостоятельности и творчества обучающихся  - одна из актуальных задач педагогики.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3" name="Picture 1" descr="C:\Users\Ирина\Desktop\depositphotos_227930384-stock-illustration-problem-its-solution-stock-vec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895600"/>
            <a:ext cx="4843463" cy="3642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0"/>
          <p:cNvSpPr/>
          <p:nvPr/>
        </p:nvSpPr>
        <p:spPr>
          <a:xfrm>
            <a:off x="2590800" y="838200"/>
            <a:ext cx="5257800" cy="1524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>
              <a:lnSpc>
                <a:spcPct val="140000"/>
              </a:lnSpc>
            </a:pPr>
            <a:r>
              <a:rPr lang="ru-RU" b="1" dirty="0" smtClean="0">
                <a:latin typeface="Times New Roman" pitchFamily="18" charset="0"/>
              </a:rPr>
              <a:t>   </a:t>
            </a:r>
            <a:endParaRPr lang="ru-RU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514600" y="2514600"/>
            <a:ext cx="5562600" cy="1905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Нахождение близкого по сущности решения путем нахождения аналогов в разных областях знаний, или исследование объекта в измененных условиях, вплоть до фантастических.</a:t>
            </a:r>
            <a:endParaRPr 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bject 10"/>
          <p:cNvSpPr/>
          <p:nvPr/>
        </p:nvSpPr>
        <p:spPr>
          <a:xfrm>
            <a:off x="2590800" y="4572000"/>
            <a:ext cx="5486400" cy="1295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Аналогия – хороший возбудитель ассоциаций, которые стимулируют творческие возможности.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object 20"/>
          <p:cNvSpPr/>
          <p:nvPr/>
        </p:nvSpPr>
        <p:spPr>
          <a:xfrm>
            <a:off x="1219200" y="3581400"/>
            <a:ext cx="1295400" cy="1752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object 20"/>
          <p:cNvSpPr/>
          <p:nvPr/>
        </p:nvSpPr>
        <p:spPr>
          <a:xfrm>
            <a:off x="1066800" y="1219200"/>
            <a:ext cx="1524000" cy="2057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WordArt 11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286000" y="152400"/>
            <a:ext cx="4811712" cy="661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>
                    <a:lumMod val="50000"/>
                  </a:schemeClr>
                </a:solidFill>
                <a:effectLst>
                  <a:outerShdw dist="53882" dir="2700000" algn="ctr" rotWithShape="0">
                    <a:srgbClr val="220000"/>
                  </a:outerShdw>
                </a:effectLst>
                <a:latin typeface="Comic Sans MS"/>
              </a:rPr>
              <a:t>Из истории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19200" y="2514600"/>
            <a:ext cx="13222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СУТЬ</a:t>
            </a:r>
            <a:endParaRPr lang="ru-RU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590800" y="838200"/>
            <a:ext cx="533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середине 50-х годов Уильям Гордон (США)  предложил новый метод поиска творческих решений, названный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синектика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2000" y="4648200"/>
            <a:ext cx="19880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ОСНОВА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16236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33855" y="2825495"/>
            <a:ext cx="592836" cy="6736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1187627" y="2852927"/>
            <a:ext cx="484581" cy="5760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1187627" y="2852927"/>
            <a:ext cx="485140" cy="576580"/>
          </a:xfrm>
          <a:custGeom>
            <a:avLst/>
            <a:gdLst/>
            <a:ahLst/>
            <a:cxnLst/>
            <a:rect l="l" t="t" r="r" b="b"/>
            <a:pathLst>
              <a:path w="485139" h="576579">
                <a:moveTo>
                  <a:pt x="0" y="333756"/>
                </a:moveTo>
                <a:lnTo>
                  <a:pt x="121107" y="333756"/>
                </a:lnTo>
                <a:lnTo>
                  <a:pt x="121107" y="0"/>
                </a:lnTo>
                <a:lnTo>
                  <a:pt x="363423" y="0"/>
                </a:lnTo>
                <a:lnTo>
                  <a:pt x="363423" y="333756"/>
                </a:lnTo>
                <a:lnTo>
                  <a:pt x="484581" y="333756"/>
                </a:lnTo>
                <a:lnTo>
                  <a:pt x="242265" y="576072"/>
                </a:lnTo>
                <a:lnTo>
                  <a:pt x="0" y="333756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2133600" y="160020"/>
            <a:ext cx="4419600" cy="12877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Отличия </a:t>
            </a:r>
            <a:r>
              <a:rPr lang="ru-RU" sz="32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синектики</a:t>
            </a:r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мозгового штурма</a:t>
            </a:r>
            <a:endParaRPr sz="32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927091" y="690372"/>
            <a:ext cx="717803" cy="74066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10"/>
          <p:cNvSpPr/>
          <p:nvPr/>
        </p:nvSpPr>
        <p:spPr>
          <a:xfrm>
            <a:off x="228600" y="1676400"/>
            <a:ext cx="3810000" cy="3657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ru-RU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</a:rPr>
              <a:t>Синектика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 представляет собой спокойную умозрительную деятельность, целенаправленно полагающую идеи и предполагающую оценку полученных результатов в период работы</a:t>
            </a:r>
            <a:endParaRPr sz="2400" dirty="0"/>
          </a:p>
        </p:txBody>
      </p:sp>
      <p:sp>
        <p:nvSpPr>
          <p:cNvPr id="12" name="object 12"/>
          <p:cNvSpPr/>
          <p:nvPr/>
        </p:nvSpPr>
        <p:spPr>
          <a:xfrm>
            <a:off x="4343400" y="1676400"/>
            <a:ext cx="3962400" cy="36576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lang="ru-RU" sz="2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В организации творческой активности группы внимание уделяется попыткам превзойти самого себя, отказу от стандартных подходов. </a:t>
            </a:r>
            <a:endParaRPr sz="2400" dirty="0"/>
          </a:p>
        </p:txBody>
      </p:sp>
      <p:sp>
        <p:nvSpPr>
          <p:cNvPr id="21" name="object 21"/>
          <p:cNvSpPr/>
          <p:nvPr/>
        </p:nvSpPr>
        <p:spPr>
          <a:xfrm>
            <a:off x="923544" y="521208"/>
            <a:ext cx="1187195" cy="11643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2" name="object 22"/>
          <p:cNvSpPr/>
          <p:nvPr/>
        </p:nvSpPr>
        <p:spPr>
          <a:xfrm>
            <a:off x="1475232" y="1066800"/>
            <a:ext cx="85343" cy="8534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3" name="object 23"/>
          <p:cNvSpPr/>
          <p:nvPr/>
        </p:nvSpPr>
        <p:spPr>
          <a:xfrm>
            <a:off x="971338" y="548640"/>
            <a:ext cx="1091776" cy="106972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4" name="object 24"/>
          <p:cNvSpPr/>
          <p:nvPr/>
        </p:nvSpPr>
        <p:spPr>
          <a:xfrm>
            <a:off x="971600" y="548640"/>
            <a:ext cx="1091565" cy="1069975"/>
          </a:xfrm>
          <a:custGeom>
            <a:avLst/>
            <a:gdLst/>
            <a:ahLst/>
            <a:cxnLst/>
            <a:rect l="l" t="t" r="r" b="b"/>
            <a:pathLst>
              <a:path w="1091564" h="1069975">
                <a:moveTo>
                  <a:pt x="0" y="337565"/>
                </a:moveTo>
                <a:lnTo>
                  <a:pt x="9951" y="383190"/>
                </a:lnTo>
                <a:lnTo>
                  <a:pt x="39034" y="427172"/>
                </a:lnTo>
                <a:lnTo>
                  <a:pt x="86091" y="469051"/>
                </a:lnTo>
                <a:lnTo>
                  <a:pt x="149964" y="508365"/>
                </a:lnTo>
                <a:lnTo>
                  <a:pt x="187844" y="526917"/>
                </a:lnTo>
                <a:lnTo>
                  <a:pt x="229495" y="544655"/>
                </a:lnTo>
                <a:lnTo>
                  <a:pt x="274771" y="561521"/>
                </a:lnTo>
                <a:lnTo>
                  <a:pt x="323527" y="577458"/>
                </a:lnTo>
                <a:lnTo>
                  <a:pt x="375619" y="592409"/>
                </a:lnTo>
                <a:lnTo>
                  <a:pt x="430902" y="606315"/>
                </a:lnTo>
                <a:lnTo>
                  <a:pt x="489232" y="619119"/>
                </a:lnTo>
                <a:lnTo>
                  <a:pt x="550463" y="630763"/>
                </a:lnTo>
                <a:lnTo>
                  <a:pt x="614452" y="641190"/>
                </a:lnTo>
                <a:lnTo>
                  <a:pt x="681052" y="650342"/>
                </a:lnTo>
                <a:lnTo>
                  <a:pt x="750121" y="658161"/>
                </a:lnTo>
                <a:lnTo>
                  <a:pt x="821512" y="664590"/>
                </a:lnTo>
                <a:lnTo>
                  <a:pt x="821512" y="529589"/>
                </a:lnTo>
                <a:lnTo>
                  <a:pt x="1091514" y="810133"/>
                </a:lnTo>
                <a:lnTo>
                  <a:pt x="821512" y="1069721"/>
                </a:lnTo>
                <a:lnTo>
                  <a:pt x="821512" y="934593"/>
                </a:lnTo>
                <a:lnTo>
                  <a:pt x="750121" y="928163"/>
                </a:lnTo>
                <a:lnTo>
                  <a:pt x="681052" y="920344"/>
                </a:lnTo>
                <a:lnTo>
                  <a:pt x="614452" y="911192"/>
                </a:lnTo>
                <a:lnTo>
                  <a:pt x="550463" y="900765"/>
                </a:lnTo>
                <a:lnTo>
                  <a:pt x="489232" y="889121"/>
                </a:lnTo>
                <a:lnTo>
                  <a:pt x="430902" y="876317"/>
                </a:lnTo>
                <a:lnTo>
                  <a:pt x="375619" y="862411"/>
                </a:lnTo>
                <a:lnTo>
                  <a:pt x="323527" y="847460"/>
                </a:lnTo>
                <a:lnTo>
                  <a:pt x="274771" y="831523"/>
                </a:lnTo>
                <a:lnTo>
                  <a:pt x="229495" y="814657"/>
                </a:lnTo>
                <a:lnTo>
                  <a:pt x="187844" y="796919"/>
                </a:lnTo>
                <a:lnTo>
                  <a:pt x="149964" y="778367"/>
                </a:lnTo>
                <a:lnTo>
                  <a:pt x="115997" y="759059"/>
                </a:lnTo>
                <a:lnTo>
                  <a:pt x="60388" y="718405"/>
                </a:lnTo>
                <a:lnTo>
                  <a:pt x="22173" y="675417"/>
                </a:lnTo>
                <a:lnTo>
                  <a:pt x="2512" y="630556"/>
                </a:lnTo>
                <a:lnTo>
                  <a:pt x="0" y="607568"/>
                </a:lnTo>
                <a:lnTo>
                  <a:pt x="0" y="337565"/>
                </a:lnTo>
                <a:lnTo>
                  <a:pt x="2147" y="316217"/>
                </a:lnTo>
                <a:lnTo>
                  <a:pt x="8503" y="295221"/>
                </a:lnTo>
                <a:lnTo>
                  <a:pt x="33333" y="254447"/>
                </a:lnTo>
                <a:lnTo>
                  <a:pt x="73466" y="215558"/>
                </a:lnTo>
                <a:lnTo>
                  <a:pt x="127879" y="178872"/>
                </a:lnTo>
                <a:lnTo>
                  <a:pt x="195551" y="144705"/>
                </a:lnTo>
                <a:lnTo>
                  <a:pt x="234039" y="128665"/>
                </a:lnTo>
                <a:lnTo>
                  <a:pt x="275458" y="113373"/>
                </a:lnTo>
                <a:lnTo>
                  <a:pt x="319681" y="98869"/>
                </a:lnTo>
                <a:lnTo>
                  <a:pt x="366579" y="85192"/>
                </a:lnTo>
                <a:lnTo>
                  <a:pt x="416024" y="72382"/>
                </a:lnTo>
                <a:lnTo>
                  <a:pt x="467890" y="60479"/>
                </a:lnTo>
                <a:lnTo>
                  <a:pt x="522047" y="49522"/>
                </a:lnTo>
                <a:lnTo>
                  <a:pt x="578369" y="39550"/>
                </a:lnTo>
                <a:lnTo>
                  <a:pt x="636727" y="30603"/>
                </a:lnTo>
                <a:lnTo>
                  <a:pt x="696993" y="22721"/>
                </a:lnTo>
                <a:lnTo>
                  <a:pt x="759040" y="15943"/>
                </a:lnTo>
                <a:lnTo>
                  <a:pt x="822740" y="10309"/>
                </a:lnTo>
                <a:lnTo>
                  <a:pt x="887966" y="5858"/>
                </a:lnTo>
                <a:lnTo>
                  <a:pt x="954588" y="2630"/>
                </a:lnTo>
                <a:lnTo>
                  <a:pt x="1022480" y="664"/>
                </a:lnTo>
                <a:lnTo>
                  <a:pt x="1091514" y="0"/>
                </a:lnTo>
                <a:lnTo>
                  <a:pt x="1091514" y="270129"/>
                </a:lnTo>
                <a:lnTo>
                  <a:pt x="1029819" y="270665"/>
                </a:lnTo>
                <a:lnTo>
                  <a:pt x="968799" y="272261"/>
                </a:lnTo>
                <a:lnTo>
                  <a:pt x="908570" y="274891"/>
                </a:lnTo>
                <a:lnTo>
                  <a:pt x="849246" y="278533"/>
                </a:lnTo>
                <a:lnTo>
                  <a:pt x="790944" y="283162"/>
                </a:lnTo>
                <a:lnTo>
                  <a:pt x="733778" y="288757"/>
                </a:lnTo>
                <a:lnTo>
                  <a:pt x="677865" y="295293"/>
                </a:lnTo>
                <a:lnTo>
                  <a:pt x="623318" y="302748"/>
                </a:lnTo>
                <a:lnTo>
                  <a:pt x="570255" y="311097"/>
                </a:lnTo>
                <a:lnTo>
                  <a:pt x="518789" y="320317"/>
                </a:lnTo>
                <a:lnTo>
                  <a:pt x="469037" y="330385"/>
                </a:lnTo>
                <a:lnTo>
                  <a:pt x="421113" y="341278"/>
                </a:lnTo>
                <a:lnTo>
                  <a:pt x="375133" y="352972"/>
                </a:lnTo>
                <a:lnTo>
                  <a:pt x="331213" y="365444"/>
                </a:lnTo>
                <a:lnTo>
                  <a:pt x="289467" y="378671"/>
                </a:lnTo>
                <a:lnTo>
                  <a:pt x="250011" y="392629"/>
                </a:lnTo>
                <a:lnTo>
                  <a:pt x="212961" y="407294"/>
                </a:lnTo>
                <a:lnTo>
                  <a:pt x="146539" y="438655"/>
                </a:lnTo>
                <a:lnTo>
                  <a:pt x="117397" y="455304"/>
                </a:lnTo>
                <a:lnTo>
                  <a:pt x="91122" y="472567"/>
                </a:lnTo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5" name="object 25"/>
          <p:cNvSpPr/>
          <p:nvPr/>
        </p:nvSpPr>
        <p:spPr>
          <a:xfrm>
            <a:off x="6541007" y="521208"/>
            <a:ext cx="1175003" cy="122682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6" name="object 26"/>
          <p:cNvSpPr/>
          <p:nvPr/>
        </p:nvSpPr>
        <p:spPr>
          <a:xfrm>
            <a:off x="7085076" y="1098803"/>
            <a:ext cx="85344" cy="8534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7" name="object 27"/>
          <p:cNvSpPr/>
          <p:nvPr/>
        </p:nvSpPr>
        <p:spPr>
          <a:xfrm>
            <a:off x="6588252" y="548640"/>
            <a:ext cx="1080134" cy="113245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8" name="object 28"/>
          <p:cNvSpPr/>
          <p:nvPr/>
        </p:nvSpPr>
        <p:spPr>
          <a:xfrm>
            <a:off x="6588252" y="548640"/>
            <a:ext cx="1080135" cy="1132840"/>
          </a:xfrm>
          <a:custGeom>
            <a:avLst/>
            <a:gdLst/>
            <a:ahLst/>
            <a:cxnLst/>
            <a:rect l="l" t="t" r="r" b="b"/>
            <a:pathLst>
              <a:path w="1080134" h="1132839">
                <a:moveTo>
                  <a:pt x="1080134" y="639572"/>
                </a:moveTo>
                <a:lnTo>
                  <a:pt x="1071718" y="593219"/>
                </a:lnTo>
                <a:lnTo>
                  <a:pt x="1047145" y="548588"/>
                </a:lnTo>
                <a:lnTo>
                  <a:pt x="1007426" y="506024"/>
                </a:lnTo>
                <a:lnTo>
                  <a:pt x="953575" y="465872"/>
                </a:lnTo>
                <a:lnTo>
                  <a:pt x="886604" y="428478"/>
                </a:lnTo>
                <a:lnTo>
                  <a:pt x="848515" y="410924"/>
                </a:lnTo>
                <a:lnTo>
                  <a:pt x="807525" y="394189"/>
                </a:lnTo>
                <a:lnTo>
                  <a:pt x="763762" y="378317"/>
                </a:lnTo>
                <a:lnTo>
                  <a:pt x="717351" y="363350"/>
                </a:lnTo>
                <a:lnTo>
                  <a:pt x="668419" y="349332"/>
                </a:lnTo>
                <a:lnTo>
                  <a:pt x="617094" y="336306"/>
                </a:lnTo>
                <a:lnTo>
                  <a:pt x="563501" y="324316"/>
                </a:lnTo>
                <a:lnTo>
                  <a:pt x="507766" y="313404"/>
                </a:lnTo>
                <a:lnTo>
                  <a:pt x="450017" y="303615"/>
                </a:lnTo>
                <a:lnTo>
                  <a:pt x="390381" y="294990"/>
                </a:lnTo>
                <a:lnTo>
                  <a:pt x="328982" y="287573"/>
                </a:lnTo>
                <a:lnTo>
                  <a:pt x="265949" y="281409"/>
                </a:lnTo>
                <a:lnTo>
                  <a:pt x="201408" y="276538"/>
                </a:lnTo>
                <a:lnTo>
                  <a:pt x="135485" y="273006"/>
                </a:lnTo>
                <a:lnTo>
                  <a:pt x="68306" y="270855"/>
                </a:lnTo>
                <a:lnTo>
                  <a:pt x="0" y="270129"/>
                </a:lnTo>
                <a:lnTo>
                  <a:pt x="0" y="0"/>
                </a:lnTo>
                <a:lnTo>
                  <a:pt x="68306" y="727"/>
                </a:lnTo>
                <a:lnTo>
                  <a:pt x="135485" y="2879"/>
                </a:lnTo>
                <a:lnTo>
                  <a:pt x="201408" y="6414"/>
                </a:lnTo>
                <a:lnTo>
                  <a:pt x="265949" y="11288"/>
                </a:lnTo>
                <a:lnTo>
                  <a:pt x="328982" y="17457"/>
                </a:lnTo>
                <a:lnTo>
                  <a:pt x="390381" y="24878"/>
                </a:lnTo>
                <a:lnTo>
                  <a:pt x="450017" y="33508"/>
                </a:lnTo>
                <a:lnTo>
                  <a:pt x="507766" y="43304"/>
                </a:lnTo>
                <a:lnTo>
                  <a:pt x="563501" y="54222"/>
                </a:lnTo>
                <a:lnTo>
                  <a:pt x="617094" y="66219"/>
                </a:lnTo>
                <a:lnTo>
                  <a:pt x="668419" y="79252"/>
                </a:lnTo>
                <a:lnTo>
                  <a:pt x="717351" y="93277"/>
                </a:lnTo>
                <a:lnTo>
                  <a:pt x="763762" y="108251"/>
                </a:lnTo>
                <a:lnTo>
                  <a:pt x="807525" y="124131"/>
                </a:lnTo>
                <a:lnTo>
                  <a:pt x="848515" y="140873"/>
                </a:lnTo>
                <a:lnTo>
                  <a:pt x="886604" y="158434"/>
                </a:lnTo>
                <a:lnTo>
                  <a:pt x="921666" y="176772"/>
                </a:lnTo>
                <a:lnTo>
                  <a:pt x="982204" y="215600"/>
                </a:lnTo>
                <a:lnTo>
                  <a:pt x="1029115" y="257012"/>
                </a:lnTo>
                <a:lnTo>
                  <a:pt x="1061388" y="300660"/>
                </a:lnTo>
                <a:lnTo>
                  <a:pt x="1078009" y="346199"/>
                </a:lnTo>
                <a:lnTo>
                  <a:pt x="1080134" y="369570"/>
                </a:lnTo>
                <a:lnTo>
                  <a:pt x="1080134" y="639572"/>
                </a:lnTo>
                <a:lnTo>
                  <a:pt x="1077659" y="664680"/>
                </a:lnTo>
                <a:lnTo>
                  <a:pt x="1070327" y="689406"/>
                </a:lnTo>
                <a:lnTo>
                  <a:pt x="1041662" y="737459"/>
                </a:lnTo>
                <a:lnTo>
                  <a:pt x="995277" y="783227"/>
                </a:lnTo>
                <a:lnTo>
                  <a:pt x="932311" y="826209"/>
                </a:lnTo>
                <a:lnTo>
                  <a:pt x="894965" y="846498"/>
                </a:lnTo>
                <a:lnTo>
                  <a:pt x="853900" y="865901"/>
                </a:lnTo>
                <a:lnTo>
                  <a:pt x="809258" y="884358"/>
                </a:lnTo>
                <a:lnTo>
                  <a:pt x="761183" y="901803"/>
                </a:lnTo>
                <a:lnTo>
                  <a:pt x="709815" y="918175"/>
                </a:lnTo>
                <a:lnTo>
                  <a:pt x="655297" y="933412"/>
                </a:lnTo>
                <a:lnTo>
                  <a:pt x="597771" y="947449"/>
                </a:lnTo>
                <a:lnTo>
                  <a:pt x="537379" y="960225"/>
                </a:lnTo>
                <a:lnTo>
                  <a:pt x="474264" y="971677"/>
                </a:lnTo>
                <a:lnTo>
                  <a:pt x="408568" y="981741"/>
                </a:lnTo>
                <a:lnTo>
                  <a:pt x="340433" y="990356"/>
                </a:lnTo>
                <a:lnTo>
                  <a:pt x="270001" y="997458"/>
                </a:lnTo>
                <a:lnTo>
                  <a:pt x="270001" y="1132459"/>
                </a:lnTo>
                <a:lnTo>
                  <a:pt x="0" y="874140"/>
                </a:lnTo>
                <a:lnTo>
                  <a:pt x="270001" y="592327"/>
                </a:lnTo>
                <a:lnTo>
                  <a:pt x="270001" y="727456"/>
                </a:lnTo>
                <a:lnTo>
                  <a:pt x="332143" y="721268"/>
                </a:lnTo>
                <a:lnTo>
                  <a:pt x="392708" y="713873"/>
                </a:lnTo>
                <a:lnTo>
                  <a:pt x="451572" y="705308"/>
                </a:lnTo>
                <a:lnTo>
                  <a:pt x="508611" y="695612"/>
                </a:lnTo>
                <a:lnTo>
                  <a:pt x="563700" y="684821"/>
                </a:lnTo>
                <a:lnTo>
                  <a:pt x="616714" y="672973"/>
                </a:lnTo>
                <a:lnTo>
                  <a:pt x="667531" y="660105"/>
                </a:lnTo>
                <a:lnTo>
                  <a:pt x="716025" y="646255"/>
                </a:lnTo>
                <a:lnTo>
                  <a:pt x="762073" y="631459"/>
                </a:lnTo>
                <a:lnTo>
                  <a:pt x="805550" y="615756"/>
                </a:lnTo>
                <a:lnTo>
                  <a:pt x="846331" y="599183"/>
                </a:lnTo>
                <a:lnTo>
                  <a:pt x="884293" y="581777"/>
                </a:lnTo>
                <a:lnTo>
                  <a:pt x="919310" y="563575"/>
                </a:lnTo>
                <a:lnTo>
                  <a:pt x="980018" y="524934"/>
                </a:lnTo>
                <a:lnTo>
                  <a:pt x="1005458" y="504571"/>
                </a:lnTo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27649" name="Picture 1" descr="C:\Users\Ирина\Desktop\9c7df571dfadfbada02cef188768fded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2400" y="5284789"/>
            <a:ext cx="3810001" cy="1573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0" name="Picture 2" descr="C:\Users\Ирина\Desktop\img15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48200" y="5333999"/>
            <a:ext cx="3352800" cy="14930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33855" y="2825495"/>
            <a:ext cx="592836" cy="6736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1187627" y="2852927"/>
            <a:ext cx="484581" cy="5760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/>
          <p:nvPr/>
        </p:nvSpPr>
        <p:spPr>
          <a:xfrm>
            <a:off x="1187627" y="2852927"/>
            <a:ext cx="485140" cy="576580"/>
          </a:xfrm>
          <a:custGeom>
            <a:avLst/>
            <a:gdLst/>
            <a:ahLst/>
            <a:cxnLst/>
            <a:rect l="l" t="t" r="r" b="b"/>
            <a:pathLst>
              <a:path w="485139" h="576579">
                <a:moveTo>
                  <a:pt x="0" y="333756"/>
                </a:moveTo>
                <a:lnTo>
                  <a:pt x="121107" y="333756"/>
                </a:lnTo>
                <a:lnTo>
                  <a:pt x="121107" y="0"/>
                </a:lnTo>
                <a:lnTo>
                  <a:pt x="363423" y="0"/>
                </a:lnTo>
                <a:lnTo>
                  <a:pt x="363423" y="333756"/>
                </a:lnTo>
                <a:lnTo>
                  <a:pt x="484581" y="333756"/>
                </a:lnTo>
                <a:lnTo>
                  <a:pt x="242265" y="576072"/>
                </a:lnTo>
                <a:lnTo>
                  <a:pt x="0" y="333756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2133600" y="160020"/>
            <a:ext cx="4419600" cy="12877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Отличия </a:t>
            </a:r>
            <a:r>
              <a:rPr lang="ru-RU" sz="32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синектики</a:t>
            </a:r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мозгового штурма</a:t>
            </a:r>
            <a:endParaRPr sz="3200" b="1" dirty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927091" y="690372"/>
            <a:ext cx="717803" cy="74066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10"/>
          <p:cNvSpPr/>
          <p:nvPr/>
        </p:nvSpPr>
        <p:spPr>
          <a:xfrm>
            <a:off x="228600" y="1676400"/>
            <a:ext cx="3810000" cy="3657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lang="ru-RU" sz="24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Часто в состав группы включают авторитетную личность, которая  призвана играть роль эксперта или "адвоката" при столкновении "непримиримых" творческих позиций</a:t>
            </a:r>
          </a:p>
        </p:txBody>
      </p:sp>
      <p:sp>
        <p:nvSpPr>
          <p:cNvPr id="12" name="object 12"/>
          <p:cNvSpPr/>
          <p:nvPr/>
        </p:nvSpPr>
        <p:spPr>
          <a:xfrm>
            <a:off x="4419600" y="1676400"/>
            <a:ext cx="3810000" cy="36576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lang="ru-RU" sz="24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первых этапах следует избегать попыток формулировать окончательно завершенные, целостные идеи, мысли. </a:t>
            </a:r>
          </a:p>
        </p:txBody>
      </p:sp>
      <p:sp>
        <p:nvSpPr>
          <p:cNvPr id="21" name="object 21"/>
          <p:cNvSpPr/>
          <p:nvPr/>
        </p:nvSpPr>
        <p:spPr>
          <a:xfrm>
            <a:off x="923544" y="521208"/>
            <a:ext cx="1187195" cy="11643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2" name="object 22"/>
          <p:cNvSpPr/>
          <p:nvPr/>
        </p:nvSpPr>
        <p:spPr>
          <a:xfrm>
            <a:off x="1475232" y="1066800"/>
            <a:ext cx="85343" cy="8534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3" name="object 23"/>
          <p:cNvSpPr/>
          <p:nvPr/>
        </p:nvSpPr>
        <p:spPr>
          <a:xfrm>
            <a:off x="971338" y="548640"/>
            <a:ext cx="1091776" cy="106972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4" name="object 24"/>
          <p:cNvSpPr/>
          <p:nvPr/>
        </p:nvSpPr>
        <p:spPr>
          <a:xfrm>
            <a:off x="971600" y="548640"/>
            <a:ext cx="1091565" cy="1069975"/>
          </a:xfrm>
          <a:custGeom>
            <a:avLst/>
            <a:gdLst/>
            <a:ahLst/>
            <a:cxnLst/>
            <a:rect l="l" t="t" r="r" b="b"/>
            <a:pathLst>
              <a:path w="1091564" h="1069975">
                <a:moveTo>
                  <a:pt x="0" y="337565"/>
                </a:moveTo>
                <a:lnTo>
                  <a:pt x="9951" y="383190"/>
                </a:lnTo>
                <a:lnTo>
                  <a:pt x="39034" y="427172"/>
                </a:lnTo>
                <a:lnTo>
                  <a:pt x="86091" y="469051"/>
                </a:lnTo>
                <a:lnTo>
                  <a:pt x="149964" y="508365"/>
                </a:lnTo>
                <a:lnTo>
                  <a:pt x="187844" y="526917"/>
                </a:lnTo>
                <a:lnTo>
                  <a:pt x="229495" y="544655"/>
                </a:lnTo>
                <a:lnTo>
                  <a:pt x="274771" y="561521"/>
                </a:lnTo>
                <a:lnTo>
                  <a:pt x="323527" y="577458"/>
                </a:lnTo>
                <a:lnTo>
                  <a:pt x="375619" y="592409"/>
                </a:lnTo>
                <a:lnTo>
                  <a:pt x="430902" y="606315"/>
                </a:lnTo>
                <a:lnTo>
                  <a:pt x="489232" y="619119"/>
                </a:lnTo>
                <a:lnTo>
                  <a:pt x="550463" y="630763"/>
                </a:lnTo>
                <a:lnTo>
                  <a:pt x="614452" y="641190"/>
                </a:lnTo>
                <a:lnTo>
                  <a:pt x="681052" y="650342"/>
                </a:lnTo>
                <a:lnTo>
                  <a:pt x="750121" y="658161"/>
                </a:lnTo>
                <a:lnTo>
                  <a:pt x="821512" y="664590"/>
                </a:lnTo>
                <a:lnTo>
                  <a:pt x="821512" y="529589"/>
                </a:lnTo>
                <a:lnTo>
                  <a:pt x="1091514" y="810133"/>
                </a:lnTo>
                <a:lnTo>
                  <a:pt x="821512" y="1069721"/>
                </a:lnTo>
                <a:lnTo>
                  <a:pt x="821512" y="934593"/>
                </a:lnTo>
                <a:lnTo>
                  <a:pt x="750121" y="928163"/>
                </a:lnTo>
                <a:lnTo>
                  <a:pt x="681052" y="920344"/>
                </a:lnTo>
                <a:lnTo>
                  <a:pt x="614452" y="911192"/>
                </a:lnTo>
                <a:lnTo>
                  <a:pt x="550463" y="900765"/>
                </a:lnTo>
                <a:lnTo>
                  <a:pt x="489232" y="889121"/>
                </a:lnTo>
                <a:lnTo>
                  <a:pt x="430902" y="876317"/>
                </a:lnTo>
                <a:lnTo>
                  <a:pt x="375619" y="862411"/>
                </a:lnTo>
                <a:lnTo>
                  <a:pt x="323527" y="847460"/>
                </a:lnTo>
                <a:lnTo>
                  <a:pt x="274771" y="831523"/>
                </a:lnTo>
                <a:lnTo>
                  <a:pt x="229495" y="814657"/>
                </a:lnTo>
                <a:lnTo>
                  <a:pt x="187844" y="796919"/>
                </a:lnTo>
                <a:lnTo>
                  <a:pt x="149964" y="778367"/>
                </a:lnTo>
                <a:lnTo>
                  <a:pt x="115997" y="759059"/>
                </a:lnTo>
                <a:lnTo>
                  <a:pt x="60388" y="718405"/>
                </a:lnTo>
                <a:lnTo>
                  <a:pt x="22173" y="675417"/>
                </a:lnTo>
                <a:lnTo>
                  <a:pt x="2512" y="630556"/>
                </a:lnTo>
                <a:lnTo>
                  <a:pt x="0" y="607568"/>
                </a:lnTo>
                <a:lnTo>
                  <a:pt x="0" y="337565"/>
                </a:lnTo>
                <a:lnTo>
                  <a:pt x="2147" y="316217"/>
                </a:lnTo>
                <a:lnTo>
                  <a:pt x="8503" y="295221"/>
                </a:lnTo>
                <a:lnTo>
                  <a:pt x="33333" y="254447"/>
                </a:lnTo>
                <a:lnTo>
                  <a:pt x="73466" y="215558"/>
                </a:lnTo>
                <a:lnTo>
                  <a:pt x="127879" y="178872"/>
                </a:lnTo>
                <a:lnTo>
                  <a:pt x="195551" y="144705"/>
                </a:lnTo>
                <a:lnTo>
                  <a:pt x="234039" y="128665"/>
                </a:lnTo>
                <a:lnTo>
                  <a:pt x="275458" y="113373"/>
                </a:lnTo>
                <a:lnTo>
                  <a:pt x="319681" y="98869"/>
                </a:lnTo>
                <a:lnTo>
                  <a:pt x="366579" y="85192"/>
                </a:lnTo>
                <a:lnTo>
                  <a:pt x="416024" y="72382"/>
                </a:lnTo>
                <a:lnTo>
                  <a:pt x="467890" y="60479"/>
                </a:lnTo>
                <a:lnTo>
                  <a:pt x="522047" y="49522"/>
                </a:lnTo>
                <a:lnTo>
                  <a:pt x="578369" y="39550"/>
                </a:lnTo>
                <a:lnTo>
                  <a:pt x="636727" y="30603"/>
                </a:lnTo>
                <a:lnTo>
                  <a:pt x="696993" y="22721"/>
                </a:lnTo>
                <a:lnTo>
                  <a:pt x="759040" y="15943"/>
                </a:lnTo>
                <a:lnTo>
                  <a:pt x="822740" y="10309"/>
                </a:lnTo>
                <a:lnTo>
                  <a:pt x="887966" y="5858"/>
                </a:lnTo>
                <a:lnTo>
                  <a:pt x="954588" y="2630"/>
                </a:lnTo>
                <a:lnTo>
                  <a:pt x="1022480" y="664"/>
                </a:lnTo>
                <a:lnTo>
                  <a:pt x="1091514" y="0"/>
                </a:lnTo>
                <a:lnTo>
                  <a:pt x="1091514" y="270129"/>
                </a:lnTo>
                <a:lnTo>
                  <a:pt x="1029819" y="270665"/>
                </a:lnTo>
                <a:lnTo>
                  <a:pt x="968799" y="272261"/>
                </a:lnTo>
                <a:lnTo>
                  <a:pt x="908570" y="274891"/>
                </a:lnTo>
                <a:lnTo>
                  <a:pt x="849246" y="278533"/>
                </a:lnTo>
                <a:lnTo>
                  <a:pt x="790944" y="283162"/>
                </a:lnTo>
                <a:lnTo>
                  <a:pt x="733778" y="288757"/>
                </a:lnTo>
                <a:lnTo>
                  <a:pt x="677865" y="295293"/>
                </a:lnTo>
                <a:lnTo>
                  <a:pt x="623318" y="302748"/>
                </a:lnTo>
                <a:lnTo>
                  <a:pt x="570255" y="311097"/>
                </a:lnTo>
                <a:lnTo>
                  <a:pt x="518789" y="320317"/>
                </a:lnTo>
                <a:lnTo>
                  <a:pt x="469037" y="330385"/>
                </a:lnTo>
                <a:lnTo>
                  <a:pt x="421113" y="341278"/>
                </a:lnTo>
                <a:lnTo>
                  <a:pt x="375133" y="352972"/>
                </a:lnTo>
                <a:lnTo>
                  <a:pt x="331213" y="365444"/>
                </a:lnTo>
                <a:lnTo>
                  <a:pt x="289467" y="378671"/>
                </a:lnTo>
                <a:lnTo>
                  <a:pt x="250011" y="392629"/>
                </a:lnTo>
                <a:lnTo>
                  <a:pt x="212961" y="407294"/>
                </a:lnTo>
                <a:lnTo>
                  <a:pt x="146539" y="438655"/>
                </a:lnTo>
                <a:lnTo>
                  <a:pt x="117397" y="455304"/>
                </a:lnTo>
                <a:lnTo>
                  <a:pt x="91122" y="472567"/>
                </a:lnTo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5" name="object 25"/>
          <p:cNvSpPr/>
          <p:nvPr/>
        </p:nvSpPr>
        <p:spPr>
          <a:xfrm>
            <a:off x="6541007" y="521208"/>
            <a:ext cx="1175003" cy="122682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6" name="object 26"/>
          <p:cNvSpPr/>
          <p:nvPr/>
        </p:nvSpPr>
        <p:spPr>
          <a:xfrm>
            <a:off x="7085076" y="1098803"/>
            <a:ext cx="85344" cy="8534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7" name="object 27"/>
          <p:cNvSpPr/>
          <p:nvPr/>
        </p:nvSpPr>
        <p:spPr>
          <a:xfrm>
            <a:off x="6588252" y="548640"/>
            <a:ext cx="1080134" cy="113245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8" name="object 28"/>
          <p:cNvSpPr/>
          <p:nvPr/>
        </p:nvSpPr>
        <p:spPr>
          <a:xfrm>
            <a:off x="6588252" y="548640"/>
            <a:ext cx="1080135" cy="1132840"/>
          </a:xfrm>
          <a:custGeom>
            <a:avLst/>
            <a:gdLst/>
            <a:ahLst/>
            <a:cxnLst/>
            <a:rect l="l" t="t" r="r" b="b"/>
            <a:pathLst>
              <a:path w="1080134" h="1132839">
                <a:moveTo>
                  <a:pt x="1080134" y="639572"/>
                </a:moveTo>
                <a:lnTo>
                  <a:pt x="1071718" y="593219"/>
                </a:lnTo>
                <a:lnTo>
                  <a:pt x="1047145" y="548588"/>
                </a:lnTo>
                <a:lnTo>
                  <a:pt x="1007426" y="506024"/>
                </a:lnTo>
                <a:lnTo>
                  <a:pt x="953575" y="465872"/>
                </a:lnTo>
                <a:lnTo>
                  <a:pt x="886604" y="428478"/>
                </a:lnTo>
                <a:lnTo>
                  <a:pt x="848515" y="410924"/>
                </a:lnTo>
                <a:lnTo>
                  <a:pt x="807525" y="394189"/>
                </a:lnTo>
                <a:lnTo>
                  <a:pt x="763762" y="378317"/>
                </a:lnTo>
                <a:lnTo>
                  <a:pt x="717351" y="363350"/>
                </a:lnTo>
                <a:lnTo>
                  <a:pt x="668419" y="349332"/>
                </a:lnTo>
                <a:lnTo>
                  <a:pt x="617094" y="336306"/>
                </a:lnTo>
                <a:lnTo>
                  <a:pt x="563501" y="324316"/>
                </a:lnTo>
                <a:lnTo>
                  <a:pt x="507766" y="313404"/>
                </a:lnTo>
                <a:lnTo>
                  <a:pt x="450017" y="303615"/>
                </a:lnTo>
                <a:lnTo>
                  <a:pt x="390381" y="294990"/>
                </a:lnTo>
                <a:lnTo>
                  <a:pt x="328982" y="287573"/>
                </a:lnTo>
                <a:lnTo>
                  <a:pt x="265949" y="281409"/>
                </a:lnTo>
                <a:lnTo>
                  <a:pt x="201408" y="276538"/>
                </a:lnTo>
                <a:lnTo>
                  <a:pt x="135485" y="273006"/>
                </a:lnTo>
                <a:lnTo>
                  <a:pt x="68306" y="270855"/>
                </a:lnTo>
                <a:lnTo>
                  <a:pt x="0" y="270129"/>
                </a:lnTo>
                <a:lnTo>
                  <a:pt x="0" y="0"/>
                </a:lnTo>
                <a:lnTo>
                  <a:pt x="68306" y="727"/>
                </a:lnTo>
                <a:lnTo>
                  <a:pt x="135485" y="2879"/>
                </a:lnTo>
                <a:lnTo>
                  <a:pt x="201408" y="6414"/>
                </a:lnTo>
                <a:lnTo>
                  <a:pt x="265949" y="11288"/>
                </a:lnTo>
                <a:lnTo>
                  <a:pt x="328982" y="17457"/>
                </a:lnTo>
                <a:lnTo>
                  <a:pt x="390381" y="24878"/>
                </a:lnTo>
                <a:lnTo>
                  <a:pt x="450017" y="33508"/>
                </a:lnTo>
                <a:lnTo>
                  <a:pt x="507766" y="43304"/>
                </a:lnTo>
                <a:lnTo>
                  <a:pt x="563501" y="54222"/>
                </a:lnTo>
                <a:lnTo>
                  <a:pt x="617094" y="66219"/>
                </a:lnTo>
                <a:lnTo>
                  <a:pt x="668419" y="79252"/>
                </a:lnTo>
                <a:lnTo>
                  <a:pt x="717351" y="93277"/>
                </a:lnTo>
                <a:lnTo>
                  <a:pt x="763762" y="108251"/>
                </a:lnTo>
                <a:lnTo>
                  <a:pt x="807525" y="124131"/>
                </a:lnTo>
                <a:lnTo>
                  <a:pt x="848515" y="140873"/>
                </a:lnTo>
                <a:lnTo>
                  <a:pt x="886604" y="158434"/>
                </a:lnTo>
                <a:lnTo>
                  <a:pt x="921666" y="176772"/>
                </a:lnTo>
                <a:lnTo>
                  <a:pt x="982204" y="215600"/>
                </a:lnTo>
                <a:lnTo>
                  <a:pt x="1029115" y="257012"/>
                </a:lnTo>
                <a:lnTo>
                  <a:pt x="1061388" y="300660"/>
                </a:lnTo>
                <a:lnTo>
                  <a:pt x="1078009" y="346199"/>
                </a:lnTo>
                <a:lnTo>
                  <a:pt x="1080134" y="369570"/>
                </a:lnTo>
                <a:lnTo>
                  <a:pt x="1080134" y="639572"/>
                </a:lnTo>
                <a:lnTo>
                  <a:pt x="1077659" y="664680"/>
                </a:lnTo>
                <a:lnTo>
                  <a:pt x="1070327" y="689406"/>
                </a:lnTo>
                <a:lnTo>
                  <a:pt x="1041662" y="737459"/>
                </a:lnTo>
                <a:lnTo>
                  <a:pt x="995277" y="783227"/>
                </a:lnTo>
                <a:lnTo>
                  <a:pt x="932311" y="826209"/>
                </a:lnTo>
                <a:lnTo>
                  <a:pt x="894965" y="846498"/>
                </a:lnTo>
                <a:lnTo>
                  <a:pt x="853900" y="865901"/>
                </a:lnTo>
                <a:lnTo>
                  <a:pt x="809258" y="884358"/>
                </a:lnTo>
                <a:lnTo>
                  <a:pt x="761183" y="901803"/>
                </a:lnTo>
                <a:lnTo>
                  <a:pt x="709815" y="918175"/>
                </a:lnTo>
                <a:lnTo>
                  <a:pt x="655297" y="933412"/>
                </a:lnTo>
                <a:lnTo>
                  <a:pt x="597771" y="947449"/>
                </a:lnTo>
                <a:lnTo>
                  <a:pt x="537379" y="960225"/>
                </a:lnTo>
                <a:lnTo>
                  <a:pt x="474264" y="971677"/>
                </a:lnTo>
                <a:lnTo>
                  <a:pt x="408568" y="981741"/>
                </a:lnTo>
                <a:lnTo>
                  <a:pt x="340433" y="990356"/>
                </a:lnTo>
                <a:lnTo>
                  <a:pt x="270001" y="997458"/>
                </a:lnTo>
                <a:lnTo>
                  <a:pt x="270001" y="1132459"/>
                </a:lnTo>
                <a:lnTo>
                  <a:pt x="0" y="874140"/>
                </a:lnTo>
                <a:lnTo>
                  <a:pt x="270001" y="592327"/>
                </a:lnTo>
                <a:lnTo>
                  <a:pt x="270001" y="727456"/>
                </a:lnTo>
                <a:lnTo>
                  <a:pt x="332143" y="721268"/>
                </a:lnTo>
                <a:lnTo>
                  <a:pt x="392708" y="713873"/>
                </a:lnTo>
                <a:lnTo>
                  <a:pt x="451572" y="705308"/>
                </a:lnTo>
                <a:lnTo>
                  <a:pt x="508611" y="695612"/>
                </a:lnTo>
                <a:lnTo>
                  <a:pt x="563700" y="684821"/>
                </a:lnTo>
                <a:lnTo>
                  <a:pt x="616714" y="672973"/>
                </a:lnTo>
                <a:lnTo>
                  <a:pt x="667531" y="660105"/>
                </a:lnTo>
                <a:lnTo>
                  <a:pt x="716025" y="646255"/>
                </a:lnTo>
                <a:lnTo>
                  <a:pt x="762073" y="631459"/>
                </a:lnTo>
                <a:lnTo>
                  <a:pt x="805550" y="615756"/>
                </a:lnTo>
                <a:lnTo>
                  <a:pt x="846331" y="599183"/>
                </a:lnTo>
                <a:lnTo>
                  <a:pt x="884293" y="581777"/>
                </a:lnTo>
                <a:lnTo>
                  <a:pt x="919310" y="563575"/>
                </a:lnTo>
                <a:lnTo>
                  <a:pt x="980018" y="524934"/>
                </a:lnTo>
                <a:lnTo>
                  <a:pt x="1005458" y="504571"/>
                </a:lnTo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27649" name="Picture 1" descr="C:\Users\Ирина\Desktop\9c7df571dfadfbada02cef188768fded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2400" y="5284789"/>
            <a:ext cx="3810001" cy="1573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0" name="Picture 2" descr="C:\Users\Ирина\Desktop\img15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48200" y="5333999"/>
            <a:ext cx="3352800" cy="14930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133600" y="228600"/>
            <a:ext cx="3733800" cy="98583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СИНЕКТИКА -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4800" y="2133600"/>
            <a:ext cx="7848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 коллективной творческой деятельности, основанный на целенаправленном использовании интуитивно-образного, метафорического мышления участников.</a:t>
            </a: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381000" y="762000"/>
            <a:ext cx="7391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современный метод активизации знаний ребёнка, основанный на применении аналогий;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1" name="Picture 3" descr="C:\Users\Ирина\Desktop\1_nAVDwau9vfbk5IAv-s-_1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19600"/>
            <a:ext cx="85344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 txBox="1">
            <a:spLocks noGrp="1"/>
          </p:cNvSpPr>
          <p:nvPr>
            <p:ph type="title"/>
          </p:nvPr>
        </p:nvSpPr>
        <p:spPr>
          <a:xfrm>
            <a:off x="426373" y="75440"/>
            <a:ext cx="8291399" cy="936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buClr>
                <a:srgbClr val="FFFFFF"/>
              </a:buClr>
              <a:buSzPct val="25000"/>
              <a:buFont typeface="Calibri"/>
              <a:buNone/>
            </a:pPr>
            <a:r>
              <a:rPr lang="ru-RU" sz="3200" b="0" i="0" u="none" strike="noStrike" cap="none" baseline="0" dirty="0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Синектика</a:t>
            </a:r>
            <a:r>
              <a:rPr lang="ru-RU" sz="3200" b="0" i="0" u="none" strike="noStrike" cap="none" baseline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lang="ru-RU" sz="3200" b="0" i="0" u="none" strike="noStrike" cap="none" baseline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3200" b="0" i="0" u="none" strike="noStrike" cap="none" baseline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в учебной деятельности</a:t>
            </a:r>
          </a:p>
        </p:txBody>
      </p:sp>
      <p:grpSp>
        <p:nvGrpSpPr>
          <p:cNvPr id="2" name="Shape 329"/>
          <p:cNvGrpSpPr/>
          <p:nvPr/>
        </p:nvGrpSpPr>
        <p:grpSpPr>
          <a:xfrm>
            <a:off x="0" y="1219200"/>
            <a:ext cx="8398204" cy="4080570"/>
            <a:chOff x="315137" y="1206"/>
            <a:chExt cx="8398204" cy="4080570"/>
          </a:xfrm>
        </p:grpSpPr>
        <p:sp>
          <p:nvSpPr>
            <p:cNvPr id="330" name="Shape 330"/>
            <p:cNvSpPr/>
            <p:nvPr/>
          </p:nvSpPr>
          <p:spPr>
            <a:xfrm>
              <a:off x="3491883" y="2088146"/>
              <a:ext cx="2415050" cy="1839043"/>
            </a:xfrm>
            <a:prstGeom prst="ellipse">
              <a:avLst/>
            </a:prstGeom>
            <a:solidFill>
              <a:srgbClr val="FFC000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1" name="Shape 331"/>
            <p:cNvSpPr txBox="1"/>
            <p:nvPr/>
          </p:nvSpPr>
          <p:spPr>
            <a:xfrm>
              <a:off x="3845560" y="2357466"/>
              <a:ext cx="1803577" cy="1453739"/>
            </a:xfrm>
            <a:prstGeom prst="rect">
              <a:avLst/>
            </a:prstGeom>
            <a:noFill/>
            <a:ln>
              <a:noFill/>
            </a:ln>
          </p:spPr>
          <p:txBody>
            <a:bodyPr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700"/>
                </a:spcAft>
                <a:buSzPct val="25000"/>
                <a:buNone/>
              </a:pPr>
              <a:r>
                <a:rPr lang="ru-RU" sz="2000" b="1" i="0" u="none" strike="noStrike" cap="none" baseline="0" dirty="0">
                  <a:solidFill>
                    <a:srgbClr val="632423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Нестандартное решение учебной задачи</a:t>
              </a:r>
            </a:p>
          </p:txBody>
        </p:sp>
        <p:sp>
          <p:nvSpPr>
            <p:cNvPr id="332" name="Shape 332"/>
            <p:cNvSpPr/>
            <p:nvPr/>
          </p:nvSpPr>
          <p:spPr>
            <a:xfrm rot="10390217">
              <a:off x="1559546" y="3011066"/>
              <a:ext cx="1846828" cy="524126"/>
            </a:xfrm>
            <a:prstGeom prst="leftArrow">
              <a:avLst>
                <a:gd name="adj1" fmla="val 60000"/>
                <a:gd name="adj2" fmla="val 50000"/>
              </a:avLst>
            </a:prstGeom>
            <a:solidFill>
              <a:srgbClr val="BF504D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3" name="Shape 333"/>
            <p:cNvSpPr/>
            <p:nvPr/>
          </p:nvSpPr>
          <p:spPr>
            <a:xfrm>
              <a:off x="467537" y="2684103"/>
              <a:ext cx="2197125" cy="1397673"/>
            </a:xfrm>
            <a:prstGeom prst="roundRect">
              <a:avLst>
                <a:gd name="adj" fmla="val 10000"/>
              </a:avLst>
            </a:prstGeom>
            <a:solidFill>
              <a:srgbClr val="BF504D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4" name="Shape 334"/>
            <p:cNvSpPr txBox="1"/>
            <p:nvPr/>
          </p:nvSpPr>
          <p:spPr>
            <a:xfrm>
              <a:off x="315137" y="2725040"/>
              <a:ext cx="2362199" cy="1315800"/>
            </a:xfrm>
            <a:prstGeom prst="rect">
              <a:avLst/>
            </a:prstGeom>
            <a:noFill/>
            <a:ln>
              <a:noFill/>
            </a:ln>
          </p:spPr>
          <p:txBody>
            <a:bodyPr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840"/>
                </a:spcAft>
                <a:buSzPct val="25000"/>
                <a:buNone/>
              </a:pPr>
              <a:r>
                <a:rPr lang="ru-RU" sz="2400" b="1" i="0" u="none" strike="noStrike" cap="none" baseline="0" dirty="0">
                  <a:solidFill>
                    <a:schemeClr val="lt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Символическая аналогия</a:t>
              </a:r>
            </a:p>
          </p:txBody>
        </p:sp>
        <p:sp>
          <p:nvSpPr>
            <p:cNvPr id="335" name="Shape 335"/>
            <p:cNvSpPr/>
            <p:nvPr/>
          </p:nvSpPr>
          <p:spPr>
            <a:xfrm rot="-8780452">
              <a:off x="2054317" y="1583493"/>
              <a:ext cx="1799766" cy="524126"/>
            </a:xfrm>
            <a:prstGeom prst="leftArrow">
              <a:avLst>
                <a:gd name="adj1" fmla="val 60000"/>
                <a:gd name="adj2" fmla="val 50000"/>
              </a:avLst>
            </a:prstGeom>
            <a:solidFill>
              <a:srgbClr val="BD754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6" name="Shape 336"/>
            <p:cNvSpPr/>
            <p:nvPr/>
          </p:nvSpPr>
          <p:spPr>
            <a:xfrm>
              <a:off x="1106620" y="647958"/>
              <a:ext cx="2197125" cy="1397673"/>
            </a:xfrm>
            <a:prstGeom prst="roundRect">
              <a:avLst>
                <a:gd name="adj" fmla="val 10000"/>
              </a:avLst>
            </a:prstGeom>
            <a:solidFill>
              <a:srgbClr val="BD754F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7" name="Shape 337"/>
            <p:cNvSpPr txBox="1"/>
            <p:nvPr/>
          </p:nvSpPr>
          <p:spPr>
            <a:xfrm>
              <a:off x="1147555" y="688895"/>
              <a:ext cx="2115252" cy="1315800"/>
            </a:xfrm>
            <a:prstGeom prst="rect">
              <a:avLst/>
            </a:prstGeom>
            <a:noFill/>
            <a:ln>
              <a:noFill/>
            </a:ln>
          </p:spPr>
          <p:txBody>
            <a:bodyPr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840"/>
                </a:spcAft>
                <a:buSzPct val="25000"/>
                <a:buNone/>
              </a:pPr>
              <a:r>
                <a:rPr lang="ru-RU" sz="2400" b="1" i="0" u="none" strike="noStrike" cap="none" baseline="0" dirty="0">
                  <a:solidFill>
                    <a:schemeClr val="lt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Неожиданная метафора</a:t>
              </a:r>
            </a:p>
          </p:txBody>
        </p:sp>
        <p:sp>
          <p:nvSpPr>
            <p:cNvPr id="338" name="Shape 338"/>
            <p:cNvSpPr/>
            <p:nvPr/>
          </p:nvSpPr>
          <p:spPr>
            <a:xfrm rot="-5455334">
              <a:off x="4016824" y="1093890"/>
              <a:ext cx="1311992" cy="524127"/>
            </a:xfrm>
            <a:prstGeom prst="leftArrow">
              <a:avLst>
                <a:gd name="adj1" fmla="val 60000"/>
                <a:gd name="adj2" fmla="val 50000"/>
              </a:avLst>
            </a:prstGeom>
            <a:solidFill>
              <a:srgbClr val="BB9952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9" name="Shape 339"/>
            <p:cNvSpPr/>
            <p:nvPr/>
          </p:nvSpPr>
          <p:spPr>
            <a:xfrm>
              <a:off x="3563701" y="1206"/>
              <a:ext cx="2197125" cy="1397673"/>
            </a:xfrm>
            <a:prstGeom prst="roundRect">
              <a:avLst>
                <a:gd name="adj" fmla="val 10000"/>
              </a:avLst>
            </a:prstGeom>
            <a:solidFill>
              <a:srgbClr val="BB9952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40" name="Shape 340"/>
            <p:cNvSpPr txBox="1"/>
            <p:nvPr/>
          </p:nvSpPr>
          <p:spPr>
            <a:xfrm>
              <a:off x="3604637" y="42142"/>
              <a:ext cx="2115252" cy="1315800"/>
            </a:xfrm>
            <a:prstGeom prst="rect">
              <a:avLst/>
            </a:prstGeom>
            <a:noFill/>
            <a:ln>
              <a:noFill/>
            </a:ln>
          </p:spPr>
          <p:txBody>
            <a:bodyPr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840"/>
                </a:spcAft>
                <a:buSzPct val="25000"/>
                <a:buNone/>
              </a:pPr>
              <a:r>
                <a:rPr lang="ru-RU" sz="2400" b="1" i="0" u="none" strike="noStrike" cap="none" baseline="0" dirty="0">
                  <a:solidFill>
                    <a:schemeClr val="lt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Интуиция</a:t>
              </a:r>
            </a:p>
          </p:txBody>
        </p:sp>
        <p:sp>
          <p:nvSpPr>
            <p:cNvPr id="341" name="Shape 341"/>
            <p:cNvSpPr/>
            <p:nvPr/>
          </p:nvSpPr>
          <p:spPr>
            <a:xfrm rot="-2198109">
              <a:off x="5473418" y="1527971"/>
              <a:ext cx="1726870" cy="524126"/>
            </a:xfrm>
            <a:prstGeom prst="leftArrow">
              <a:avLst>
                <a:gd name="adj1" fmla="val 60000"/>
                <a:gd name="adj2" fmla="val 50000"/>
              </a:avLst>
            </a:prstGeom>
            <a:solidFill>
              <a:srgbClr val="BABA5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42" name="Shape 342"/>
            <p:cNvSpPr/>
            <p:nvPr/>
          </p:nvSpPr>
          <p:spPr>
            <a:xfrm>
              <a:off x="5931157" y="575970"/>
              <a:ext cx="2197125" cy="1397673"/>
            </a:xfrm>
            <a:prstGeom prst="roundRect">
              <a:avLst>
                <a:gd name="adj" fmla="val 10000"/>
              </a:avLst>
            </a:prstGeom>
            <a:solidFill>
              <a:srgbClr val="BABA55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43" name="Shape 343"/>
            <p:cNvSpPr txBox="1"/>
            <p:nvPr/>
          </p:nvSpPr>
          <p:spPr>
            <a:xfrm>
              <a:off x="5972092" y="616906"/>
              <a:ext cx="2115252" cy="1315800"/>
            </a:xfrm>
            <a:prstGeom prst="rect">
              <a:avLst/>
            </a:prstGeom>
            <a:noFill/>
            <a:ln>
              <a:noFill/>
            </a:ln>
          </p:spPr>
          <p:txBody>
            <a:bodyPr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840"/>
                </a:spcAft>
                <a:buSzPct val="25000"/>
                <a:buNone/>
              </a:pPr>
              <a:r>
                <a:rPr lang="ru-RU" sz="2400" b="1" i="0" u="none" strike="noStrike" cap="none" baseline="0" dirty="0">
                  <a:solidFill>
                    <a:schemeClr val="lt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Свободное размышление</a:t>
              </a:r>
            </a:p>
          </p:txBody>
        </p:sp>
        <p:sp>
          <p:nvSpPr>
            <p:cNvPr id="344" name="Shape 344"/>
            <p:cNvSpPr/>
            <p:nvPr/>
          </p:nvSpPr>
          <p:spPr>
            <a:xfrm rot="440089">
              <a:off x="5978181" y="3015974"/>
              <a:ext cx="1643319" cy="524126"/>
            </a:xfrm>
            <a:prstGeom prst="leftArrow">
              <a:avLst>
                <a:gd name="adj1" fmla="val 60000"/>
                <a:gd name="adj2" fmla="val 50000"/>
              </a:avLst>
            </a:prstGeom>
            <a:solidFill>
              <a:srgbClr val="99B958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45" name="Shape 345"/>
            <p:cNvSpPr/>
            <p:nvPr/>
          </p:nvSpPr>
          <p:spPr>
            <a:xfrm>
              <a:off x="6516216" y="2684100"/>
              <a:ext cx="2197125" cy="1397673"/>
            </a:xfrm>
            <a:prstGeom prst="roundRect">
              <a:avLst>
                <a:gd name="adj" fmla="val 10000"/>
              </a:avLst>
            </a:prstGeom>
            <a:solidFill>
              <a:srgbClr val="99B958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46" name="Shape 346"/>
            <p:cNvSpPr txBox="1"/>
            <p:nvPr/>
          </p:nvSpPr>
          <p:spPr>
            <a:xfrm>
              <a:off x="6557152" y="2725035"/>
              <a:ext cx="2115252" cy="1315800"/>
            </a:xfrm>
            <a:prstGeom prst="rect">
              <a:avLst/>
            </a:prstGeom>
            <a:noFill/>
            <a:ln>
              <a:noFill/>
            </a:ln>
          </p:spPr>
          <p:txBody>
            <a:bodyPr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840"/>
                </a:spcAft>
                <a:buSzPct val="25000"/>
                <a:buNone/>
              </a:pPr>
              <a:r>
                <a:rPr lang="ru-RU" sz="2400" b="1" i="0" u="none" strike="noStrike" cap="none" baseline="0" dirty="0">
                  <a:solidFill>
                    <a:schemeClr val="lt1"/>
                  </a:solidFill>
                  <a:latin typeface="Times New Roman" pitchFamily="18" charset="0"/>
                  <a:ea typeface="Calibri"/>
                  <a:cs typeface="Times New Roman" pitchFamily="18" charset="0"/>
                  <a:sym typeface="Calibri"/>
                </a:rPr>
                <a:t>Вдохновение </a:t>
              </a:r>
            </a:p>
          </p:txBody>
        </p:sp>
      </p:grpSp>
      <p:sp>
        <p:nvSpPr>
          <p:cNvPr id="347" name="Shape 347"/>
          <p:cNvSpPr/>
          <p:nvPr/>
        </p:nvSpPr>
        <p:spPr>
          <a:xfrm>
            <a:off x="1" y="5334000"/>
            <a:ext cx="8610599" cy="1524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723900" marR="0" lvl="0" indent="-723900" algn="l" rtl="0">
              <a:spcBef>
                <a:spcPts val="0"/>
              </a:spcBef>
              <a:buSzPct val="25000"/>
              <a:buNone/>
            </a:pPr>
            <a:r>
              <a:rPr lang="ru-RU" sz="2400" b="1" i="0" u="sng" strike="noStrike" cap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Цель:</a:t>
            </a:r>
            <a:r>
              <a:rPr lang="ru-RU" sz="2400" b="1" i="0" u="none" strike="noStrike" cap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 активизировать мыслительную </a:t>
            </a:r>
            <a:r>
              <a:rPr lang="ru-RU" sz="2400" b="1" i="0" u="none" strike="noStrike" cap="none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деятельность</a:t>
            </a:r>
          </a:p>
          <a:p>
            <a:pPr marL="723900" marR="0" lvl="0" indent="-723900" algn="l" rtl="0">
              <a:spcBef>
                <a:spcPts val="0"/>
              </a:spcBef>
              <a:buSzPct val="25000"/>
              <a:buNone/>
            </a:pPr>
            <a:r>
              <a:rPr lang="ru-RU" sz="2400" b="1" i="0" u="none" strike="noStrike" cap="none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обучающегося </a:t>
            </a:r>
            <a:r>
              <a:rPr lang="ru-RU" sz="2400" b="1" i="0" u="none" strike="noStrike" cap="none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 </a:t>
            </a:r>
            <a:r>
              <a:rPr lang="ru-RU" sz="2400" b="1" i="0" u="none" strike="noStrike" cap="none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при </a:t>
            </a:r>
            <a:r>
              <a:rPr lang="ru-RU" sz="2400" b="1" i="0" u="none" strike="noStrike" cap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отсутствии готовых решений, </a:t>
            </a:r>
            <a:br>
              <a:rPr lang="ru-RU" sz="2400" b="1" i="0" u="none" strike="noStrike" cap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</a:br>
            <a:r>
              <a:rPr lang="ru-RU" sz="2400" b="1" i="0" u="none" strike="noStrike" cap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которые можно списать из книги, учебника или интернета.</a:t>
            </a:r>
          </a:p>
        </p:txBody>
      </p:sp>
      <p:sp>
        <p:nvSpPr>
          <p:cNvPr id="22" name="Shape 328"/>
          <p:cNvSpPr txBox="1">
            <a:spLocks/>
          </p:cNvSpPr>
          <p:nvPr/>
        </p:nvSpPr>
        <p:spPr>
          <a:xfrm>
            <a:off x="395536" y="0"/>
            <a:ext cx="8291399" cy="936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libri"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Синектика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 </a:t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</a:b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Calibri"/>
              </a:rPr>
              <a:t>в учебной деятельности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imes New Roman" pitchFamily="18" charset="0"/>
              <a:ea typeface="Calibri"/>
              <a:cs typeface="Times New Roman" pitchFamily="18" charset="0"/>
              <a:sym typeface="Calibri"/>
            </a:endParaRPr>
          </a:p>
        </p:txBody>
      </p:sp>
    </p:spTree>
  </p:cSld>
  <p:clrMapOvr>
    <a:masterClrMapping/>
  </p:clrMapOvr>
  <p:transition spd="med" advTm="800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657</TotalTime>
  <Words>603</Words>
  <Application>Microsoft Office PowerPoint</Application>
  <PresentationFormat>Экран (4:3)</PresentationFormat>
  <Paragraphs>124</Paragraphs>
  <Slides>16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Синектика как метод активизации творческого мышления школьников  на уроках гуманитарного цикла </vt:lpstr>
      <vt:lpstr>Слайд 2</vt:lpstr>
      <vt:lpstr>Цитата из ФГОС ООО Раздел II. Требования к результатам … II. Требования к результатам … </vt:lpstr>
      <vt:lpstr>Слайд 4</vt:lpstr>
      <vt:lpstr>Слайд 5</vt:lpstr>
      <vt:lpstr>Слайд 6</vt:lpstr>
      <vt:lpstr>Слайд 7</vt:lpstr>
      <vt:lpstr>Слайд 8</vt:lpstr>
      <vt:lpstr>Синектика  в учебной деятельности</vt:lpstr>
      <vt:lpstr>Инструменты синектики</vt:lpstr>
      <vt:lpstr>Слайд 11</vt:lpstr>
      <vt:lpstr>Слайд 12</vt:lpstr>
      <vt:lpstr>Алгоритм применения метода</vt:lpstr>
      <vt:lpstr>УУД, формируемые  при использовании метода</vt:lpstr>
      <vt:lpstr>Слайд 15</vt:lpstr>
      <vt:lpstr>Риски в использовании метода  и способы их преодоления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 Жулева</dc:creator>
  <cp:lastModifiedBy>Ирина</cp:lastModifiedBy>
  <cp:revision>11</cp:revision>
  <dcterms:created xsi:type="dcterms:W3CDTF">2018-01-20T16:11:49Z</dcterms:created>
  <dcterms:modified xsi:type="dcterms:W3CDTF">2023-01-08T19:02:11Z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2016-09-25T00:00:00Z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2018-01-20T00:00:00Z</vt:filetime>
  </property>
</Properties>
</file>