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5" r:id="rId4"/>
    <p:sldId id="267" r:id="rId5"/>
    <p:sldId id="257" r:id="rId6"/>
    <p:sldId id="266" r:id="rId7"/>
    <p:sldId id="268" r:id="rId8"/>
    <p:sldId id="269" r:id="rId9"/>
    <p:sldId id="270" r:id="rId10"/>
    <p:sldId id="271" r:id="rId11"/>
    <p:sldId id="272" r:id="rId12"/>
    <p:sldId id="258" r:id="rId13"/>
    <p:sldId id="260" r:id="rId14"/>
    <p:sldId id="261" r:id="rId15"/>
    <p:sldId id="273" r:id="rId16"/>
    <p:sldId id="275" r:id="rId17"/>
    <p:sldId id="276" r:id="rId18"/>
    <p:sldId id="277" r:id="rId19"/>
    <p:sldId id="278" r:id="rId20"/>
    <p:sldId id="280" r:id="rId21"/>
    <p:sldId id="281" r:id="rId22"/>
    <p:sldId id="279" r:id="rId23"/>
    <p:sldId id="282" r:id="rId24"/>
    <p:sldId id="263" r:id="rId25"/>
    <p:sldId id="27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405" autoAdjust="0"/>
    <p:restoredTop sz="94660"/>
  </p:normalViewPr>
  <p:slideViewPr>
    <p:cSldViewPr>
      <p:cViewPr varScale="1">
        <p:scale>
          <a:sx n="64" d="100"/>
          <a:sy n="64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4D7A1-7BB1-4C3B-BD2C-B7EEEB619E78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BD767-D3F6-4510-B122-31CD020C8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4D7A1-7BB1-4C3B-BD2C-B7EEEB619E78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BD767-D3F6-4510-B122-31CD020C8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4D7A1-7BB1-4C3B-BD2C-B7EEEB619E78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BD767-D3F6-4510-B122-31CD020C8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4D7A1-7BB1-4C3B-BD2C-B7EEEB619E78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BD767-D3F6-4510-B122-31CD020C8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4D7A1-7BB1-4C3B-BD2C-B7EEEB619E78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BD767-D3F6-4510-B122-31CD020C8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4D7A1-7BB1-4C3B-BD2C-B7EEEB619E78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BD767-D3F6-4510-B122-31CD020C8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4D7A1-7BB1-4C3B-BD2C-B7EEEB619E78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BD767-D3F6-4510-B122-31CD020C8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4D7A1-7BB1-4C3B-BD2C-B7EEEB619E78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BD767-D3F6-4510-B122-31CD020C8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4D7A1-7BB1-4C3B-BD2C-B7EEEB619E78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BD767-D3F6-4510-B122-31CD020C8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4D7A1-7BB1-4C3B-BD2C-B7EEEB619E78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BD767-D3F6-4510-B122-31CD020C8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4D7A1-7BB1-4C3B-BD2C-B7EEEB619E78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BD767-D3F6-4510-B122-31CD020C8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4D7A1-7BB1-4C3B-BD2C-B7EEEB619E78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BD767-D3F6-4510-B122-31CD020C87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slide" Target="slide3.xml"/><Relationship Id="rId7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image" Target="../media/image42.jpeg"/><Relationship Id="rId7" Type="http://schemas.openxmlformats.org/officeDocument/2006/relationships/slide" Target="slide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hyperlink" Target="http://www.pesni-film.ru/muzyka/a-zori-zdes-tixie-1972-g-pesnya-iz-filma-2-romans-net-ne-lyubil-on.html" TargetMode="External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&#1057;&#1072;&#1091;&#1085;&#1076;&#1090;&#1088;&#1077;&#1082;" TargetMode="External"/><Relationship Id="rId3" Type="http://schemas.openxmlformats.org/officeDocument/2006/relationships/hyperlink" Target="http://media-shoot.ru/publ/64-1-0-359" TargetMode="External"/><Relationship Id="rId7" Type="http://schemas.openxmlformats.org/officeDocument/2006/relationships/hyperlink" Target="http://kino.press/samyie-populyarnyie-tsvetovyie-shemyi-v-kino/" TargetMode="External"/><Relationship Id="rId12" Type="http://schemas.openxmlformats.org/officeDocument/2006/relationships/hyperlink" Target="http://school.deeside.ru/encyclopedia/pre-production/kompoziciya-v-kino-bazovye-pravila-postroeniya-potryasayushchih-kadrov/" TargetMode="External"/><Relationship Id="rId2" Type="http://schemas.openxmlformats.org/officeDocument/2006/relationships/hyperlink" Target="http://filmproducer.web-box.ru/kinovedenie/page001/-001/-001_2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56;&#1077;&#1084;&#1080;&#1085;&#1080;&#1089;&#1094;&#1077;&#1085;&#1094;&#1080;&#1103;" TargetMode="External"/><Relationship Id="rId11" Type="http://schemas.openxmlformats.org/officeDocument/2006/relationships/hyperlink" Target="http://snimikino.com/kompozitsiya-kadra-dlya-chaynikov/" TargetMode="External"/><Relationship Id="rId5" Type="http://schemas.openxmlformats.org/officeDocument/2006/relationships/hyperlink" Target="http://andreevav.io.ua/s481714/kompoziciya_postroenie_kadra" TargetMode="External"/><Relationship Id="rId10" Type="http://schemas.openxmlformats.org/officeDocument/2006/relationships/hyperlink" Target="http://samseberegisser.narod.ru/Linear_construction_of_the_staff.html" TargetMode="External"/><Relationship Id="rId4" Type="http://schemas.openxmlformats.org/officeDocument/2006/relationships/hyperlink" Target="https://ru.wikipedia.org/wiki/&#1055;&#1083;&#1072;&#1085;_(&#1082;&#1080;&#1085;&#1077;&#1084;&#1072;&#1090;&#1086;&#1075;&#1088;&#1072;&#1092;)" TargetMode="External"/><Relationship Id="rId9" Type="http://schemas.openxmlformats.org/officeDocument/2006/relationships/hyperlink" Target="http://www.syl.ru/article/201562/new_reministsentsiya---eto-reministsentsiya-v-literature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smotrova57.tw1.ru/D_pobeda/images/%D0%BF%D0%BB%D0%B5%D0%BD%D0%BA%D0%B0.png" TargetMode="External"/><Relationship Id="rId13" Type="http://schemas.openxmlformats.org/officeDocument/2006/relationships/hyperlink" Target="http://imgal.ru/usrfile/img/izobrajenie-kadra.jpg" TargetMode="External"/><Relationship Id="rId18" Type="http://schemas.openxmlformats.org/officeDocument/2006/relationships/hyperlink" Target="http://ruskino.ru/film/604/kadr/7554.jpg" TargetMode="External"/><Relationship Id="rId26" Type="http://schemas.openxmlformats.org/officeDocument/2006/relationships/hyperlink" Target="http://okolesica.com/voennie/a_zori_zdes_tikhie_f4.jpg" TargetMode="External"/><Relationship Id="rId3" Type="http://schemas.openxmlformats.org/officeDocument/2006/relationships/hyperlink" Target="http://s2.dmcdn.net/TQP9z.jpg" TargetMode="External"/><Relationship Id="rId21" Type="http://schemas.openxmlformats.org/officeDocument/2006/relationships/hyperlink" Target="http://i.io.ua/img_su/small/0048/17/00481714_n1.jpg" TargetMode="External"/><Relationship Id="rId7" Type="http://schemas.openxmlformats.org/officeDocument/2006/relationships/hyperlink" Target="http://www.mart.by/thumbimg/d131901535189c5f7331b77a2419927e-450x207.jpg" TargetMode="External"/><Relationship Id="rId12" Type="http://schemas.openxmlformats.org/officeDocument/2006/relationships/hyperlink" Target="http://prokrym.info/forum/download/file.php?id=717&amp;sid=2be8c54c117ed6e2a5b328e39c70bba5" TargetMode="External"/><Relationship Id="rId17" Type="http://schemas.openxmlformats.org/officeDocument/2006/relationships/hyperlink" Target="http://factroom.trusttown.net/wp-content/uploads/2015/08/010-1250x881.jpg" TargetMode="External"/><Relationship Id="rId25" Type="http://schemas.openxmlformats.org/officeDocument/2006/relationships/hyperlink" Target="http://img1.liveinternet.ru/images/attach/c/11/116/465/116465183_21Nad_Vechnuym_Pokoem__yetyud_.jpg" TargetMode="External"/><Relationship Id="rId2" Type="http://schemas.openxmlformats.org/officeDocument/2006/relationships/hyperlink" Target="http://cdn.fishki.net/upload/post/201502/28/1446481/mosfilm_default.jpg" TargetMode="External"/><Relationship Id="rId16" Type="http://schemas.openxmlformats.org/officeDocument/2006/relationships/hyperlink" Target="http://&#1090;&#1074;&#1086;&#1081;&#1092;&#1086;&#1088;&#1091;&#1084;.&#1088;&#1092;/uploads/monthly_08_2014/post-2033-0-27198200-1408714901.jpg" TargetMode="External"/><Relationship Id="rId20" Type="http://schemas.openxmlformats.org/officeDocument/2006/relationships/hyperlink" Target="http://snimikino.com/wp-content/uploads/2013/02/kompozitsiya-kadra-dlya-chaynikov-0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varskaya-karusel.ru/images/119610.jpg" TargetMode="External"/><Relationship Id="rId11" Type="http://schemas.openxmlformats.org/officeDocument/2006/relationships/hyperlink" Target="http://bm.img.com.ua/nxs106/berlin/storage/news/600x500/f/46/e4bb0945f454ec2155d3cd6ec73e146f.jpg" TargetMode="External"/><Relationship Id="rId24" Type="http://schemas.openxmlformats.org/officeDocument/2006/relationships/hyperlink" Target="http://ru.stockfresh.com/thumbs/pashabo/882504_vintage-%D1%84%D0%BE%D0%BD-%D1%82%D0%B5%D0%BA%D1%81%D1%82%D1%83%D1%80%D1%8B-%D1%81%D1%82%D1%80%D0%BE%D0%B8%D1%82%D0%B5%D0%BB%D1%8C%D1%81%D1%82%D0%B2%D0%BE-%D1%84%D0%B8%D0%BB%D1%8C%D0%BC%D0%B0.jpg" TargetMode="External"/><Relationship Id="rId5" Type="http://schemas.openxmlformats.org/officeDocument/2006/relationships/hyperlink" Target="http://s.fishki.net/upload/post/201410/03/1311141/a9a2238ce5fe513c341c2fe750975799.jpg" TargetMode="External"/><Relationship Id="rId15" Type="http://schemas.openxmlformats.org/officeDocument/2006/relationships/hyperlink" Target="http://www.dubl2.ru/html/pl01.gif" TargetMode="External"/><Relationship Id="rId23" Type="http://schemas.openxmlformats.org/officeDocument/2006/relationships/hyperlink" Target="http://school.deeside.ru/wp-content/uploads/kompoziciya-v-kino-bazovye-pravila-postroeniya-potryasayushchih-kadrov-mini-contrast.jpg" TargetMode="External"/><Relationship Id="rId28" Type="http://schemas.openxmlformats.org/officeDocument/2006/relationships/hyperlink" Target="https://www.film.ru/sites/default/files/movies/frames/Kavkazskaya-plennitsa-010.JPG" TargetMode="External"/><Relationship Id="rId10" Type="http://schemas.openxmlformats.org/officeDocument/2006/relationships/hyperlink" Target="https://40.media.tumblr.com/5eb76ccffd6332b640d34b203c8346fd/tumblr_mqpsarepd01qlkt4ho1_500.jpg" TargetMode="External"/><Relationship Id="rId19" Type="http://schemas.openxmlformats.org/officeDocument/2006/relationships/hyperlink" Target="http://snimikino.com/wp-content/uploads/2013/02/kompozitsiya-kadra-dlya-chaynikov-03-1024x680.jpg" TargetMode="External"/><Relationship Id="rId4" Type="http://schemas.openxmlformats.org/officeDocument/2006/relationships/hyperlink" Target="http://students.uni-vologda.ac.ru/pages/pm06/eiv/img/head.png" TargetMode="External"/><Relationship Id="rId9" Type="http://schemas.openxmlformats.org/officeDocument/2006/relationships/hyperlink" Target="http://i.pipec.ru/20120901/600px/11856763935403_71129505.jpg" TargetMode="External"/><Relationship Id="rId14" Type="http://schemas.openxmlformats.org/officeDocument/2006/relationships/hyperlink" Target="http://www.severinfo.ru/uploads/posts/2016-03/1458806239_moe-lyubimoe-kino.jpg" TargetMode="External"/><Relationship Id="rId22" Type="http://schemas.openxmlformats.org/officeDocument/2006/relationships/hyperlink" Target="http://i.io.ua/img_su/small/0048/17/00481714_n2.jpg" TargetMode="External"/><Relationship Id="rId27" Type="http://schemas.openxmlformats.org/officeDocument/2006/relationships/hyperlink" Target="http://lit-yaz.ru/pars_docs/refs/92/91781/91781_html_18d8d22d.jpg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thumbs.dreamstime.com/z/diligent-pupil-18342037.jpg" TargetMode="External"/><Relationship Id="rId13" Type="http://schemas.openxmlformats.org/officeDocument/2006/relationships/hyperlink" Target="http://v.900igr.net:10/datas/muzyka/Muzyka-v-kino/0001-001-Muzyka-v-kino.jpg" TargetMode="External"/><Relationship Id="rId18" Type="http://schemas.openxmlformats.org/officeDocument/2006/relationships/hyperlink" Target="http://s.imhonet.ru/0/tmp_user_files/36/f9/36f9411d8f343078e005d1bd084ffdef/xlarge/3f996650c351e4d598ef8db9287a1b36.jpg" TargetMode="External"/><Relationship Id="rId26" Type="http://schemas.openxmlformats.org/officeDocument/2006/relationships/hyperlink" Target="http://s018.radikal.ru/i520/1303/5a/c849227ac059.jpg" TargetMode="External"/><Relationship Id="rId3" Type="http://schemas.openxmlformats.org/officeDocument/2006/relationships/hyperlink" Target="http://www.sofokl.net/wp-content/uploads/2323.jpg" TargetMode="External"/><Relationship Id="rId21" Type="http://schemas.openxmlformats.org/officeDocument/2006/relationships/hyperlink" Target="http://media0.fanparty.ru/fanclubs/sovetskie-filmy/gallery/429546_sovetskie_filmy_pic.jpg" TargetMode="External"/><Relationship Id="rId7" Type="http://schemas.openxmlformats.org/officeDocument/2006/relationships/hyperlink" Target="http://fashionforyou.ru/img/jurnal/yhod_za_kozhei/f2abe2ce3671e9ddebc0413eab80942a.jpg" TargetMode="External"/><Relationship Id="rId12" Type="http://schemas.openxmlformats.org/officeDocument/2006/relationships/hyperlink" Target="http://www.pesni-film.ru/wp-content/uploads/2014/02/2014-02-25_155323-300x166.png" TargetMode="External"/><Relationship Id="rId17" Type="http://schemas.openxmlformats.org/officeDocument/2006/relationships/hyperlink" Target="http://boombob.ru/img/picture/Jun/19/0e49dca6ce90daf99c9fa33e032ae82d/1.jpg" TargetMode="External"/><Relationship Id="rId25" Type="http://schemas.openxmlformats.org/officeDocument/2006/relationships/hyperlink" Target="http://mob.kcnlp.org/site/assets/files/3103/farada.jpg" TargetMode="External"/><Relationship Id="rId2" Type="http://schemas.openxmlformats.org/officeDocument/2006/relationships/hyperlink" Target="http://asokur.com.ua/uploads/posts/2013-08/1376181338_ryisrsrrs-rrerrs01-w.jpg" TargetMode="External"/><Relationship Id="rId16" Type="http://schemas.openxmlformats.org/officeDocument/2006/relationships/hyperlink" Target="https://i.ytimg.com/vi/IkVsS780H40/hqdefault.jpg" TargetMode="External"/><Relationship Id="rId20" Type="http://schemas.openxmlformats.org/officeDocument/2006/relationships/hyperlink" Target="http://cs32.babysfera.ru/d/3/c/3/47268153.236062805.jpeg" TargetMode="External"/><Relationship Id="rId29" Type="http://schemas.openxmlformats.org/officeDocument/2006/relationships/hyperlink" Target="http://klstudio.ru/images/stalker-ten-chernobilya-gs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m0-tub-ru.yandex.net/i?id=76d8a9042f089427099c06b4b690c410&amp;n=33&amp;h=215&amp;w=296" TargetMode="External"/><Relationship Id="rId11" Type="http://schemas.openxmlformats.org/officeDocument/2006/relationships/hyperlink" Target="http://chto-eto-takoe.ru/uryaimg/deb085e13de7021c671d32d5a554de2a.jpg" TargetMode="External"/><Relationship Id="rId24" Type="http://schemas.openxmlformats.org/officeDocument/2006/relationships/hyperlink" Target="http://www.kinomania.ru/images/frames/p_24002.jpg" TargetMode="External"/><Relationship Id="rId5" Type="http://schemas.openxmlformats.org/officeDocument/2006/relationships/hyperlink" Target="https://im0-tub-ru.yandex.net/i?id=f064d8d6ca871f85c1968cd4667146e8&amp;n=33&amp;h=215&amp;w=323" TargetMode="External"/><Relationship Id="rId15" Type="http://schemas.openxmlformats.org/officeDocument/2006/relationships/hyperlink" Target="http://ru.stockfresh.com/thumbs/pashabo/882504_vintage-%D1%84%D0%BE%D0%BD-%D1%82%D0%B5%D0%BA%D1%81%D1%82%D1%83%D1%80%D1%8B-%D1%81%D1%82%D1%80%D0%BE%D0%B8%D1%82%D0%B5%D0%BB%D1%8C%D1%81%D1%82%D0%B2%D0%BE-%D1%84%D0%B8%D0%BB%D1%8C%D0%BC%D0%B0.jpg" TargetMode="External"/><Relationship Id="rId23" Type="http://schemas.openxmlformats.org/officeDocument/2006/relationships/hyperlink" Target="http://sennik.narod.ru/mor_fl4.gif" TargetMode="External"/><Relationship Id="rId28" Type="http://schemas.openxmlformats.org/officeDocument/2006/relationships/hyperlink" Target="http://freeppt.ru/Shablons/Films/FilmPrint.jpg" TargetMode="External"/><Relationship Id="rId10" Type="http://schemas.openxmlformats.org/officeDocument/2006/relationships/hyperlink" Target="http://www.thecollegesolution.com/wp-content/uploads/2013/07/prof.jpg" TargetMode="External"/><Relationship Id="rId19" Type="http://schemas.openxmlformats.org/officeDocument/2006/relationships/hyperlink" Target="http://inter.ua/uploads/tv_product/2013/03/27/9f9a369b318864cb828379f25d0946ecd71b317b.jpg" TargetMode="External"/><Relationship Id="rId4" Type="http://schemas.openxmlformats.org/officeDocument/2006/relationships/hyperlink" Target="https://im0-tub-ru.yandex.net/i?id=b900c564d9f6e9d06dd19754e56cbf7f&amp;n=33&amp;h=215&amp;w=251" TargetMode="External"/><Relationship Id="rId9" Type="http://schemas.openxmlformats.org/officeDocument/2006/relationships/hyperlink" Target="http://kinoclips.net/_nw/130/51716942.jpg" TargetMode="External"/><Relationship Id="rId14" Type="http://schemas.openxmlformats.org/officeDocument/2006/relationships/hyperlink" Target="https://yandex.ru/images/search?img_url=http://gifportal.ru/data/smiles/muzikaa-159.gif&amp;text=&#1072;&#1085;&#1080;&#1084;&#1072;&#1094;&#1080;&#1103;%20&#1087;&#1086;&#1102;&#1097;&#1080;&#1081;%20&#1095;&#1077;&#1083;&#1086;&#1074;&#1077;&#1082;&amp;noreask=1&amp;pos=17&amp;lr=35&amp;rpt=simage" TargetMode="External"/><Relationship Id="rId22" Type="http://schemas.openxmlformats.org/officeDocument/2006/relationships/hyperlink" Target="http://m4.i.pbase.com/o2/52/638652/1/103011924.AsSmyHVM.TwiddleThumbs.gif" TargetMode="External"/><Relationship Id="rId27" Type="http://schemas.openxmlformats.org/officeDocument/2006/relationships/hyperlink" Target="http://s2.dmcdn.net/TQP9z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image" Target="../media/image6.jpeg"/><Relationship Id="rId2" Type="http://schemas.openxmlformats.org/officeDocument/2006/relationships/image" Target="../media/image5.jpeg"/><Relationship Id="rId16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8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nimikino.com/wp-content/uploads/2013/02/kompozitsiya-kadra-dlya-chaynikov-03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21339845">
            <a:off x="149679" y="500042"/>
            <a:ext cx="89943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Изобразительно-выразительные</a:t>
            </a:r>
            <a:endParaRPr lang="ru-RU" sz="4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512528">
            <a:off x="1741299" y="5177570"/>
            <a:ext cx="62919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средства   языка   кино</a:t>
            </a:r>
            <a:endParaRPr lang="ru-RU" sz="4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211669"/>
            <a:ext cx="914400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Разработала Фоминова Елена Владимировна, учитель информатики и физики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МБОУ СОШ № 23 МО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Усть-Лабинский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cdn.fishki.net/upload/post/201502/28/1446481/mosfilm_default.jpg"/>
          <p:cNvPicPr/>
          <p:nvPr/>
        </p:nvPicPr>
        <p:blipFill>
          <a:blip r:embed="rId2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1714488"/>
            <a:ext cx="2000232" cy="29051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142984"/>
            <a:ext cx="8072494" cy="369331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b="1" i="1" cap="all" dirty="0" smtClean="0"/>
              <a:t>    </a:t>
            </a:r>
            <a:r>
              <a:rPr lang="ru-RU" dirty="0" smtClean="0"/>
              <a:t>  </a:t>
            </a:r>
            <a:r>
              <a:rPr lang="ru-RU" sz="2400" dirty="0" smtClean="0"/>
              <a:t>- прием операторского искусства: оптическое явление, состоящее в том, что при некоторых условиях съемки предметы на экране заметно изменяют свои привычные очертания. </a:t>
            </a:r>
          </a:p>
          <a:p>
            <a:pPr algn="just"/>
            <a:r>
              <a:rPr lang="ru-RU" sz="2400" dirty="0" smtClean="0"/>
              <a:t>Ракурс широко используется для изобразительной, монтажной композиции, позволяя как бы совмещать точку съемки оператора с точкой зрения персонажа, выражать авторскую идею, показывать выразительную мимику актеров на крупных планах и т.д.  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3500462" cy="50006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i="1" dirty="0" smtClean="0"/>
              <a:t>Ракурс</a:t>
            </a:r>
            <a:endParaRPr lang="ru-RU" sz="3200" dirty="0"/>
          </a:p>
        </p:txBody>
      </p:sp>
      <p:pic>
        <p:nvPicPr>
          <p:cNvPr id="7" name="Рисунок 6" descr="http://imgal.ru/usrfile/img/izobrajenie-kadra.jpg"/>
          <p:cNvPicPr/>
          <p:nvPr/>
        </p:nvPicPr>
        <p:blipFill>
          <a:blip r:embed="rId3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88828">
            <a:off x="6832133" y="130633"/>
            <a:ext cx="2266312" cy="1180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>
            <a:off x="8215306" y="6357958"/>
            <a:ext cx="928694" cy="500042"/>
          </a:xfrm>
          <a:prstGeom prst="actionButtonBeginning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kompozitsiya-kadra-dlya-chaynikov-01"/>
          <p:cNvPicPr/>
          <p:nvPr/>
        </p:nvPicPr>
        <p:blipFill>
          <a:blip r:embed="rId5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0897611">
            <a:off x="3233048" y="4678346"/>
            <a:ext cx="3275800" cy="1891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2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785794"/>
            <a:ext cx="3357586" cy="765274"/>
          </a:xfrm>
          <a:prstGeom prst="flowChartPunchedTap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ПЕРСПЕКТИВА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 rot="21414327">
            <a:off x="103345" y="1690355"/>
            <a:ext cx="1857356" cy="3878878"/>
          </a:xfrm>
          <a:prstGeom prst="foldedCorner">
            <a:avLst>
              <a:gd name="adj" fmla="val 26195"/>
            </a:avLst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/>
              <a:t>Линейная</a:t>
            </a:r>
            <a:r>
              <a:rPr lang="ru-RU" dirty="0" smtClean="0"/>
              <a:t>, когда в кадр включаются линии, которые сходятся вдали, например на горизонте. Это может быть как дорога, так и линии электропередач.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rot="21298897">
            <a:off x="2403058" y="2030014"/>
            <a:ext cx="4072524" cy="2855178"/>
          </a:xfrm>
          <a:prstGeom prst="foldedCorner">
            <a:avLst>
              <a:gd name="adj" fmla="val 2195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i="1" dirty="0" smtClean="0"/>
              <a:t>Тональная</a:t>
            </a:r>
            <a:r>
              <a:rPr lang="ru-RU" sz="2000" dirty="0" smtClean="0"/>
              <a:t> (воздушная) – когда уменьшается контрастность объектов по мере их удаления от точки съемки. Наиболее полно достигается при съемке во время тумана, когда объекты на дальнем плане теряют свою четкость.  </a:t>
            </a:r>
            <a:endParaRPr lang="ru-RU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786578" y="1285860"/>
            <a:ext cx="2357422" cy="4443413"/>
          </a:xfrm>
          <a:prstGeom prst="foldedCorner">
            <a:avLst>
              <a:gd name="adj" fmla="val 32495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/>
              <a:t>Масштабная</a:t>
            </a:r>
            <a:r>
              <a:rPr lang="ru-RU" dirty="0" smtClean="0"/>
              <a:t> – располагает одинаковые объекты на удаляющейся вдаль линии (чем дальше располагается объект, тем он становится меньше), чем подчеркивается ощущение стремления к горизонту. </a:t>
            </a:r>
            <a:endParaRPr lang="ru-RU" dirty="0"/>
          </a:p>
        </p:txBody>
      </p:sp>
      <p:sp>
        <p:nvSpPr>
          <p:cNvPr id="9" name="Управляющая кнопка: в начало 8">
            <a:hlinkClick r:id="rId3" action="ppaction://hlinksldjump" highlightClick="1"/>
          </p:cNvPr>
          <p:cNvSpPr/>
          <p:nvPr/>
        </p:nvSpPr>
        <p:spPr>
          <a:xfrm>
            <a:off x="8215306" y="6357958"/>
            <a:ext cx="928694" cy="500042"/>
          </a:xfrm>
          <a:prstGeom prst="actionButtonBeginning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http://i.io.ua/img_su/small/0048/17/00481714_n1.jpg"/>
          <p:cNvPicPr/>
          <p:nvPr/>
        </p:nvPicPr>
        <p:blipFill>
          <a:blip r:embed="rId4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68522">
            <a:off x="419445" y="5039871"/>
            <a:ext cx="2590070" cy="16976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http://i.io.ua/img_su/small/0048/17/00481714_n2.jpg"/>
          <p:cNvPicPr/>
          <p:nvPr/>
        </p:nvPicPr>
        <p:blipFill>
          <a:blip r:embed="rId5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564206">
            <a:off x="3643306" y="4786322"/>
            <a:ext cx="2514600" cy="1685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443914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Затемнение</a:t>
            </a:r>
            <a:r>
              <a:rPr lang="ru-RU" sz="2400" b="1" i="1" cap="all" dirty="0" smtClean="0"/>
              <a:t> </a:t>
            </a:r>
            <a:r>
              <a:rPr lang="ru-RU" sz="2400" b="1" dirty="0" smtClean="0"/>
              <a:t>- </a:t>
            </a:r>
            <a:r>
              <a:rPr lang="ru-RU" sz="2400" dirty="0" smtClean="0"/>
              <a:t>плавный монтажный переход от кадра к кадру, воспринимаемый зрителем, как условный промежуток времени между двумя смежными сценами</a:t>
            </a:r>
            <a:r>
              <a:rPr lang="ru-RU" sz="2400" b="1" dirty="0" smtClean="0"/>
              <a:t>.</a:t>
            </a:r>
          </a:p>
          <a:p>
            <a:pPr algn="just">
              <a:buNone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Высокий контраст</a:t>
            </a:r>
            <a:r>
              <a:rPr lang="ru-RU" sz="2400" b="1" dirty="0" smtClean="0"/>
              <a:t>. </a:t>
            </a:r>
            <a:r>
              <a:rPr lang="ru-RU" sz="2400" dirty="0" smtClean="0"/>
              <a:t>Например разместить полностью черный объект на белом элементе.</a:t>
            </a:r>
          </a:p>
          <a:p>
            <a:pPr algn="just">
              <a:buNone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Фокус</a:t>
            </a:r>
            <a:r>
              <a:rPr lang="ru-RU" sz="2400" b="1" dirty="0" smtClean="0"/>
              <a:t>  - </a:t>
            </a:r>
            <a:r>
              <a:rPr lang="ru-RU" sz="2400" dirty="0" smtClean="0"/>
              <a:t>главный элемент кадра к которому хотим притянуть внимание оставляем в фокусе, а все остальное — размываем.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Насыщенность</a:t>
            </a:r>
            <a:r>
              <a:rPr lang="ru-RU" sz="2400" b="1" dirty="0" smtClean="0"/>
              <a:t>. </a:t>
            </a:r>
            <a:r>
              <a:rPr lang="ru-RU" sz="2400" dirty="0" smtClean="0"/>
              <a:t>Сделать главный элемент в кадре очень ярким. Или же разместите сзади или очень близко к нему источник света. </a:t>
            </a:r>
          </a:p>
          <a:p>
            <a:pPr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sz="2400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643174" y="0"/>
            <a:ext cx="3857652" cy="63184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Свет в кино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Управляющая кнопка: в начало 4">
            <a:hlinkClick r:id="rId3" action="ppaction://hlinksldjump" highlightClick="1"/>
          </p:cNvPr>
          <p:cNvSpPr/>
          <p:nvPr/>
        </p:nvSpPr>
        <p:spPr>
          <a:xfrm>
            <a:off x="1785918" y="6357958"/>
            <a:ext cx="928694" cy="500042"/>
          </a:xfrm>
          <a:prstGeom prst="actionButtonBeginning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Высокий контрас"/>
          <p:cNvPicPr/>
          <p:nvPr/>
        </p:nvPicPr>
        <p:blipFill>
          <a:blip r:embed="rId4" cstate="email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6" y="5072074"/>
            <a:ext cx="4323666" cy="1785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chemeClr val="bg1"/>
                </a:solidFill>
              </a:rPr>
              <a:t>Реминисценция</a:t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5429256" cy="3214710"/>
          </a:xfrm>
          <a:prstGeom prst="flowChartPunchedTap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sz="2400" dirty="0" smtClean="0"/>
              <a:t>(</a:t>
            </a:r>
            <a:r>
              <a:rPr lang="ru-RU" sz="2400" u="sng" dirty="0" smtClean="0"/>
              <a:t>лат.</a:t>
            </a:r>
            <a:r>
              <a:rPr lang="ru-RU" sz="2400" dirty="0" smtClean="0"/>
              <a:t> </a:t>
            </a:r>
            <a:r>
              <a:rPr lang="la-Latn" sz="2400" i="1" dirty="0" smtClean="0"/>
              <a:t>reminiscentia</a:t>
            </a:r>
            <a:r>
              <a:rPr lang="ru-RU" sz="2400" dirty="0" smtClean="0"/>
              <a:t>, воспоминание) — элемент художественной системы, заключающийся в использовании общей структуры, отдельных элементов или мотивов ранее известных произведений искусства на ту же (или близкую) тему. </a:t>
            </a:r>
            <a:endParaRPr lang="ru-RU" dirty="0"/>
          </a:p>
        </p:txBody>
      </p:sp>
      <p:pic>
        <p:nvPicPr>
          <p:cNvPr id="4" name="Рисунок 3" descr="http://img1.liveinternet.ru/images/attach/c/11/116/465/116465183_21Nad_Vechnuym_Pokoem__yetyud_.jpg"/>
          <p:cNvPicPr/>
          <p:nvPr/>
        </p:nvPicPr>
        <p:blipFill>
          <a:blip r:embed="rId3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643570" y="0"/>
            <a:ext cx="3500430" cy="2600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643570" y="2714620"/>
            <a:ext cx="3500430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Картина Левитана </a:t>
            </a:r>
          </a:p>
          <a:p>
            <a:pPr algn="ctr"/>
            <a:r>
              <a:rPr lang="ru-RU" dirty="0" smtClean="0"/>
              <a:t>«Над вечным покоем»</a:t>
            </a:r>
            <a:endParaRPr lang="ru-RU" dirty="0"/>
          </a:p>
        </p:txBody>
      </p:sp>
      <p:pic>
        <p:nvPicPr>
          <p:cNvPr id="6" name="Рисунок 5" descr="http://okolesica.com/voennie/a_zori_zdes_tikhie_f4.jpg"/>
          <p:cNvPicPr/>
          <p:nvPr/>
        </p:nvPicPr>
        <p:blipFill>
          <a:blip r:embed="rId4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142976" y="4143380"/>
            <a:ext cx="4643438" cy="25079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Управляющая кнопка: в начало 6">
            <a:hlinkClick r:id="rId5" action="ppaction://hlinksldjump" highlightClick="1"/>
          </p:cNvPr>
          <p:cNvSpPr/>
          <p:nvPr/>
        </p:nvSpPr>
        <p:spPr>
          <a:xfrm>
            <a:off x="8215306" y="6357958"/>
            <a:ext cx="928694" cy="500042"/>
          </a:xfrm>
          <a:prstGeom prst="actionButtonBeginning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857224" y="1142984"/>
            <a:ext cx="7358114" cy="489364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	Для обывателя реминисценция – это известное высказывание или мысль, которая воспроизводится без кавычек. На самом же деле это нечто более интеллектуальное и творческое. Применяется она для создания более насыщенного сюжета, который увлечет читателя своей динамичностью. Встречаться она может в гербах, изображениях, музыкальных произведениях, тексте. Даже фамилии некоторых персонажей могут нести художественный образ рассматриваемого понятия.</a:t>
            </a:r>
          </a:p>
          <a:p>
            <a:pPr algn="just"/>
            <a:r>
              <a:rPr lang="ru-RU" sz="2400" dirty="0" smtClean="0"/>
              <a:t>	Появление понятия в России В русском языке термин стал упоминаться с 19 века. Одним из первых его применил поэт и философ Н.В. Станкевич.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57232"/>
            <a:ext cx="6858016" cy="5000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i="1" dirty="0" smtClean="0"/>
              <a:t>Контрастность цвета</a:t>
            </a:r>
            <a:r>
              <a:rPr lang="ru-RU" sz="2400" dirty="0" smtClean="0"/>
              <a:t> играет большую роль в восприятии. При чем есть разные виды контраста: </a:t>
            </a:r>
          </a:p>
          <a:p>
            <a:pPr algn="just"/>
            <a:r>
              <a:rPr lang="ru-RU" sz="2400" b="1" i="1" dirty="0" smtClean="0"/>
              <a:t>живой контраст</a:t>
            </a:r>
            <a:r>
              <a:rPr lang="ru-RU" sz="2400" dirty="0" smtClean="0"/>
              <a:t> – это естественное соотношение цветов;</a:t>
            </a:r>
          </a:p>
          <a:p>
            <a:pPr algn="just"/>
            <a:r>
              <a:rPr lang="ru-RU" sz="2400" b="1" i="1" dirty="0" smtClean="0"/>
              <a:t>контраст теней</a:t>
            </a:r>
            <a:r>
              <a:rPr lang="ru-RU" sz="2400" dirty="0" smtClean="0"/>
              <a:t> – это соотношение темных и светлых частей фильма, тут большую роль играет выставленный свет и его количество;</a:t>
            </a:r>
          </a:p>
          <a:p>
            <a:pPr algn="just"/>
            <a:r>
              <a:rPr lang="ru-RU" sz="2400" b="1" i="1" dirty="0" smtClean="0"/>
              <a:t>контраст температуры</a:t>
            </a:r>
            <a:r>
              <a:rPr lang="ru-RU" sz="2400" dirty="0" smtClean="0"/>
              <a:t> – это сочетание и соотношение холодных и теплых цветов, так же доминирование одного из них;</a:t>
            </a:r>
          </a:p>
          <a:p>
            <a:pPr algn="just"/>
            <a:r>
              <a:rPr lang="ru-RU" sz="2400" b="1" i="1" dirty="0" smtClean="0"/>
              <a:t>количественный</a:t>
            </a:r>
            <a:r>
              <a:rPr lang="ru-RU" sz="2400" i="1" dirty="0" smtClean="0"/>
              <a:t> - </a:t>
            </a:r>
            <a:r>
              <a:rPr lang="ru-RU" sz="2400" dirty="0" smtClean="0"/>
              <a:t>контраст основывается на том, сколько площади/пространства занимает один или другой цвет.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43174" y="142852"/>
            <a:ext cx="3857652" cy="48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Цвет в кино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http://lit-yaz.ru/pars_docs/refs/92/91781/91781_html_18d8d22d.jpg"/>
          <p:cNvPicPr/>
          <p:nvPr/>
        </p:nvPicPr>
        <p:blipFill>
          <a:blip r:embed="rId3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1293617">
            <a:off x="6859124" y="92131"/>
            <a:ext cx="2179815" cy="2457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s.fishki.net/upload/post/201410/03/1311141/a9a2238ce5fe513c341c2fe750975799.jpg"/>
          <p:cNvPicPr/>
          <p:nvPr/>
        </p:nvPicPr>
        <p:blipFill>
          <a:blip r:embed="rId4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568157">
            <a:off x="6842196" y="2911447"/>
            <a:ext cx="2100597" cy="1827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ttps://www.film.ru/sites/default/files/movies/frames/Kavkazskaya-plennitsa-010.JPG"/>
          <p:cNvPicPr/>
          <p:nvPr/>
        </p:nvPicPr>
        <p:blipFill>
          <a:blip r:embed="rId5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0730467">
            <a:off x="6197802" y="4961781"/>
            <a:ext cx="2794000" cy="1571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Управляющая кнопка: в начало 8">
            <a:hlinkClick r:id="rId6" action="ppaction://hlinksldjump" highlightClick="1"/>
          </p:cNvPr>
          <p:cNvSpPr/>
          <p:nvPr/>
        </p:nvSpPr>
        <p:spPr>
          <a:xfrm>
            <a:off x="8215306" y="6357958"/>
            <a:ext cx="928694" cy="500042"/>
          </a:xfrm>
          <a:prstGeom prst="actionButtonBeginning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858180" cy="50006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100" b="1" dirty="0" smtClean="0"/>
              <a:t>Способы изображения времени в киноискусстве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928670"/>
            <a:ext cx="8643998" cy="147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РЕТРОСПЕКЦИЯ   </a:t>
            </a:r>
            <a:r>
              <a:rPr lang="ru-RU" sz="2400" dirty="0" smtClean="0"/>
              <a:t>(от лат. </a:t>
            </a:r>
            <a:r>
              <a:rPr lang="ru-RU" sz="2400" i="1" dirty="0" err="1" smtClean="0"/>
              <a:t>retro</a:t>
            </a:r>
            <a:r>
              <a:rPr lang="ru-RU" sz="2400" i="1" dirty="0" smtClean="0"/>
              <a:t> — </a:t>
            </a:r>
            <a:r>
              <a:rPr lang="ru-RU" sz="2400" dirty="0" smtClean="0"/>
              <a:t>назад + </a:t>
            </a:r>
            <a:r>
              <a:rPr lang="ru-RU" sz="2400" i="1" dirty="0" err="1" smtClean="0"/>
              <a:t>specto</a:t>
            </a:r>
            <a:r>
              <a:rPr lang="ru-RU" sz="2400" i="1" dirty="0" smtClean="0"/>
              <a:t> </a:t>
            </a:r>
            <a:r>
              <a:rPr lang="ru-RU" sz="2400" dirty="0" smtClean="0"/>
              <a:t>— смотрю).</a:t>
            </a:r>
          </a:p>
          <a:p>
            <a:r>
              <a:rPr lang="ru-RU" sz="2400" dirty="0" smtClean="0"/>
              <a:t>Припоминание и анализ лично наблюдавшихся и пережитых событий, собственных действий и переживаний и их изображение</a:t>
            </a:r>
          </a:p>
          <a:p>
            <a:endParaRPr lang="ru-RU" dirty="0"/>
          </a:p>
        </p:txBody>
      </p:sp>
      <p:pic>
        <p:nvPicPr>
          <p:cNvPr id="5" name="Рисунок 4" descr="http://asokur.com.ua/uploads/posts/2013-08/1376181338_ryisrsrrs-rrerrs01-w.jpg"/>
          <p:cNvPicPr/>
          <p:nvPr/>
        </p:nvPicPr>
        <p:blipFill>
          <a:blip r:embed="rId3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14282" y="2571744"/>
            <a:ext cx="4071966" cy="27921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ttp://www.sofokl.net/wp-content/uploads/2323.jpg"/>
          <p:cNvPicPr/>
          <p:nvPr/>
        </p:nvPicPr>
        <p:blipFill>
          <a:blip r:embed="rId4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1013771">
            <a:off x="6334534" y="2491675"/>
            <a:ext cx="2627021" cy="23747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s://im0-tub-ru.yandex.net/i?id=b900c564d9f6e9d06dd19754e56cbf7f&amp;n=33&amp;h=215&amp;w=251"/>
          <p:cNvPicPr/>
          <p:nvPr/>
        </p:nvPicPr>
        <p:blipFill>
          <a:blip r:embed="rId5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689195">
            <a:off x="6570434" y="4432705"/>
            <a:ext cx="2393950" cy="2044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ttps://im0-tub-ru.yandex.net/i?id=f064d8d6ca871f85c1968cd4667146e8&amp;n=33&amp;h=215&amp;w=323"/>
          <p:cNvPicPr/>
          <p:nvPr/>
        </p:nvPicPr>
        <p:blipFill>
          <a:blip r:embed="rId6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0774901">
            <a:off x="3762288" y="4605217"/>
            <a:ext cx="2833871" cy="19438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1357290" y="6215082"/>
            <a:ext cx="785818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57158" y="1142984"/>
            <a:ext cx="8429684" cy="147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err="1" smtClean="0"/>
              <a:t>Проспекция</a:t>
            </a:r>
            <a:r>
              <a:rPr lang="ru-RU" sz="2400" dirty="0" smtClean="0"/>
              <a:t> – способ (искусство) «смотреть одновременно далеко вперед и издали на данную ситуацию или определенную проблему. </a:t>
            </a: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214290"/>
            <a:ext cx="7858180" cy="5000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Способы изображения времени в киноискусстве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8215306" y="6357958"/>
            <a:ext cx="928694" cy="500042"/>
          </a:xfrm>
          <a:prstGeom prst="actionButtonBeginning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https://im0-tub-ru.yandex.net/i?id=76d8a9042f089427099c06b4b690c410&amp;n=33&amp;h=215&amp;w=296"/>
          <p:cNvPicPr/>
          <p:nvPr/>
        </p:nvPicPr>
        <p:blipFill>
          <a:blip r:embed="rId4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357818" y="2857496"/>
            <a:ext cx="3429024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ttp://fashionforyou.ru/img/jurnal/yhod_za_kozhei/f2abe2ce3671e9ddebc0413eab80942a.jpg"/>
          <p:cNvPicPr/>
          <p:nvPr/>
        </p:nvPicPr>
        <p:blipFill>
          <a:blip r:embed="rId5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5720" y="2428868"/>
            <a:ext cx="3071834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thumbs.dreamstime.com/z/diligent-pupil-18342037.jpg"/>
          <p:cNvPicPr/>
          <p:nvPr/>
        </p:nvPicPr>
        <p:blipFill>
          <a:blip r:embed="rId6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214810" y="3071810"/>
            <a:ext cx="2512799" cy="17886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 descr="http://kinoclips.net/_nw/130/51716942.jpg"/>
          <p:cNvPicPr/>
          <p:nvPr/>
        </p:nvPicPr>
        <p:blipFill>
          <a:blip r:embed="rId7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071802" y="4429132"/>
            <a:ext cx="2357454" cy="197257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https://im1-tub-ru.yandex.net/i?id=75a177c4199a10eab77447a768ee3502&amp;n=33&amp;h=215&amp;w=323"/>
          <p:cNvPicPr/>
          <p:nvPr/>
        </p:nvPicPr>
        <p:blipFill>
          <a:blip r:embed="rId8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928662" y="4572008"/>
            <a:ext cx="2367942" cy="20447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v.900igr.net:10/datas/muzyka/Muzyka-v-kino/0001-001-Muzyka-v-kino.jpg"/>
          <p:cNvPicPr/>
          <p:nvPr/>
        </p:nvPicPr>
        <p:blipFill>
          <a:blip r:embed="rId3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14710" cy="3015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785786" y="2285992"/>
            <a:ext cx="8358214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err="1" smtClean="0"/>
              <a:t>Саундтре́к</a:t>
            </a:r>
            <a:r>
              <a:rPr lang="ru-RU" sz="2400" dirty="0" smtClean="0"/>
              <a:t> (</a:t>
            </a:r>
            <a:r>
              <a:rPr lang="ru-RU" sz="2400" u="sng" dirty="0" smtClean="0"/>
              <a:t>англ.</a:t>
            </a:r>
            <a:r>
              <a:rPr lang="ru-RU" sz="2400" dirty="0" smtClean="0"/>
              <a:t> </a:t>
            </a:r>
            <a:r>
              <a:rPr lang="ru-RU" sz="2400" i="1" dirty="0" err="1" smtClean="0"/>
              <a:t>soundtrack</a:t>
            </a:r>
            <a:r>
              <a:rPr lang="ru-RU" sz="2400" dirty="0" smtClean="0"/>
              <a:t>, в переводе на русский — </a:t>
            </a:r>
            <a:r>
              <a:rPr lang="ru-RU" sz="2400" i="1" dirty="0" smtClean="0"/>
              <a:t>звуковая дорожка</a:t>
            </a:r>
            <a:r>
              <a:rPr lang="ru-RU" sz="2400" dirty="0" smtClean="0"/>
              <a:t>) — музыкальное сопровождение какого-либо материала: фильма, мюзикла, аниме, телепередачи, компьютерной игры, книги и так далее; а также музыкальный альбом содержащий композиции из данного музыкального сопровождения.</a:t>
            </a:r>
            <a:endParaRPr lang="ru-RU" dirty="0"/>
          </a:p>
        </p:txBody>
      </p:sp>
      <p:pic>
        <p:nvPicPr>
          <p:cNvPr id="6" name="Рисунок 5" descr="Саундтрек"/>
          <p:cNvPicPr/>
          <p:nvPr/>
        </p:nvPicPr>
        <p:blipFill>
          <a:blip r:embed="rId4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929454" y="0"/>
            <a:ext cx="2214546" cy="10715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www.pesni-film.ru">
            <a:hlinkClick r:id="rId5"/>
          </p:cNvPr>
          <p:cNvPicPr/>
          <p:nvPr/>
        </p:nvPicPr>
        <p:blipFill>
          <a:blip r:embed="rId6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429256" y="4650085"/>
            <a:ext cx="3208336" cy="22079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0" y="0"/>
            <a:ext cx="5357850" cy="59093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Разновидности </a:t>
            </a:r>
            <a:r>
              <a:rPr lang="ru-RU" sz="2400" dirty="0" err="1" smtClean="0"/>
              <a:t>саундтрека</a:t>
            </a:r>
            <a:r>
              <a:rPr lang="ru-RU" sz="2400" dirty="0" smtClean="0"/>
              <a:t>:</a:t>
            </a:r>
            <a:endParaRPr lang="ru-RU" sz="2400" b="1" dirty="0" smtClean="0"/>
          </a:p>
          <a:p>
            <a:pPr lvl="0" algn="just"/>
            <a:r>
              <a:rPr lang="ru-RU" sz="2400" dirty="0" smtClean="0"/>
              <a:t>1. Фоновая музыка из фильма, телевизионного сериала или шоу без голоса (</a:t>
            </a:r>
            <a:r>
              <a:rPr lang="ru-RU" sz="2400" dirty="0" err="1" smtClean="0"/>
              <a:t>score</a:t>
            </a:r>
            <a:r>
              <a:rPr lang="ru-RU" sz="2400" dirty="0" smtClean="0"/>
              <a:t>).</a:t>
            </a:r>
          </a:p>
          <a:p>
            <a:pPr lvl="0" algn="just"/>
            <a:r>
              <a:rPr lang="ru-RU" sz="2400" dirty="0" smtClean="0"/>
              <a:t>2. Звуковая дорожка музыкального фильма или мюзикла с исполнением песен голосом.</a:t>
            </a:r>
          </a:p>
          <a:p>
            <a:pPr lvl="0" algn="just"/>
            <a:r>
              <a:rPr lang="ru-RU" sz="2400" dirty="0" smtClean="0"/>
              <a:t>3. Сборник песен различных исполнителей, встречающихся в фильме (также может содержать диалоги персонажей из фильма, специально добавленные в альбом).</a:t>
            </a:r>
          </a:p>
          <a:p>
            <a:pPr lvl="0" algn="just"/>
            <a:r>
              <a:rPr lang="ru-RU" sz="2400" dirty="0" smtClean="0"/>
              <a:t>4. Фоновая музыка из видеоигры.</a:t>
            </a:r>
          </a:p>
          <a:p>
            <a:pPr lvl="0" algn="just"/>
            <a:r>
              <a:rPr lang="ru-RU" sz="2400" dirty="0" smtClean="0"/>
              <a:t>5. Музыка, написанная для чтения книги.</a:t>
            </a:r>
          </a:p>
          <a:p>
            <a:endParaRPr lang="ru-RU" dirty="0"/>
          </a:p>
        </p:txBody>
      </p:sp>
      <p:sp>
        <p:nvSpPr>
          <p:cNvPr id="10" name="Управляющая кнопка: в начало 9">
            <a:hlinkClick r:id="rId7" action="ppaction://hlinksldjump" highlightClick="1"/>
          </p:cNvPr>
          <p:cNvSpPr/>
          <p:nvPr/>
        </p:nvSpPr>
        <p:spPr>
          <a:xfrm>
            <a:off x="8215306" y="6357958"/>
            <a:ext cx="928694" cy="500042"/>
          </a:xfrm>
          <a:prstGeom prst="actionButtonBeginning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F:\Приложения к мультимедиауроку2016\мульти2016\картинки\17846697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8" y="1"/>
            <a:ext cx="2071702" cy="2395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Приложения к мультимедиауроку2016\мульти2016\картинки\hq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57554" y="1571612"/>
            <a:ext cx="50006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2913" algn="just"/>
            <a:r>
              <a:rPr lang="ru-RU" sz="2400" b="1" dirty="0" smtClean="0"/>
              <a:t>Актер</a:t>
            </a:r>
            <a:r>
              <a:rPr lang="ru-RU" sz="2400" dirty="0" smtClean="0"/>
              <a:t> - это участник съемочной группы, который на основе сценария под руководством режиссера создаёт на съёмочной площадке образ одного из персонажей фильма.  К собственным выразительным    	средствам актёра в узком 	смысле слова 	относится 	</a:t>
            </a:r>
            <a:r>
              <a:rPr lang="ru-RU" sz="2400" b="1" i="1" dirty="0" smtClean="0"/>
              <a:t>мимика, 	пантомима, жест, речь</a:t>
            </a:r>
            <a:r>
              <a:rPr lang="ru-RU" sz="2400" dirty="0" smtClean="0"/>
              <a:t>. 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714480" y="0"/>
            <a:ext cx="5286412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Актерское мастерство</a:t>
            </a:r>
            <a:endParaRPr lang="ru-RU" sz="3200" b="1" dirty="0"/>
          </a:p>
        </p:txBody>
      </p:sp>
      <p:pic>
        <p:nvPicPr>
          <p:cNvPr id="7" name="Рисунок 6" descr="http://boombob.ru/img/picture/Jun/19/0e49dca6ce90daf99c9fa33e032ae82d/1.jpg"/>
          <p:cNvPicPr/>
          <p:nvPr/>
        </p:nvPicPr>
        <p:blipFill>
          <a:blip r:embed="rId3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000100" y="857232"/>
            <a:ext cx="1285884" cy="1214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s.imhonet.ru/0/tmp_user_files/36/f9/36f9411d8f343078e005d1bd084ffdef/xlarge/3f996650c351e4d598ef8db9287a1b36.jpg"/>
          <p:cNvPicPr/>
          <p:nvPr/>
        </p:nvPicPr>
        <p:blipFill>
          <a:blip r:embed="rId4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071538" y="2071678"/>
            <a:ext cx="1095379" cy="1500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inter.ua/uploads/tv_product/2013/03/27/9f9a369b318864cb828379f25d0946ecd71b317b.jpg"/>
          <p:cNvPicPr/>
          <p:nvPr/>
        </p:nvPicPr>
        <p:blipFill>
          <a:blip r:embed="rId5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0891647">
            <a:off x="118930" y="3281181"/>
            <a:ext cx="1484419" cy="1316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http://cs32.babysfera.ru/d/3/c/3/47268153.236062805.jpeg"/>
          <p:cNvPicPr/>
          <p:nvPr/>
        </p:nvPicPr>
        <p:blipFill>
          <a:blip r:embed="rId6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1429089">
            <a:off x="2083768" y="5221703"/>
            <a:ext cx="1732037" cy="13437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785818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Приложения к мультимедиауроку2016\мульти2016\картинки\hq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57554" y="1571612"/>
            <a:ext cx="5786446" cy="38164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42913" algn="just"/>
            <a:r>
              <a:rPr lang="ru-RU" sz="2200" b="1" i="1" dirty="0" smtClean="0"/>
              <a:t>Мимика </a:t>
            </a:r>
            <a:r>
              <a:rPr lang="ru-RU" sz="2200" dirty="0" smtClean="0"/>
              <a:t>(греч. </a:t>
            </a:r>
            <a:r>
              <a:rPr lang="ru-RU" sz="2200" dirty="0" err="1" smtClean="0"/>
              <a:t>mimikos</a:t>
            </a:r>
            <a:r>
              <a:rPr lang="ru-RU" sz="2200" dirty="0" smtClean="0"/>
              <a:t> - подражательный) - по определению словаря русского языка - "движение мышц лица, выражающее внутреннее душевное состояние". </a:t>
            </a:r>
          </a:p>
          <a:p>
            <a:pPr indent="442913" algn="just"/>
            <a:r>
              <a:rPr lang="ru-RU" sz="2200" dirty="0" smtClean="0"/>
              <a:t>К.Станиславский ценил в актёре виртуозное владение всем арсеналом мимики. «Я познакомился… с замечательным артистом, - писал он, - который говорит глазами, ртом, ушами, кончиком носа и пальцев, едва заметными движениями, поворотами».. . </a:t>
            </a:r>
            <a:endParaRPr lang="ru-RU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1714480" y="0"/>
            <a:ext cx="5286412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Актерское мастерство</a:t>
            </a:r>
            <a:endParaRPr lang="ru-RU" sz="3200" b="1" dirty="0"/>
          </a:p>
        </p:txBody>
      </p:sp>
      <p:pic>
        <p:nvPicPr>
          <p:cNvPr id="7" name="Рисунок 6" descr="http://boombob.ru/img/picture/Jun/19/0e49dca6ce90daf99c9fa33e032ae82d/1.jpg"/>
          <p:cNvPicPr/>
          <p:nvPr/>
        </p:nvPicPr>
        <p:blipFill>
          <a:blip r:embed="rId3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000100" y="857232"/>
            <a:ext cx="1285884" cy="1214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s.imhonet.ru/0/tmp_user_files/36/f9/36f9411d8f343078e005d1bd084ffdef/xlarge/3f996650c351e4d598ef8db9287a1b36.jpg"/>
          <p:cNvPicPr/>
          <p:nvPr/>
        </p:nvPicPr>
        <p:blipFill>
          <a:blip r:embed="rId4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071538" y="2071678"/>
            <a:ext cx="1095379" cy="1500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inter.ua/uploads/tv_product/2013/03/27/9f9a369b318864cb828379f25d0946ecd71b317b.jpg"/>
          <p:cNvPicPr/>
          <p:nvPr/>
        </p:nvPicPr>
        <p:blipFill>
          <a:blip r:embed="rId5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0891647">
            <a:off x="118930" y="3281181"/>
            <a:ext cx="1484419" cy="1316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http://cs32.babysfera.ru/d/3/c/3/47268153.236062805.jpeg"/>
          <p:cNvPicPr/>
          <p:nvPr/>
        </p:nvPicPr>
        <p:blipFill>
          <a:blip r:embed="rId6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1429089">
            <a:off x="2083768" y="5221703"/>
            <a:ext cx="1732037" cy="13437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http://media0.fanparty.ru/fanclubs/sovetskie-filmy/gallery/429546_sovetskie_filmy_pic.jpg"/>
          <p:cNvPicPr/>
          <p:nvPr/>
        </p:nvPicPr>
        <p:blipFill>
          <a:blip r:embed="rId7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143372" y="5286388"/>
            <a:ext cx="1428759" cy="1571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785818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1214422"/>
            <a:ext cx="8501122" cy="25853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/>
              <a:t>«</a:t>
            </a:r>
            <a:r>
              <a:rPr lang="ru-RU" sz="2400" b="1" i="1" dirty="0" err="1" smtClean="0"/>
              <a:t>Кинематографичность</a:t>
            </a:r>
            <a:r>
              <a:rPr lang="ru-RU" sz="2400" b="1" i="1" dirty="0" smtClean="0"/>
              <a:t> материала зависит от того, насколько интересно, выразительно и своеобразно то, что показывается, насколько оно ярко выражает замысел в цепи движений, в зрелище, которое развивается в соединении со словом или без него»</a:t>
            </a:r>
          </a:p>
          <a:p>
            <a:pPr algn="just"/>
            <a:r>
              <a:rPr lang="ru-RU" sz="2400" b="1" dirty="0" smtClean="0"/>
              <a:t>				Михаил Ромм, кинорежиссер</a:t>
            </a:r>
          </a:p>
          <a:p>
            <a:pPr algn="just"/>
            <a:endParaRPr lang="ru-RU" dirty="0"/>
          </a:p>
        </p:txBody>
      </p:sp>
      <p:pic>
        <p:nvPicPr>
          <p:cNvPr id="6" name="Рисунок 5" descr="http://students.uni-vologda.ac.ru/pages/pm06/eiv/img/head.png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3714752"/>
            <a:ext cx="8501122" cy="19288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Приложения к мультимедиауроку2016\мульти2016\картинки\hq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86116" y="1643050"/>
            <a:ext cx="5072098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42913" algn="just"/>
            <a:r>
              <a:rPr lang="ru-RU" sz="2400" b="1" i="1" dirty="0" smtClean="0"/>
              <a:t>Глаза актёра</a:t>
            </a:r>
            <a:r>
              <a:rPr lang="ru-RU" sz="2400" dirty="0" smtClean="0"/>
              <a:t> - это лишь центр образных средств мимики. Выражение глаз нельзя безоговорочно относить к ним, так как оно связано с движением век, бровей и т.д.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714480" y="0"/>
            <a:ext cx="5286412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Актерское мастерство</a:t>
            </a:r>
            <a:endParaRPr lang="ru-RU" sz="3200" b="1" dirty="0"/>
          </a:p>
        </p:txBody>
      </p:sp>
      <p:pic>
        <p:nvPicPr>
          <p:cNvPr id="7" name="Рисунок 6" descr="http://boombob.ru/img/picture/Jun/19/0e49dca6ce90daf99c9fa33e032ae82d/1.jpg"/>
          <p:cNvPicPr/>
          <p:nvPr/>
        </p:nvPicPr>
        <p:blipFill>
          <a:blip r:embed="rId3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000100" y="857232"/>
            <a:ext cx="1285884" cy="1214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s.imhonet.ru/0/tmp_user_files/36/f9/36f9411d8f343078e005d1bd084ffdef/xlarge/3f996650c351e4d598ef8db9287a1b36.jpg"/>
          <p:cNvPicPr/>
          <p:nvPr/>
        </p:nvPicPr>
        <p:blipFill>
          <a:blip r:embed="rId4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071538" y="2071678"/>
            <a:ext cx="1095379" cy="1500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inter.ua/uploads/tv_product/2013/03/27/9f9a369b318864cb828379f25d0946ecd71b317b.jpg"/>
          <p:cNvPicPr/>
          <p:nvPr/>
        </p:nvPicPr>
        <p:blipFill>
          <a:blip r:embed="rId5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0891647">
            <a:off x="118930" y="3281181"/>
            <a:ext cx="1484419" cy="1316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http://cs32.babysfera.ru/d/3/c/3/47268153.236062805.jpeg"/>
          <p:cNvPicPr/>
          <p:nvPr/>
        </p:nvPicPr>
        <p:blipFill>
          <a:blip r:embed="rId6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1429089">
            <a:off x="2083768" y="5221703"/>
            <a:ext cx="1732037" cy="13437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785818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Приложения к мультимедиауроку2016\мульти2016\картинки\hq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86116" y="1571612"/>
            <a:ext cx="5072098" cy="415498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42913" algn="just"/>
            <a:r>
              <a:rPr lang="ru-RU" sz="2400" b="1" i="1" dirty="0" smtClean="0"/>
              <a:t>Пантомима</a:t>
            </a:r>
            <a:r>
              <a:rPr lang="ru-RU" sz="2400" dirty="0" smtClean="0"/>
              <a:t> - это движение тела, при помощи которых актёр выражает состояние, чувства и мысли героя. Иногда пантомиму называют мимикой тела, и это не случайно. ведь человеческое тело столь же выразительно, как и лицо.</a:t>
            </a:r>
          </a:p>
          <a:p>
            <a:pPr indent="442913" algn="just"/>
            <a:r>
              <a:rPr lang="ru-RU" sz="2400" b="1" i="1" dirty="0" smtClean="0"/>
              <a:t>Жест</a:t>
            </a:r>
            <a:r>
              <a:rPr lang="ru-RU" sz="2400" dirty="0" smtClean="0"/>
              <a:t> - движение рук актера, которое служит для выражения духовной жизни, настроения и чувства героя.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714480" y="0"/>
            <a:ext cx="5286412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Актерское мастерство</a:t>
            </a:r>
            <a:endParaRPr lang="ru-RU" sz="3200" b="1" dirty="0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785818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F:\Приложения к мультимедиауроку2016\мульти2016\картинки\mor_fl4.gif"/>
          <p:cNvPicPr>
            <a:picLocks noChangeAspect="1" noChangeArrowheads="1" noCrop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785794"/>
            <a:ext cx="2971800" cy="2971800"/>
          </a:xfrm>
          <a:prstGeom prst="rect">
            <a:avLst/>
          </a:prstGeom>
          <a:noFill/>
        </p:spPr>
      </p:pic>
      <p:pic>
        <p:nvPicPr>
          <p:cNvPr id="3075" name="Picture 3" descr="F:\Приложения к мультимедиауроку2016\мульти2016\картинки\103011924.AsSmyHVM.TwiddleThumbs.gif"/>
          <p:cNvPicPr>
            <a:picLocks noChangeAspect="1" noChangeArrowheads="1" noCrop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5072074"/>
            <a:ext cx="1428760" cy="1428760"/>
          </a:xfrm>
          <a:prstGeom prst="rect">
            <a:avLst/>
          </a:prstGeom>
          <a:noFill/>
        </p:spPr>
      </p:pic>
      <p:pic>
        <p:nvPicPr>
          <p:cNvPr id="15" name="Рисунок 14" descr="http://www.kinomania.ru/images/frames/p_24002.jpg"/>
          <p:cNvPicPr/>
          <p:nvPr/>
        </p:nvPicPr>
        <p:blipFill>
          <a:blip r:embed="rId5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0546471">
            <a:off x="361100" y="4136498"/>
            <a:ext cx="1787510" cy="26699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 descr="http://mob.kcnlp.org/site/assets/files/3103/farada.jpg"/>
          <p:cNvPicPr/>
          <p:nvPr/>
        </p:nvPicPr>
        <p:blipFill>
          <a:blip r:embed="rId6" cstate="email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7786710" y="0"/>
            <a:ext cx="1357290" cy="17010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018.radikal.ru/i520/1303/5a/c849227ac059.jpg"/>
          <p:cNvPicPr/>
          <p:nvPr/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928662" y="214290"/>
            <a:ext cx="7143800" cy="628654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3357554" y="2714620"/>
            <a:ext cx="2143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Актерское мастерство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 rot="19575925">
            <a:off x="5356922" y="1551138"/>
            <a:ext cx="1665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Мимика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 rot="517823">
            <a:off x="5805259" y="3467886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Глаза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 rot="2718506">
            <a:off x="5046081" y="4930801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/>
          </a:p>
        </p:txBody>
      </p:sp>
      <p:sp>
        <p:nvSpPr>
          <p:cNvPr id="13" name="Управляющая кнопка: в начало 12">
            <a:hlinkClick r:id="rId3" action="ppaction://hlinksldjump" highlightClick="1"/>
          </p:cNvPr>
          <p:cNvSpPr/>
          <p:nvPr/>
        </p:nvSpPr>
        <p:spPr>
          <a:xfrm>
            <a:off x="8215306" y="6357958"/>
            <a:ext cx="928694" cy="500042"/>
          </a:xfrm>
          <a:prstGeom prst="actionButtonBeginning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 rot="1903180">
            <a:off x="1785918" y="1643050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 smtClean="0"/>
              <a:t>Речь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4000496" y="285728"/>
            <a:ext cx="5143504" cy="489364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/>
              <a:t>Речь в кино</a:t>
            </a:r>
            <a:r>
              <a:rPr lang="ru-RU" sz="2400" dirty="0" smtClean="0"/>
              <a:t> </a:t>
            </a:r>
            <a:r>
              <a:rPr lang="ru-RU" sz="2400" smtClean="0"/>
              <a:t>- словесное </a:t>
            </a:r>
            <a:r>
              <a:rPr lang="ru-RU" sz="2400" dirty="0" smtClean="0"/>
              <a:t>действие, в процессе которого актёр при помощи интонации, речевых тактов, пауз, </a:t>
            </a:r>
            <a:r>
              <a:rPr lang="ru-RU" sz="2400" dirty="0" err="1" smtClean="0"/>
              <a:t>тепморитма</a:t>
            </a:r>
            <a:r>
              <a:rPr lang="ru-RU" sz="2400" dirty="0" smtClean="0"/>
              <a:t> добивается выражения черт характера героя. Владение речью - большое искусство. Возможности речевой характеристики великолепно продемонстрировал В. Гардин в фильме «Иудушка Головлёв», обнажая подлость и предательство своего героя в тягучих, гнусавых интонациях его речи, 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4000496" y="0"/>
            <a:ext cx="5143504" cy="65248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dirty="0" smtClean="0"/>
              <a:t>По сравнению с мимикой и пантомимой жест таит в себе самом большие возможности для выражения действия. Станиславский называл кончиками пальцев глазами тела, подобно тому как глаза - зеркало души. Он предлагал от </a:t>
            </a:r>
            <a:r>
              <a:rPr lang="ru-RU" sz="2200" dirty="0" err="1" smtClean="0"/>
              <a:t>многожестия</a:t>
            </a:r>
            <a:r>
              <a:rPr lang="ru-RU" sz="2200" dirty="0" smtClean="0"/>
              <a:t>, которое загрязняет роль, делает неразборчивым её рисунок. </a:t>
            </a:r>
            <a:br>
              <a:rPr lang="ru-RU" sz="2200" dirty="0" smtClean="0"/>
            </a:br>
            <a:r>
              <a:rPr lang="ru-RU" sz="2200" dirty="0" smtClean="0"/>
              <a:t>Следуя системе Станиславского, В. Пудовкин в фильме «Мать» добивается точности и выразительности жеста. когда В. Барановская, исполнительница главной роли, в упоминавшемся эпизоде должна была выражать своё состояние только мимикой, а не движениями или жестами, Пудовкин позволял ей один жест - слабое движение руки, которым она старалась отвести от себя беду - смерть и арест мужа. </a:t>
            </a:r>
            <a:endParaRPr lang="ru-RU" sz="2000" dirty="0"/>
          </a:p>
        </p:txBody>
      </p:sp>
      <p:sp>
        <p:nvSpPr>
          <p:cNvPr id="17" name="Прямоугольник 16"/>
          <p:cNvSpPr/>
          <p:nvPr/>
        </p:nvSpPr>
        <p:spPr>
          <a:xfrm rot="20633459">
            <a:off x="2054185" y="3407534"/>
            <a:ext cx="9491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Жест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5429288" cy="67403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/>
              <a:t>Мимика</a:t>
            </a:r>
            <a:r>
              <a:rPr lang="ru-RU" sz="2400" dirty="0" smtClean="0"/>
              <a:t> - это способность актёра пользоваться движениями лицевых мускулов для выражения настроения и чувства героя. </a:t>
            </a:r>
          </a:p>
          <a:p>
            <a:pPr algn="just"/>
            <a:r>
              <a:rPr lang="ru-RU" sz="2400" dirty="0" smtClean="0"/>
              <a:t>Крупный план сделал видимыми для зрителя почти неуловимые движения лица и позволил актеру кино отказаться от подчеркнутой мимики театральной сцены. В годы немого кино мимическая игра выполняла отсутствие звучащего слова. В звуковом кино мимика дополняет слово, сообщает ему оттенки, иногда его заменяет. Светом, ракурсом, крупностью плана оператор способствует тому, чтобы актерская мимика была не просто четко видна, но и точно передавала бы образный смысл роли.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5429256" cy="683115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Неизмеримые возможности таят в себе </a:t>
            </a:r>
            <a:r>
              <a:rPr lang="ru-RU" sz="2400" b="1" dirty="0" smtClean="0"/>
              <a:t>глаза актера</a:t>
            </a:r>
            <a:r>
              <a:rPr lang="ru-RU" sz="2400" dirty="0" smtClean="0"/>
              <a:t>. Страдальческие глаза Андрея Соколова (С.Бондарчук) в фильме «Судьба человека» вобрали в себя всю горечь его судьбы; кажется, они не могут выражать ту гамму человеческих чувств, которые связаны с радостью бытия, в них просвечивается выраженная горем душа солдата. </a:t>
            </a:r>
          </a:p>
          <a:p>
            <a:pPr algn="just"/>
            <a:r>
              <a:rPr lang="ru-RU" sz="2400" dirty="0" smtClean="0"/>
              <a:t>Глаза актёра, выражая мысли и чувства героя, являются важным элементом и создании характера и социального типа. Глаза актёра на экране могут служить безошибочным свидетельством удачи или провала роли. </a:t>
            </a:r>
          </a:p>
          <a:p>
            <a:pPr algn="just"/>
            <a:endParaRPr lang="ru-RU" sz="2400" dirty="0" smtClean="0"/>
          </a:p>
          <a:p>
            <a:pPr algn="just"/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1" grpId="0" animBg="1"/>
      <p:bldP spid="11" grpId="1" animBg="1"/>
      <p:bldP spid="7" grpId="0" animBg="1"/>
      <p:bldP spid="7" grpId="1" animBg="1"/>
      <p:bldP spid="9" grpId="0" animBg="1"/>
      <p:bldP spid="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 текста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1600" dirty="0" smtClean="0"/>
              <a:t>1.</a:t>
            </a:r>
            <a:r>
              <a:rPr lang="ru-RU" sz="1600" u="sng" dirty="0" smtClean="0"/>
              <a:t> </a:t>
            </a:r>
            <a:r>
              <a:rPr lang="ru-RU" sz="1600" dirty="0" smtClean="0"/>
              <a:t>  </a:t>
            </a:r>
            <a:r>
              <a:rPr lang="ru-RU" sz="1600" u="sng" dirty="0" smtClean="0">
                <a:hlinkClick r:id="rId2"/>
              </a:rPr>
              <a:t>http://filmproducer.web-box.ru/kinovedenie/page001/-001/-001_28</a:t>
            </a:r>
            <a:endParaRPr lang="ru-RU" sz="1600" dirty="0" smtClean="0"/>
          </a:p>
          <a:p>
            <a:pPr>
              <a:buNone/>
            </a:pPr>
            <a:r>
              <a:rPr lang="ru-RU" sz="1600" u="sng" dirty="0" smtClean="0"/>
              <a:t>2. </a:t>
            </a:r>
            <a:r>
              <a:rPr lang="ru-RU" sz="1600" u="sng" dirty="0" smtClean="0">
                <a:hlinkClick r:id="rId3"/>
              </a:rPr>
              <a:t>http://media-shoot.ru/publ/64-1-0-359</a:t>
            </a:r>
            <a:endParaRPr lang="ru-RU" sz="1600" u="sng" dirty="0" smtClean="0"/>
          </a:p>
          <a:p>
            <a:pPr>
              <a:buNone/>
            </a:pPr>
            <a:r>
              <a:rPr lang="ru-RU" sz="1600" u="sng" dirty="0" smtClean="0"/>
              <a:t>3. </a:t>
            </a:r>
            <a:r>
              <a:rPr lang="ru-RU" sz="1600" u="sng" dirty="0" smtClean="0">
                <a:hlinkClick r:id="rId4"/>
              </a:rPr>
              <a:t>https://ru.wikipedia.org/wiki/План_(кинематограф)</a:t>
            </a:r>
            <a:endParaRPr lang="ru-RU" sz="1600" u="sng" dirty="0" smtClean="0"/>
          </a:p>
          <a:p>
            <a:pPr>
              <a:buNone/>
            </a:pPr>
            <a:r>
              <a:rPr lang="ru-RU" sz="1600" u="sng" dirty="0" smtClean="0"/>
              <a:t>4. </a:t>
            </a:r>
            <a:r>
              <a:rPr lang="ru-RU" sz="1600" u="sng" dirty="0" smtClean="0">
                <a:hlinkClick r:id="rId5"/>
              </a:rPr>
              <a:t>http://andreevav.io.ua/s481714/kompoziciya_postroenie_kadra</a:t>
            </a:r>
            <a:endParaRPr lang="ru-RU" sz="1600" u="sng" dirty="0" smtClean="0"/>
          </a:p>
          <a:p>
            <a:pPr>
              <a:buNone/>
            </a:pPr>
            <a:r>
              <a:rPr lang="ru-RU" sz="1600" u="sng" dirty="0" smtClean="0"/>
              <a:t>5. </a:t>
            </a:r>
            <a:r>
              <a:rPr lang="ru-RU" sz="1600" b="1" u="sng" dirty="0" smtClean="0">
                <a:hlinkClick r:id="rId6"/>
              </a:rPr>
              <a:t>https://ru.wikipedia.org/wiki/Реминисценция</a:t>
            </a:r>
            <a:endParaRPr lang="ru-RU" sz="1600" b="1" u="sng" dirty="0" smtClean="0"/>
          </a:p>
          <a:p>
            <a:pPr>
              <a:buNone/>
            </a:pPr>
            <a:r>
              <a:rPr lang="ru-RU" sz="1600" b="1" u="sng" dirty="0" smtClean="0"/>
              <a:t>6. </a:t>
            </a:r>
            <a:r>
              <a:rPr lang="ru-RU" sz="1600" u="sng" dirty="0" smtClean="0">
                <a:hlinkClick r:id="rId7"/>
              </a:rPr>
              <a:t>http://kino.press/samyie-populyarnyie-tsvetovyie-shemyi-v-kino/</a:t>
            </a:r>
            <a:endParaRPr lang="ru-RU" sz="1600" u="sng" dirty="0" smtClean="0"/>
          </a:p>
          <a:p>
            <a:pPr>
              <a:buNone/>
            </a:pPr>
            <a:r>
              <a:rPr lang="ru-RU" sz="1600" u="sng" dirty="0" smtClean="0"/>
              <a:t>7. </a:t>
            </a:r>
            <a:r>
              <a:rPr lang="ru-RU" sz="1600" u="sng" dirty="0" smtClean="0">
                <a:hlinkClick r:id="rId8"/>
              </a:rPr>
              <a:t>https://ru.wikipedia.org/wiki/Саундтрек</a:t>
            </a:r>
            <a:endParaRPr lang="ru-RU" sz="1600" u="sng" dirty="0" smtClean="0"/>
          </a:p>
          <a:p>
            <a:pPr>
              <a:buNone/>
            </a:pPr>
            <a:r>
              <a:rPr lang="ru-RU" sz="1600" u="sng" dirty="0" smtClean="0"/>
              <a:t>8. </a:t>
            </a:r>
            <a:r>
              <a:rPr lang="ru-RU" sz="1600" u="sng" dirty="0" smtClean="0">
                <a:hlinkClick r:id="rId9"/>
              </a:rPr>
              <a:t>http://www.syl.ru/article/201562/new_reministsentsiya---eto-reministsentsiya-v-literature</a:t>
            </a:r>
            <a:endParaRPr lang="ru-RU" sz="1600" u="sng" dirty="0" smtClean="0"/>
          </a:p>
          <a:p>
            <a:pPr>
              <a:buNone/>
            </a:pPr>
            <a:r>
              <a:rPr lang="ru-RU" sz="1600" u="sng" dirty="0" smtClean="0"/>
              <a:t>9. </a:t>
            </a:r>
            <a:r>
              <a:rPr lang="ru-RU" sz="1600" u="sng" dirty="0" smtClean="0">
                <a:hlinkClick r:id="rId10"/>
              </a:rPr>
              <a:t>http://samseberegisser.narod.ru/Linear_construction_of_the_staff.html</a:t>
            </a:r>
            <a:endParaRPr lang="ru-RU" sz="1600" u="sng" dirty="0" smtClean="0"/>
          </a:p>
          <a:p>
            <a:pPr>
              <a:buNone/>
            </a:pPr>
            <a:r>
              <a:rPr lang="ru-RU" sz="1600" u="sng" dirty="0" smtClean="0"/>
              <a:t>10. </a:t>
            </a:r>
            <a:r>
              <a:rPr lang="ru-RU" sz="1600" u="sng" dirty="0" smtClean="0">
                <a:hlinkClick r:id="rId11"/>
              </a:rPr>
              <a:t>http://snimikino.com/kompozitsiya-kadra-dlya-chaynikov/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11. </a:t>
            </a:r>
            <a:r>
              <a:rPr lang="ru-RU" sz="1600" u="sng" dirty="0" smtClean="0">
                <a:hlinkClick r:id="rId12"/>
              </a:rPr>
              <a:t>http://school.deeside.ru/encyclopedia/pre-production/kompoziciya-v-kino-bazovye-pravila-postroeniya-potryasayushchih-kadrov/</a:t>
            </a: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b="1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u="sng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500042"/>
          </a:xfrm>
        </p:spPr>
        <p:txBody>
          <a:bodyPr>
            <a:noAutofit/>
          </a:bodyPr>
          <a:lstStyle/>
          <a:p>
            <a:r>
              <a:rPr lang="ru-RU" sz="3200" dirty="0" smtClean="0"/>
              <a:t>Интернет-ресурсы картинок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9144000" cy="7072362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Слайд  1  </a:t>
            </a:r>
            <a:r>
              <a:rPr lang="ru-RU" sz="23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http://cdn.fishki.net/upload/post/201502/28/1446481/mosfilm_default.jpg</a:t>
            </a:r>
            <a:r>
              <a:rPr lang="ru-RU" sz="2300" u="sng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фон   </a:t>
            </a:r>
            <a:r>
              <a:rPr lang="ru-RU" sz="23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 http://s2.dmcdn.net/TQP9z.jpg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Слайд 2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http://students.uni-vologda.ac.ru/pages/pm06/eiv/img/head.png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Слайд 3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  <a:hlinkClick r:id="rId5"/>
              </a:rPr>
              <a:t>s.fishki.net/upload/post/201410/03/1311141/a9a2238ce5fe513c341c2fe750975799.jpg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фон  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http://bavarskaya-karusel.ru/images/119610.jpg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Слайд 4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http://www.mart.by/thumbimg/d131901535189c5f7331b77a2419927e-450x207.jpg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Слайд 5   фон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http://smotrova57.tw1.ru/D_pobeda/images/%D0%BF%D0%BB%D0%B5%D0%BD%D0%BA%D0%B0.png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http://i.pipec.ru/20120901/600px/11856763935403_71129505.jpg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https://40.media.tumblr.com/5eb76ccffd6332b640d34b203c8346fd/tumblr_mqpsarepd01qlkt4ho1_500.jpg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http://bm.img.com.ua/nxs106/berlin/storage/news/600x500/f/46/e4bb0945f454ec2155d3cd6ec73e146f.jpg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Слайд 6  фон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http://smotrova57.tw1.ru/D_pobeda/images/%D0%BF%D0%BB%D0%B5%D0%BD%D0%BA%D0%B0.png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http://i.pipec.ru/20120901/600px/11856763935403_71129505.jpg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http://prokrym.info/forum/download/file.php?id=717&amp;sid=2be8c54c117ed6e2a5b328e39c70bba5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Слайд 7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http://imgal.ru/usrfile/img/izobrajenie-kadra.jpg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http://www.severinfo.ru/uploads/posts/2016-03/1458806239_moe-lyubimoe-kino.jpg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Слайд 8 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http://www.dubl2.ru/html/pl01.gif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     фон   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http://s2.dmcdn.net/TQP9z.jpg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http://prokrym.info/forum/download/file.php?id=717&amp;sid=2be8c54c117ed6e2a5b328e39c70bba5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http://твойфорум.рф/uploads/monthly_08_2014/post-2033-0-27198200-1408714901.jpg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http://factroom.trusttown.net/wp-content/uploads/2015/08/010-1250x881.jpg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http://ruskino.ru/film/604/kadr/7554.jpg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Слайд 9 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19"/>
              </a:rPr>
              <a:t>http://snimikino.com/wp-content/uploads/2013/02/kompozitsiya-kadra-dlya-chaynikov-03-1024x680.jpg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http://imgal.ru/usrfile/img/izobrajenie-kadra.jpg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Слайд 10 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http://imgal.ru/usrfile/img/izobrajenie-kadra.jpg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20"/>
              </a:rPr>
              <a:t>http://snimikino.com/wp-content/uploads/2013/02/kompozitsiya-kadra-dlya-chaynikov-01.jpg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Слайд 11    фон  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http://www.mart.by/thumbimg/d131901535189c5f7331b77a2419927e-450x207.jpg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21"/>
              </a:rPr>
              <a:t>http://i.io.ua/img_su/small/0048/17/00481714_n1.jpg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22"/>
              </a:rPr>
              <a:t>http://i.io.ua/img_su/small/0048/17/00481714_n2.jpg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Слайд 12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23"/>
              </a:rPr>
              <a:t>http://school.deeside.ru/wp-content/uploads/kompoziciya-v-kino-bazovye-pravila-postroeniya-potryasayushchih-kadrov-mini-contrast.jpg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24"/>
              </a:rPr>
              <a:t>http://ru.stockfresh.com/thumbs/pashabo/882504_vintage-%D1%84%D0%BE%D0%BD-%D1%82%D0%B5%D0%BA%D1%81%D1%82%D1%83%D1%80%D1%8B-%D1%81%D1%82%D1%80%D0%BE%D0%B8%D1%82%D0%B5%D0%BB%D1%8C%D1%81%D1%82%D0%B2%D0%BE-%D1%84%D0%B8%D0%BB%D1%8C%D0%BC%D0%B0.jpg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Слайд 13 </a:t>
            </a:r>
            <a:r>
              <a:rPr lang="ru-RU" sz="3100" b="1" u="sng" dirty="0" smtClean="0">
                <a:latin typeface="Times New Roman" pitchFamily="18" charset="0"/>
                <a:cs typeface="Times New Roman" pitchFamily="18" charset="0"/>
                <a:hlinkClick r:id="rId25"/>
              </a:rPr>
              <a:t>http://img1.liveinternet.ru/images/attach/c/11/116/465/116465183_21Nad_Vechnuym_Pokoem__yetyud_.jpg</a:t>
            </a:r>
            <a:endParaRPr lang="ru-RU" sz="31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26"/>
              </a:rPr>
              <a:t>http://okolesica.com/voennie/a_zori_zdes_tikhie_f4.jpg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Слайд 14 </a:t>
            </a: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27"/>
              </a:rPr>
              <a:t>http://lit-yaz.ru/pars_docs/refs/92/91781/91781_html_18d8d22d.jpg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http://s.fishki.net/upload/post/201410/03/1311141/a9a2238ce5fe513c341c2fe750975799.jpg</a:t>
            </a:r>
            <a:endParaRPr lang="ru-RU" sz="31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u="sng" dirty="0" smtClean="0">
                <a:latin typeface="Times New Roman" pitchFamily="18" charset="0"/>
                <a:cs typeface="Times New Roman" pitchFamily="18" charset="0"/>
                <a:hlinkClick r:id="rId28"/>
              </a:rPr>
              <a:t>https://www.film.ru/sites/default/files/movies/frames/Kavkazskaya-plennitsa-010.JPG</a:t>
            </a:r>
            <a:endParaRPr lang="ru-RU" sz="43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50004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Интернет-ресурсы картинок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71480"/>
            <a:ext cx="8143932" cy="578647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Слайд 15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http://asokur.com.ua/uploads/posts/2013-08/1376181338_ryisrsrrs-rrerrs01-w.jpg</a:t>
            </a:r>
            <a:endParaRPr lang="ru-RU" sz="18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http://www.sofokl.net/wp-content/uploads/2323.jpg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https://im0-tub-ru.yandex.net/i?id=b900c564d9f6e9d06dd19754e56cbf7f&amp;n=33&amp;h=215&amp;w=251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https://im0-tub-ru.yandex.net/i?id=f064d8d6ca871f85c1968cd4667146e8&amp;n=33&amp;h=215&amp;w=323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Слайд 16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https://im0-tub-ru.yandex.net/i?id=76d8a9042f089427099c06b4b690c410&amp;n=33&amp;h=215&amp;w=296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http://fashionforyou.ru/img/jurnal/yhod_za_kozhei/f2abe2ce3671e9ddebc0413eab80942a.jpg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http://thumbs.dreamstime.com/z/diligent-pupil-18342037.jpg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http://kinoclips.net/_nw/130/51716942.jpg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http://www.thecollegesolution.com/wp-content/uploads/2013/07/prof.jpg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Слайд 17  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http://chto-eto-takoe.ru/uryaimg/deb085e13de7021c671d32d5a554de2a.jpg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http://www.pesni-film.ru/wp-content/uploads/2014/02/2014-02-25_155323-300x166.png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http://v.900igr.net:10/datas/muzyka/Muzyka-v-kino/0001-001-Muzyka-v-kino.jpg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https://yandex.ru/images/search?img_url=http%3A%2F%2Fgifportal.ru%2Fdata%2Fsmiles%2Fmuzikaa-159.gif&amp;text=анимация%20поющий%20человек&amp;noreask=1&amp;pos=17&amp;lr=35&amp;rpt=simage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http://ru.stockfresh.com/thumbs/pashabo/882504_vintage-%D1%84%D0%BE%D0%BD-%D1%82%D0%B5%D0%BA%D1%81%D1%82%D1%83%D1%80%D1%8B-%D1%81%D1%82%D1%80%D0%BE%D0%B8%D1%82%D0%B5%D0%BB%D1%8C%D1%81%D1%82%D0%B2%D0%BE-%D1%84%D0%B8%D0%BB%D1%8C%D0%BC%D0%B0.jpg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Слайд 18 , 19 ,20   </a:t>
            </a:r>
            <a:r>
              <a:rPr lang="en-US" sz="22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https://i.ytimg.com/vi/IkVsS780H40/hqdefault.jpg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http://boombob.ru/img/picture/Jun/19/0e49dca6ce90daf99c9fa33e032ae82d/1.jpg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http://s.imhonet.ru/0/tmp_user_files/36/f9/36f9411d8f343078e005d1bd084ffdef/xlarge/3f996650c351e4d598ef8db9287a1b36.jpg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19"/>
              </a:rPr>
              <a:t>http://inter.ua/uploads/tv_product/2013/03/27/9f9a369b318864cb828379f25d0946ecd71b317b.jpg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20"/>
              </a:rPr>
              <a:t>http://cs32.babysfera.ru/d/3/c/3/47268153.236062805.jpeg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fontAlgn="base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Слайд 19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21"/>
              </a:rPr>
              <a:t>http://media0.fanparty.ru/fanclubs/sovetskie-filmy/gallery/429546_sovetskie_filmy_pic.jpg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Слайд 21  </a:t>
            </a:r>
            <a:r>
              <a:rPr lang="en-US" sz="22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https://i.ytimg.com/vi/IkVsS780H40/hqdefault.jpg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fontAlgn="base">
              <a:buNone/>
            </a:pPr>
            <a:r>
              <a:rPr lang="en-US" sz="2200" u="sng" dirty="0" smtClean="0">
                <a:latin typeface="Times New Roman" pitchFamily="18" charset="0"/>
                <a:cs typeface="Times New Roman" pitchFamily="18" charset="0"/>
                <a:hlinkClick r:id="rId22"/>
              </a:rPr>
              <a:t>http://m4.i.pbase.com/o2/52/638652/1/103011924.AsSmyHVM.TwiddleThumbs.gif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23"/>
              </a:rPr>
              <a:t>http://sennik.narod.ru/mor_fl4.gif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24"/>
              </a:rPr>
              <a:t>http://www.kinomania.ru/images/frames/p_24002.jpg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25"/>
              </a:rPr>
              <a:t>http://mob.kcnlp.org/site/assets/files/3103/farada.jpg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Слайд 22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26"/>
              </a:rPr>
              <a:t>http://s018.radikal.ru/i520/1303/5a/c849227ac059.jpg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27"/>
              </a:rPr>
              <a:t>http://s2.dmcdn.net/TQP9z.jpg</a:t>
            </a: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Фон слайдов 2, 9, 10, 14, 15 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28"/>
              </a:rPr>
              <a:t>http://freeppt.ru/Shablons/Films/FilmPrint.jpg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Фон слайдов 18-21 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29"/>
              </a:rPr>
              <a:t>http://klstudio.ru/images/stalker-ten-chernobilya-gse.jpg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4429124" cy="6500834"/>
          </a:xfrm>
          <a:prstGeom prst="doubleWav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sz="3400" b="1" dirty="0" smtClean="0">
                <a:hlinkClick r:id="rId3" action="ppaction://hlinksldjump"/>
              </a:rPr>
              <a:t>Кадр</a:t>
            </a:r>
          </a:p>
          <a:p>
            <a:pPr>
              <a:buFont typeface="Wingdings" pitchFamily="2" charset="2"/>
              <a:buChar char="Ø"/>
            </a:pPr>
            <a:r>
              <a:rPr lang="ru-RU" sz="3400" b="1" dirty="0" smtClean="0">
                <a:hlinkClick r:id="rId4" action="ppaction://hlinksldjump"/>
              </a:rPr>
              <a:t>Композиция кадра</a:t>
            </a:r>
            <a:endParaRPr lang="ru-RU" sz="3400" b="1" dirty="0" smtClean="0"/>
          </a:p>
          <a:p>
            <a:pPr>
              <a:buFont typeface="Wingdings" pitchFamily="2" charset="2"/>
              <a:buChar char="Ø"/>
            </a:pPr>
            <a:r>
              <a:rPr lang="ru-RU" sz="3400" b="1" dirty="0" smtClean="0">
                <a:hlinkClick r:id="rId5" action="ppaction://hlinksldjump"/>
              </a:rPr>
              <a:t>Линейное построение кадра</a:t>
            </a:r>
            <a:endParaRPr lang="ru-RU" sz="3400" b="1" dirty="0" smtClean="0"/>
          </a:p>
          <a:p>
            <a:pPr>
              <a:buFont typeface="Wingdings" pitchFamily="2" charset="2"/>
              <a:buChar char="Ø"/>
            </a:pPr>
            <a:r>
              <a:rPr lang="ru-RU" sz="3400" b="1" dirty="0" smtClean="0">
                <a:hlinkClick r:id="rId6" action="ppaction://hlinksldjump"/>
              </a:rPr>
              <a:t>Монтаж</a:t>
            </a:r>
            <a:endParaRPr lang="ru-RU" sz="3400" b="1" dirty="0" smtClean="0"/>
          </a:p>
          <a:p>
            <a:pPr>
              <a:buFont typeface="Wingdings" pitchFamily="2" charset="2"/>
              <a:buChar char="Ø"/>
            </a:pPr>
            <a:r>
              <a:rPr lang="ru-RU" sz="3400" b="1" dirty="0" smtClean="0">
                <a:hlinkClick r:id="rId7" action="ppaction://hlinksldjump"/>
              </a:rPr>
              <a:t>План кинематографический</a:t>
            </a:r>
            <a:endParaRPr lang="ru-RU" sz="3400" b="1" dirty="0" smtClean="0"/>
          </a:p>
          <a:p>
            <a:pPr>
              <a:buFont typeface="Wingdings" pitchFamily="2" charset="2"/>
              <a:buChar char="Ø"/>
            </a:pPr>
            <a:r>
              <a:rPr lang="ru-RU" sz="3400" b="1" dirty="0" smtClean="0">
                <a:hlinkClick r:id="rId8" action="ppaction://hlinksldjump"/>
              </a:rPr>
              <a:t>Второй план</a:t>
            </a:r>
            <a:endParaRPr lang="ru-RU" sz="3400" b="1" dirty="0" smtClean="0"/>
          </a:p>
          <a:p>
            <a:pPr>
              <a:buFont typeface="Wingdings" pitchFamily="2" charset="2"/>
              <a:buChar char="Ø"/>
            </a:pPr>
            <a:r>
              <a:rPr lang="ru-RU" sz="3400" b="1" dirty="0" smtClean="0">
                <a:hlinkClick r:id="rId9" action="ppaction://hlinksldjump"/>
              </a:rPr>
              <a:t>Ракурс</a:t>
            </a:r>
            <a:endParaRPr lang="ru-RU" sz="3400" b="1" dirty="0" smtClean="0"/>
          </a:p>
          <a:p>
            <a:pPr>
              <a:buFont typeface="Wingdings" pitchFamily="2" charset="2"/>
              <a:buChar char="Ø"/>
            </a:pPr>
            <a:r>
              <a:rPr lang="ru-RU" sz="3400" b="1" dirty="0" smtClean="0">
                <a:hlinkClick r:id="rId10" action="ppaction://hlinksldjump"/>
              </a:rPr>
              <a:t>Перспектива</a:t>
            </a:r>
            <a:endParaRPr lang="ru-RU" sz="3400" b="1" dirty="0" smtClean="0"/>
          </a:p>
          <a:p>
            <a:pPr>
              <a:buFont typeface="Wingdings" pitchFamily="2" charset="2"/>
              <a:buChar char="Ø"/>
            </a:pPr>
            <a:r>
              <a:rPr lang="ru-RU" sz="3400" b="1" dirty="0" smtClean="0">
                <a:hlinkClick r:id="rId11" action="ppaction://hlinksldjump"/>
              </a:rPr>
              <a:t>Свет в кино</a:t>
            </a:r>
            <a:endParaRPr lang="ru-RU" sz="3400" b="1" dirty="0" smtClean="0"/>
          </a:p>
          <a:p>
            <a:pPr>
              <a:buFont typeface="Wingdings" pitchFamily="2" charset="2"/>
              <a:buChar char="Ø"/>
            </a:pPr>
            <a:r>
              <a:rPr lang="ru-RU" sz="3400" b="1" dirty="0" smtClean="0">
                <a:hlinkClick r:id="rId12" action="ppaction://hlinksldjump"/>
              </a:rPr>
              <a:t>Реминисценция</a:t>
            </a:r>
            <a:endParaRPr lang="ru-RU" sz="3400" b="1" dirty="0" smtClean="0"/>
          </a:p>
          <a:p>
            <a:pPr>
              <a:buFont typeface="Wingdings" pitchFamily="2" charset="2"/>
              <a:buChar char="Ø"/>
            </a:pPr>
            <a:r>
              <a:rPr lang="ru-RU" sz="3400" b="1" dirty="0" smtClean="0">
                <a:hlinkClick r:id="rId13" action="ppaction://hlinksldjump"/>
              </a:rPr>
              <a:t>Цвет в кино</a:t>
            </a:r>
            <a:endParaRPr lang="ru-RU" sz="3400" b="1" dirty="0" smtClean="0"/>
          </a:p>
          <a:p>
            <a:pPr>
              <a:buFont typeface="Wingdings" pitchFamily="2" charset="2"/>
              <a:buChar char="Ø"/>
            </a:pPr>
            <a:r>
              <a:rPr lang="ru-RU" sz="3400" b="1" dirty="0" smtClean="0">
                <a:hlinkClick r:id="rId14" action="ppaction://hlinksldjump"/>
              </a:rPr>
              <a:t>Способы изображения времени в киноискусстве </a:t>
            </a:r>
            <a:endParaRPr lang="ru-RU" sz="3400" b="1" dirty="0" smtClean="0"/>
          </a:p>
          <a:p>
            <a:pPr>
              <a:buFont typeface="Wingdings" pitchFamily="2" charset="2"/>
              <a:buChar char="Ø"/>
            </a:pPr>
            <a:r>
              <a:rPr lang="ru-RU" sz="3400" b="1" dirty="0" err="1" smtClean="0">
                <a:hlinkClick r:id="rId15" action="ppaction://hlinksldjump"/>
              </a:rPr>
              <a:t>Саундтрек</a:t>
            </a:r>
            <a:endParaRPr lang="ru-RU" sz="3400" b="1" dirty="0" smtClean="0"/>
          </a:p>
          <a:p>
            <a:pPr>
              <a:buFont typeface="Wingdings" pitchFamily="2" charset="2"/>
              <a:buChar char="Ø"/>
            </a:pPr>
            <a:r>
              <a:rPr lang="ru-RU" sz="3400" b="1" dirty="0" smtClean="0">
                <a:hlinkClick r:id="rId16" action="ppaction://hlinksldjump"/>
              </a:rPr>
              <a:t>Актерское мастерство</a:t>
            </a:r>
            <a:endParaRPr lang="ru-RU" sz="2900" b="1" dirty="0" smtClean="0"/>
          </a:p>
          <a:p>
            <a:pPr>
              <a:buFont typeface="Wingdings" pitchFamily="2" charset="2"/>
              <a:buChar char="Ø"/>
            </a:pPr>
            <a:endParaRPr lang="ru-RU" sz="2900" b="1" dirty="0" smtClean="0"/>
          </a:p>
          <a:p>
            <a:pPr>
              <a:buFont typeface="Wingdings" pitchFamily="2" charset="2"/>
              <a:buChar char="Ø"/>
            </a:pPr>
            <a:endParaRPr lang="ru-RU" sz="2400" b="1" dirty="0" smtClean="0"/>
          </a:p>
          <a:p>
            <a:pPr lvl="1">
              <a:buFont typeface="Wingdings" pitchFamily="2" charset="2"/>
              <a:buChar char="Ø"/>
            </a:pPr>
            <a:endParaRPr lang="ru-RU" dirty="0" smtClean="0"/>
          </a:p>
        </p:txBody>
      </p:sp>
      <p:pic>
        <p:nvPicPr>
          <p:cNvPr id="4" name="Рисунок 3" descr="http://s.fishki.net/upload/post/201410/03/1311141/a9a2238ce5fe513c341c2fe750975799.jpg"/>
          <p:cNvPicPr/>
          <p:nvPr/>
        </p:nvPicPr>
        <p:blipFill>
          <a:blip r:embed="rId17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0980243">
            <a:off x="5529118" y="1360314"/>
            <a:ext cx="3432690" cy="23424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000464" y="0"/>
            <a:ext cx="5143536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Леонардо да Винчи</a:t>
            </a:r>
            <a:r>
              <a:rPr lang="ru-RU" dirty="0" smtClean="0"/>
              <a:t> о десяти особенностях глаза:</a:t>
            </a:r>
          </a:p>
          <a:p>
            <a:r>
              <a:rPr lang="ru-RU" i="1" dirty="0" smtClean="0"/>
              <a:t>«мрак, свет, тело, цвет, фигура, место, удаленность, близость, движение и покой»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2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21219238">
            <a:off x="2462804" y="1779280"/>
            <a:ext cx="3947079" cy="3418225"/>
          </a:xfrm>
          <a:prstGeom prst="flowChartPunchedTap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/>
              <a:t>Сценарный кадр </a:t>
            </a:r>
            <a:r>
              <a:rPr lang="ru-RU" i="1" dirty="0" smtClean="0"/>
              <a:t>– </a:t>
            </a:r>
            <a:r>
              <a:rPr lang="ru-RU" dirty="0" smtClean="0"/>
              <a:t>изложение содержания и подробное описание снимаемого кадра, происходящего в </a:t>
            </a:r>
            <a:r>
              <a:rPr lang="ru-RU" dirty="0" err="1" smtClean="0"/>
              <a:t>нѐм </a:t>
            </a:r>
            <a:r>
              <a:rPr lang="ru-RU" dirty="0" smtClean="0"/>
              <a:t>действия, диалогов, а также звукового сопровождения, изобразительного и постановочного</a:t>
            </a:r>
          </a:p>
          <a:p>
            <a:r>
              <a:rPr lang="ru-RU" dirty="0" smtClean="0"/>
              <a:t>решения</a:t>
            </a:r>
            <a:r>
              <a:rPr lang="ru-RU" sz="2000" dirty="0" smtClean="0"/>
              <a:t>. 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 rot="21376556">
            <a:off x="49445" y="2885941"/>
            <a:ext cx="1815803" cy="1530548"/>
          </a:xfrm>
          <a:prstGeom prst="flowChartPunchedTap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>
                <a:latin typeface="Cambria" pitchFamily="18" charset="0"/>
                <a:cs typeface="Aharoni" pitchFamily="2" charset="-79"/>
              </a:rPr>
              <a:t>Кинокадр </a:t>
            </a:r>
          </a:p>
          <a:p>
            <a:r>
              <a:rPr lang="ru-RU" dirty="0" smtClean="0">
                <a:latin typeface="Cambria" pitchFamily="18" charset="0"/>
                <a:cs typeface="Aharoni" pitchFamily="2" charset="-79"/>
              </a:rPr>
              <a:t>(от фр. </a:t>
            </a:r>
            <a:r>
              <a:rPr lang="ru-RU" dirty="0" err="1" smtClean="0">
                <a:latin typeface="Cambria" pitchFamily="18" charset="0"/>
                <a:cs typeface="Aharoni" pitchFamily="2" charset="-79"/>
              </a:rPr>
              <a:t>сadre</a:t>
            </a:r>
            <a:r>
              <a:rPr lang="ru-RU" dirty="0" smtClean="0">
                <a:latin typeface="Cambria" pitchFamily="18" charset="0"/>
                <a:cs typeface="Aharoni" pitchFamily="2" charset="-79"/>
              </a:rPr>
              <a:t> – рама).</a:t>
            </a:r>
            <a:endParaRPr lang="ru-RU" dirty="0">
              <a:latin typeface="Cambria" pitchFamily="18" charset="0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 rot="175883">
            <a:off x="6858016" y="1500174"/>
            <a:ext cx="2285984" cy="2093655"/>
          </a:xfrm>
          <a:prstGeom prst="foldedCorne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/>
              <a:t>Монтажный кадр </a:t>
            </a:r>
            <a:r>
              <a:rPr lang="ru-RU" i="1" dirty="0" smtClean="0"/>
              <a:t>– </a:t>
            </a:r>
            <a:r>
              <a:rPr lang="ru-RU" dirty="0" smtClean="0"/>
              <a:t>составная часть фильма, содержащая какой</a:t>
            </a:r>
          </a:p>
          <a:p>
            <a:r>
              <a:rPr lang="ru-RU" dirty="0" smtClean="0"/>
              <a:t>либо момент действия.</a:t>
            </a:r>
            <a:endParaRPr lang="ru-RU" dirty="0"/>
          </a:p>
        </p:txBody>
      </p:sp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8215306" y="6357958"/>
            <a:ext cx="928694" cy="500042"/>
          </a:xfrm>
          <a:prstGeom prst="actionButtonBeginning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857232"/>
            <a:ext cx="5857916" cy="56040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/>
              <a:t>Композиция кадра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8429684" cy="264320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/>
              <a:t>- это совокупность всех элементов кадра, их взаимное расположение и сочетание, а также применение различных изобразительных и технических методов, которые позволяют с предельной выразительностью показать замысел создателя фильма.</a:t>
            </a:r>
          </a:p>
          <a:p>
            <a:pPr algn="just">
              <a:buNone/>
            </a:pPr>
            <a:endParaRPr lang="ru-RU" dirty="0"/>
          </a:p>
        </p:txBody>
      </p:sp>
      <p:pic>
        <p:nvPicPr>
          <p:cNvPr id="4" name="Рисунок 3" descr="https://im1-tub-ru.yandex.net/i?id=1e2e2e2ae32c9bffb4649a08077c180c&amp;n=33&amp;h=215&amp;w=323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8" y="3571876"/>
            <a:ext cx="3143240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8215306" y="6357958"/>
            <a:ext cx="928694" cy="500042"/>
          </a:xfrm>
          <a:prstGeom prst="actionButtonBeginning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s://40.media.tumblr.com/5eb76ccffd6332b640d34b203c8346fd/tumblr_mqpsarepd01qlkt4ho1_500.jpg"/>
          <p:cNvPicPr/>
          <p:nvPr/>
        </p:nvPicPr>
        <p:blipFill>
          <a:blip r:embed="rId5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0244062">
            <a:off x="296611" y="4385146"/>
            <a:ext cx="2572068" cy="20576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bm.img.com.ua/nxs106/berlin/storage/news/600x500/f/46/e4bb0945f454ec2155d3cd6ec73e146f.jpg"/>
          <p:cNvPicPr/>
          <p:nvPr/>
        </p:nvPicPr>
        <p:blipFill>
          <a:blip r:embed="rId6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214678" y="4500570"/>
            <a:ext cx="2519364" cy="17564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084" y="142852"/>
            <a:ext cx="5857916" cy="56040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/>
              <a:t>Линейное построение кадра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429684" cy="4525963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3100" b="1" i="1" dirty="0" smtClean="0"/>
              <a:t>это некий воображаемый скелет, в соответствии с которым расположены элементы кадра.</a:t>
            </a:r>
          </a:p>
          <a:p>
            <a:pPr marL="0" indent="0" algn="just">
              <a:buNone/>
            </a:pPr>
            <a:endParaRPr lang="ru-RU" sz="3100" dirty="0" smtClean="0"/>
          </a:p>
          <a:p>
            <a:pPr algn="just"/>
            <a:r>
              <a:rPr lang="ru-RU" sz="2800" dirty="0" smtClean="0"/>
              <a:t>Если в качества фона кадра используется высотная застройка, тогда главными линиями будут </a:t>
            </a:r>
            <a:r>
              <a:rPr lang="ru-RU" sz="2800" b="1" i="1" dirty="0" smtClean="0"/>
              <a:t>вертикальные</a:t>
            </a:r>
            <a:r>
              <a:rPr lang="ru-RU" sz="2800" dirty="0" smtClean="0"/>
              <a:t>. И это не нарушает общей композицию, а иногда даже подчеркивают её.</a:t>
            </a:r>
          </a:p>
          <a:p>
            <a:pPr algn="just"/>
            <a:r>
              <a:rPr lang="ru-RU" sz="2800" b="1" i="1" dirty="0" smtClean="0"/>
              <a:t>Горизонтальное</a:t>
            </a:r>
            <a:r>
              <a:rPr lang="ru-RU" sz="2800" dirty="0" smtClean="0"/>
              <a:t> строение кадра осуществляется с помощью объектов, которые простираются по горизонтали. Это может быть река, дорога, мост, движение пешеходов и транспорта.</a:t>
            </a:r>
          </a:p>
          <a:p>
            <a:pPr algn="just"/>
            <a:r>
              <a:rPr lang="ru-RU" sz="2800" dirty="0" smtClean="0"/>
              <a:t>Довольно часто создатели фильмов прибегают к </a:t>
            </a:r>
            <a:r>
              <a:rPr lang="ru-RU" sz="2800" b="1" i="1" dirty="0" smtClean="0"/>
              <a:t>диагональному</a:t>
            </a:r>
            <a:r>
              <a:rPr lang="ru-RU" sz="2800" dirty="0" smtClean="0"/>
              <a:t> построению кадра, так как такой прием позволяет передать стремительность движения (например, процесс подъема автомобиля на горку, прыжок горнолыжника с трамплина и т.п.)</a:t>
            </a:r>
          </a:p>
          <a:p>
            <a:pPr marL="0" indent="0" algn="just">
              <a:buNone/>
            </a:pPr>
            <a:endParaRPr lang="ru-RU" sz="2800" dirty="0" smtClean="0"/>
          </a:p>
          <a:p>
            <a:pPr algn="just">
              <a:buNone/>
            </a:pPr>
            <a:endParaRPr lang="ru-RU" dirty="0"/>
          </a:p>
        </p:txBody>
      </p:sp>
      <p:pic>
        <p:nvPicPr>
          <p:cNvPr id="4" name="Рисунок 3" descr="https://im1-tub-ru.yandex.net/i?id=1e2e2e2ae32c9bffb4649a08077c180c&amp;n=33&amp;h=215&amp;w=323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929198"/>
            <a:ext cx="3368042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8215306" y="6357958"/>
            <a:ext cx="928694" cy="500042"/>
          </a:xfrm>
          <a:prstGeom prst="actionButtonBeginning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://prokrym.info/forum/download/file.php?id=717&amp;sid=2be8c54c117ed6e2a5b328e39c70bba5"/>
          <p:cNvPicPr/>
          <p:nvPr/>
        </p:nvPicPr>
        <p:blipFill>
          <a:blip r:embed="rId5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286380" y="5072074"/>
            <a:ext cx="2643206" cy="1785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0298" y="5174397"/>
            <a:ext cx="6072230" cy="1683603"/>
          </a:xfrm>
          <a:prstGeom prst="flowChartPunchedTap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Монтажная форма фильма как целого складывается из двух видов монтажа - </a:t>
            </a:r>
            <a:r>
              <a:rPr lang="ru-RU" sz="2000" b="1" i="1" dirty="0" smtClean="0"/>
              <a:t>внутрикадрового и </a:t>
            </a:r>
            <a:r>
              <a:rPr lang="ru-RU" sz="2000" b="1" i="1" dirty="0" err="1" smtClean="0"/>
              <a:t>межкадрового</a:t>
            </a:r>
            <a:r>
              <a:rPr lang="ru-RU" sz="2000" dirty="0" smtClean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034" y="642918"/>
            <a:ext cx="4929222" cy="1683603"/>
          </a:xfrm>
          <a:prstGeom prst="flowChartPunchedTap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i="1" dirty="0" smtClean="0"/>
              <a:t>Монтаж </a:t>
            </a:r>
            <a:r>
              <a:rPr lang="ru-RU" sz="2000" dirty="0" smtClean="0"/>
              <a:t>(франц. </a:t>
            </a:r>
            <a:r>
              <a:rPr lang="ru-RU" sz="2000" dirty="0" err="1" smtClean="0"/>
              <a:t>montage</a:t>
            </a:r>
            <a:r>
              <a:rPr lang="ru-RU" sz="2000" dirty="0" smtClean="0"/>
              <a:t> - сборка) - технологический процесс создания фильма как целого из частей.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472" y="2643182"/>
            <a:ext cx="2714644" cy="16312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/>
              <a:t>Монтаж</a:t>
            </a:r>
            <a:r>
              <a:rPr lang="ru-RU" sz="2000" dirty="0" smtClean="0"/>
              <a:t> - способы и принцип создания кинематографического образа и образного ряда фильма. </a:t>
            </a:r>
            <a:endParaRPr lang="ru-RU" sz="2000" dirty="0"/>
          </a:p>
        </p:txBody>
      </p:sp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8215306" y="6357958"/>
            <a:ext cx="928694" cy="500042"/>
          </a:xfrm>
          <a:prstGeom prst="actionButtonBeginning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857752" cy="85725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b="1" i="1" dirty="0" smtClean="0"/>
              <a:t>План кинематографический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 rot="306050">
            <a:off x="-231" y="794045"/>
            <a:ext cx="9153758" cy="3673316"/>
          </a:xfrm>
          <a:prstGeom prst="flowChartPunchedTap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Система условного деления   кинематографического пространства (то есть пространства, представленного на экране).</a:t>
            </a:r>
          </a:p>
          <a:p>
            <a:pPr indent="1519238"/>
            <a:r>
              <a:rPr lang="ru-RU" sz="2400" dirty="0" smtClean="0"/>
              <a:t>По расположению объекта различают</a:t>
            </a:r>
            <a:r>
              <a:rPr lang="ru-RU" sz="2400" i="1" dirty="0" smtClean="0"/>
              <a:t>:</a:t>
            </a:r>
          </a:p>
          <a:p>
            <a:pPr indent="1519238"/>
            <a:r>
              <a:rPr lang="ru-RU" sz="2400" b="1" i="1" dirty="0" smtClean="0"/>
              <a:t>первый, второй, дальний план</a:t>
            </a:r>
            <a:r>
              <a:rPr lang="ru-RU" sz="2400" dirty="0" smtClean="0"/>
              <a:t>.</a:t>
            </a:r>
          </a:p>
          <a:p>
            <a:pPr indent="1519238"/>
            <a:r>
              <a:rPr lang="ru-RU" sz="2400" dirty="0" smtClean="0"/>
              <a:t>По масштабу</a:t>
            </a:r>
            <a:r>
              <a:rPr lang="ru-RU" sz="2400" i="1" dirty="0" smtClean="0"/>
              <a:t>: </a:t>
            </a:r>
            <a:r>
              <a:rPr lang="ru-RU" sz="2400" b="1" dirty="0" smtClean="0"/>
              <a:t>крупный, средний, общий.</a:t>
            </a:r>
          </a:p>
          <a:p>
            <a:endParaRPr lang="ru-RU" dirty="0"/>
          </a:p>
        </p:txBody>
      </p:sp>
      <p:pic>
        <p:nvPicPr>
          <p:cNvPr id="6" name="Рисунок 5" descr="http://www.dubl2.ru/html/pl01.gif"/>
          <p:cNvPicPr/>
          <p:nvPr/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5720" y="3500438"/>
            <a:ext cx="3676636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0" y="6519446"/>
            <a:ext cx="5715040" cy="3385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/>
              <a:t>Три основных плана: 1 — общий; 2 — средний, 3 — крупный </a:t>
            </a:r>
            <a:endParaRPr lang="ru-RU" sz="1600" b="1" dirty="0"/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215306" y="6357958"/>
            <a:ext cx="928694" cy="500042"/>
          </a:xfrm>
          <a:prstGeom prst="actionButtonBeginning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http://xn--b1aojgbmjng.xn--p1ai/uploads/monthly_08_2014/post-2033-0-27198200-1408714901.jpg"/>
          <p:cNvPicPr/>
          <p:nvPr/>
        </p:nvPicPr>
        <p:blipFill>
          <a:blip r:embed="rId4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945651">
            <a:off x="6807500" y="3738095"/>
            <a:ext cx="1954287" cy="14765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http://factroom.trusttown.net/wp-content/uploads/2015/08/010-1250x881.jpg"/>
          <p:cNvPicPr/>
          <p:nvPr/>
        </p:nvPicPr>
        <p:blipFill>
          <a:blip r:embed="rId5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643570" y="5214950"/>
            <a:ext cx="2578415" cy="1643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http://ruskino.ru/film/604/kadr/7554.jpg"/>
          <p:cNvPicPr/>
          <p:nvPr/>
        </p:nvPicPr>
        <p:blipFill>
          <a:blip r:embed="rId6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7072330" y="2357430"/>
            <a:ext cx="1796410" cy="13166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prokrym.info/forum/download/file.php?id=717&amp;sid=2be8c54c117ed6e2a5b328e39c70bba5"/>
          <p:cNvPicPr/>
          <p:nvPr/>
        </p:nvPicPr>
        <p:blipFill>
          <a:blip r:embed="rId7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190467">
            <a:off x="3848327" y="3567998"/>
            <a:ext cx="2489760" cy="17937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5357786" y="0"/>
            <a:ext cx="3786214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Детализация крупности (принятая в России)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71472" y="948690"/>
            <a:ext cx="8358246" cy="59093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/>
            <a:r>
              <a:rPr lang="ru-RU" b="1" i="1" dirty="0" smtClean="0"/>
              <a:t> 1. Деталь</a:t>
            </a:r>
            <a:r>
              <a:rPr lang="ru-RU" dirty="0" smtClean="0"/>
              <a:t> (принятое сокращение: «дет.»), </a:t>
            </a:r>
            <a:r>
              <a:rPr lang="ru-RU" dirty="0" err="1" smtClean="0"/>
              <a:t>макро-крупный</a:t>
            </a:r>
            <a:r>
              <a:rPr lang="ru-RU" dirty="0" smtClean="0"/>
              <a:t> план (макро план) — например, для привлечения внимания к конкретной детали объекта (вспомним ухо в «</a:t>
            </a:r>
            <a:r>
              <a:rPr lang="ru-RU" dirty="0" err="1" smtClean="0"/>
              <a:t>Солярисе</a:t>
            </a:r>
            <a:r>
              <a:rPr lang="ru-RU" dirty="0" smtClean="0"/>
              <a:t>» Андрея Тарковского). План, при котором на весь экран изображены глаза персонажа также называют «итальянским» — название произошло от спагетти-вестернов.</a:t>
            </a:r>
          </a:p>
          <a:p>
            <a:pPr lvl="0" algn="just"/>
            <a:r>
              <a:rPr lang="ru-RU" b="1" i="1" dirty="0" smtClean="0"/>
              <a:t>2. Крупный план</a:t>
            </a:r>
            <a:r>
              <a:rPr lang="ru-RU" dirty="0" smtClean="0"/>
              <a:t> (принятое сокращение: «</a:t>
            </a:r>
            <a:r>
              <a:rPr lang="ru-RU" dirty="0" err="1" smtClean="0"/>
              <a:t>кр</a:t>
            </a:r>
            <a:r>
              <a:rPr lang="ru-RU" dirty="0" smtClean="0"/>
              <a:t>. </a:t>
            </a:r>
            <a:r>
              <a:rPr lang="ru-RU" dirty="0" err="1" smtClean="0"/>
              <a:t>пл</a:t>
            </a:r>
            <a:r>
              <a:rPr lang="ru-RU" dirty="0" smtClean="0"/>
              <a:t>») — например, для выделения объекта из фона, для привлечения к нему внимания (голова, портретная съёмка).</a:t>
            </a:r>
          </a:p>
          <a:p>
            <a:pPr lvl="0" algn="just"/>
            <a:r>
              <a:rPr lang="ru-RU" b="1" i="1" dirty="0" smtClean="0"/>
              <a:t>3. Средний</a:t>
            </a:r>
            <a:r>
              <a:rPr lang="ru-RU" i="1" dirty="0" smtClean="0"/>
              <a:t>, </a:t>
            </a:r>
            <a:r>
              <a:rPr lang="ru-RU" b="1" i="1" dirty="0" smtClean="0"/>
              <a:t>первый средний</a:t>
            </a:r>
            <a:r>
              <a:rPr lang="ru-RU" dirty="0" smtClean="0"/>
              <a:t> («молочный») план, (принятое сокращение: «1 ср. пл.») — например, для показа взаимодействия двух и более объектов (или тело человека по грудь).</a:t>
            </a:r>
          </a:p>
          <a:p>
            <a:pPr lvl="0"/>
            <a:r>
              <a:rPr lang="ru-RU" b="1" i="1" dirty="0" smtClean="0"/>
              <a:t>4. Средний, второй средний</a:t>
            </a:r>
            <a:r>
              <a:rPr lang="ru-RU" dirty="0" smtClean="0"/>
              <a:t> («поясной») план (принятое сокращение: «2 ср. пл.»); американский план «пасхальный» — до середины бедра (использовался в съемках вестернов чтобы показать героя с кобурой целиком. В наше время оптимальный план при съемке 16:9)</a:t>
            </a:r>
          </a:p>
          <a:p>
            <a:pPr lvl="0" algn="just"/>
            <a:r>
              <a:rPr lang="ru-RU" b="1" i="1" dirty="0" smtClean="0"/>
              <a:t>5. Общий план</a:t>
            </a:r>
            <a:r>
              <a:rPr lang="ru-RU" dirty="0" smtClean="0"/>
              <a:t> — для показа места действия (например, человек в среде).</a:t>
            </a:r>
          </a:p>
          <a:p>
            <a:pPr lvl="0" algn="just"/>
            <a:r>
              <a:rPr lang="ru-RU" b="1" i="1" dirty="0" smtClean="0"/>
              <a:t>6. Дальний план</a:t>
            </a:r>
            <a:r>
              <a:rPr lang="ru-RU" dirty="0" smtClean="0"/>
              <a:t> — также для показа места действия (например, крошечный человек на фоне ландшафта).</a:t>
            </a:r>
          </a:p>
          <a:p>
            <a:pPr lvl="0" algn="just"/>
            <a:r>
              <a:rPr lang="ru-RU" b="1" i="1" dirty="0" smtClean="0"/>
              <a:t>7. Адресный план</a:t>
            </a:r>
            <a:r>
              <a:rPr lang="ru-RU" dirty="0" smtClean="0"/>
              <a:t> — разновидность общего плана, предназначенная для обозначения места и времени действия. Употребление термина более характерно для телевидения.</a:t>
            </a: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71472" y="928670"/>
            <a:ext cx="8286808" cy="59093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2400" b="1" dirty="0" smtClean="0"/>
          </a:p>
          <a:p>
            <a:r>
              <a:rPr lang="ru-RU" sz="2400" b="1" dirty="0" smtClean="0"/>
              <a:t>Определим планы в порядке уменьшения масштаба:</a:t>
            </a:r>
          </a:p>
          <a:p>
            <a:pPr lvl="0" algn="just"/>
            <a:r>
              <a:rPr lang="ru-RU" sz="2400" dirty="0" smtClean="0"/>
              <a:t>1. </a:t>
            </a:r>
            <a:r>
              <a:rPr lang="ru-RU" sz="2400" b="1" i="1" dirty="0" smtClean="0"/>
              <a:t>Сверхкрупный план </a:t>
            </a:r>
            <a:r>
              <a:rPr lang="ru-RU" sz="2400" dirty="0" smtClean="0"/>
              <a:t>или </a:t>
            </a:r>
            <a:r>
              <a:rPr lang="ru-RU" sz="2400" b="1" i="1" dirty="0" smtClean="0"/>
              <a:t>Деталь</a:t>
            </a:r>
            <a:r>
              <a:rPr lang="ru-RU" sz="2400" dirty="0" smtClean="0"/>
              <a:t> — кадр, в котором помещается только часть лица (глаза и нос или нос и рот, например), какой-нибудь небольшой предмет или его фрагмент (зажигалка, несколько кнопок на клавиатуре).</a:t>
            </a:r>
          </a:p>
          <a:p>
            <a:pPr lvl="0" algn="just"/>
            <a:r>
              <a:rPr lang="ru-RU" sz="2400" dirty="0" smtClean="0"/>
              <a:t>2. </a:t>
            </a:r>
            <a:r>
              <a:rPr lang="ru-RU" sz="2400" b="1" i="1" dirty="0" smtClean="0"/>
              <a:t>Крупный план</a:t>
            </a:r>
            <a:r>
              <a:rPr lang="ru-RU" sz="2400" dirty="0" smtClean="0"/>
              <a:t> — кадр, в котором голова человека занимает почти все место.</a:t>
            </a:r>
          </a:p>
          <a:p>
            <a:pPr lvl="0"/>
            <a:r>
              <a:rPr lang="ru-RU" sz="2400" dirty="0" smtClean="0"/>
              <a:t>3. </a:t>
            </a:r>
            <a:r>
              <a:rPr lang="ru-RU" sz="2400" b="1" i="1" dirty="0" smtClean="0"/>
              <a:t>1-й средний план</a:t>
            </a:r>
            <a:r>
              <a:rPr lang="ru-RU" sz="2400" dirty="0" smtClean="0"/>
              <a:t> — человек по пояс.</a:t>
            </a:r>
          </a:p>
          <a:p>
            <a:pPr lvl="0"/>
            <a:r>
              <a:rPr lang="ru-RU" sz="2400" dirty="0" smtClean="0"/>
              <a:t> 4. </a:t>
            </a:r>
            <a:r>
              <a:rPr lang="ru-RU" sz="2400" b="1" i="1" dirty="0" smtClean="0"/>
              <a:t>2-й средний план</a:t>
            </a:r>
            <a:r>
              <a:rPr lang="ru-RU" sz="2400" dirty="0" smtClean="0"/>
              <a:t> — человек по колени.</a:t>
            </a:r>
          </a:p>
          <a:p>
            <a:pPr lvl="0"/>
            <a:r>
              <a:rPr lang="ru-RU" sz="2400" dirty="0" smtClean="0"/>
              <a:t> 5. </a:t>
            </a:r>
            <a:r>
              <a:rPr lang="ru-RU" sz="2400" b="1" i="1" dirty="0" smtClean="0"/>
              <a:t>Общий </a:t>
            </a:r>
            <a:r>
              <a:rPr lang="ru-RU" sz="2400" dirty="0" smtClean="0"/>
              <a:t>— человек в полный рост.</a:t>
            </a:r>
          </a:p>
          <a:p>
            <a:pPr lvl="0" algn="just"/>
            <a:r>
              <a:rPr lang="ru-RU" sz="2400" dirty="0" smtClean="0"/>
              <a:t> 7. </a:t>
            </a:r>
            <a:r>
              <a:rPr lang="ru-RU" sz="2400" b="1" i="1" dirty="0" smtClean="0"/>
              <a:t>Дальний план</a:t>
            </a:r>
            <a:r>
              <a:rPr lang="ru-RU" sz="2400" dirty="0" smtClean="0"/>
              <a:t> — человек занимает очень маленькую площадь кадра.</a:t>
            </a:r>
          </a:p>
          <a:p>
            <a:pPr lvl="0" algn="just"/>
            <a:endParaRPr lang="ru-RU" sz="2400" dirty="0" smtClean="0"/>
          </a:p>
          <a:p>
            <a:pPr lvl="0" algn="just"/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1928802"/>
            <a:ext cx="8072494" cy="33239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b="1" i="1" cap="all" dirty="0" smtClean="0"/>
              <a:t>    </a:t>
            </a:r>
            <a:r>
              <a:rPr lang="ru-RU" dirty="0" smtClean="0"/>
              <a:t>  - </a:t>
            </a:r>
            <a:r>
              <a:rPr lang="ru-RU" sz="2400" dirty="0" smtClean="0"/>
              <a:t>воссоздание среды и атмосферы действия в фильме, важный элемент в композиции кинокадра. Актеры, пейзаж, звук, свет, декорации могут формировать образ второго плана (иногда его ошибочно называют "фоном"). Наличие второго плана предопределяется драматургическим замыслом, необходимостью поддержать и дополнить первый план. Первый и второй планы неотделимы друг от друга.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57158" y="1214422"/>
            <a:ext cx="3857652" cy="50006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i="1" dirty="0" smtClean="0"/>
              <a:t>Второй план</a:t>
            </a:r>
            <a:endParaRPr lang="ru-RU" sz="3200" dirty="0"/>
          </a:p>
        </p:txBody>
      </p:sp>
      <p:pic>
        <p:nvPicPr>
          <p:cNvPr id="6" name="Рисунок 5" descr="kompozitsiya-kadra-dlya-chaynikov-03">
            <a:hlinkClick r:id="rId3"/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1130640">
            <a:off x="1880285" y="4737589"/>
            <a:ext cx="2539772" cy="15603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imgal.ru/usrfile/img/izobrajenie-kadra.jpg"/>
          <p:cNvPicPr/>
          <p:nvPr/>
        </p:nvPicPr>
        <p:blipFill>
          <a:blip r:embed="rId5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88828">
            <a:off x="6276129" y="333364"/>
            <a:ext cx="2525785" cy="15612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Управляющая кнопка: в начало 7">
            <a:hlinkClick r:id="rId6" action="ppaction://hlinksldjump" highlightClick="1"/>
          </p:cNvPr>
          <p:cNvSpPr/>
          <p:nvPr/>
        </p:nvSpPr>
        <p:spPr>
          <a:xfrm>
            <a:off x="8215306" y="6357958"/>
            <a:ext cx="928694" cy="500042"/>
          </a:xfrm>
          <a:prstGeom prst="actionButtonBeginning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1022</Words>
  <Application>Microsoft Office PowerPoint</Application>
  <PresentationFormat>Экран (4:3)</PresentationFormat>
  <Paragraphs>208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Композиция кадра</vt:lpstr>
      <vt:lpstr>Линейное построение кадра</vt:lpstr>
      <vt:lpstr>Слайд 7</vt:lpstr>
      <vt:lpstr>План кинематографический</vt:lpstr>
      <vt:lpstr>Второй план</vt:lpstr>
      <vt:lpstr>Ракурс</vt:lpstr>
      <vt:lpstr>Слайд 11</vt:lpstr>
      <vt:lpstr>Слайд 12</vt:lpstr>
      <vt:lpstr>Реминисценция </vt:lpstr>
      <vt:lpstr>Слайд 14</vt:lpstr>
      <vt:lpstr>Способы изображения времени в киноискусстве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Интернет-ресурсы текста</vt:lpstr>
      <vt:lpstr>Интернет-ресурсы картинок</vt:lpstr>
      <vt:lpstr>Интернет-ресурсы картинок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Valued Acer Customer</dc:creator>
  <cp:lastModifiedBy>минаева, володина</cp:lastModifiedBy>
  <cp:revision>101</cp:revision>
  <dcterms:created xsi:type="dcterms:W3CDTF">2016-06-19T23:53:31Z</dcterms:created>
  <dcterms:modified xsi:type="dcterms:W3CDTF">2017-07-28T09:01:44Z</dcterms:modified>
</cp:coreProperties>
</file>