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0" r:id="rId2"/>
    <p:sldId id="287" r:id="rId3"/>
    <p:sldId id="259" r:id="rId4"/>
    <p:sldId id="260" r:id="rId5"/>
    <p:sldId id="284" r:id="rId6"/>
    <p:sldId id="271" r:id="rId7"/>
    <p:sldId id="263" r:id="rId8"/>
    <p:sldId id="292" r:id="rId9"/>
    <p:sldId id="286" r:id="rId10"/>
    <p:sldId id="293" r:id="rId11"/>
    <p:sldId id="291" r:id="rId12"/>
    <p:sldId id="268" r:id="rId13"/>
    <p:sldId id="272" r:id="rId14"/>
    <p:sldId id="273" r:id="rId15"/>
    <p:sldId id="276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434" autoAdjust="0"/>
  </p:normalViewPr>
  <p:slideViewPr>
    <p:cSldViewPr>
      <p:cViewPr>
        <p:scale>
          <a:sx n="77" d="100"/>
          <a:sy n="77" d="100"/>
        </p:scale>
        <p:origin x="-117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EC684-8E0E-47DF-BFC0-659D3D76776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1F9A96-99C0-45AA-AD24-4DFE8D2736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536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1F9A96-99C0-45AA-AD24-4DFE8D2736B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826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1F9A96-99C0-45AA-AD24-4DFE8D2736B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34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1F9A96-99C0-45AA-AD24-4DFE8D2736B9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384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073E-B235-46C4-9DDE-E6C427803EE8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772400" cy="178595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571480"/>
            <a:ext cx="5572164" cy="1714488"/>
          </a:xfrm>
        </p:spPr>
        <p:txBody>
          <a:bodyPr>
            <a:noAutofit/>
          </a:bodyPr>
          <a:lstStyle/>
          <a:p>
            <a:pPr algn="l"/>
            <a:r>
              <a:rPr lang="ru-RU" sz="5400" dirty="0" smtClean="0">
                <a:solidFill>
                  <a:srgbClr val="002060"/>
                </a:solidFill>
              </a:rPr>
              <a:t>     Классный час </a:t>
            </a:r>
          </a:p>
          <a:p>
            <a:pPr algn="l"/>
            <a:r>
              <a:rPr lang="ru-RU" sz="5400" dirty="0" smtClean="0">
                <a:solidFill>
                  <a:srgbClr val="002060"/>
                </a:solidFill>
              </a:rPr>
              <a:t>              4 класс</a:t>
            </a:r>
          </a:p>
          <a:p>
            <a:pPr algn="l"/>
            <a:endParaRPr lang="ru-RU" sz="5400" dirty="0">
              <a:solidFill>
                <a:srgbClr val="002060"/>
              </a:solidFill>
            </a:endParaRPr>
          </a:p>
          <a:p>
            <a:endParaRPr lang="ru-RU" sz="5400" dirty="0">
              <a:solidFill>
                <a:srgbClr val="002060"/>
              </a:solidFill>
            </a:endParaRPr>
          </a:p>
          <a:p>
            <a:r>
              <a:rPr lang="ru-RU" sz="2000" dirty="0" err="1" smtClean="0">
                <a:solidFill>
                  <a:schemeClr val="tx1"/>
                </a:solidFill>
              </a:rPr>
              <a:t>Шапилова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Татьяна Владимировна</a:t>
            </a:r>
          </a:p>
          <a:p>
            <a:r>
              <a:rPr lang="ru-RU" sz="2000" dirty="0" err="1">
                <a:solidFill>
                  <a:schemeClr val="tx1"/>
                </a:solidFill>
              </a:rPr>
              <a:t>МОАУ«Гимназия</a:t>
            </a:r>
            <a:r>
              <a:rPr lang="ru-RU" sz="2000" dirty="0">
                <a:solidFill>
                  <a:schemeClr val="tx1"/>
                </a:solidFill>
              </a:rPr>
              <a:t> №1 имени Романенко Ю.В.»</a:t>
            </a:r>
          </a:p>
          <a:p>
            <a:r>
              <a:rPr lang="ru-RU" sz="2000" dirty="0">
                <a:solidFill>
                  <a:schemeClr val="tx1"/>
                </a:solidFill>
              </a:rPr>
              <a:t>Учитель начальных классов</a:t>
            </a: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79512" y="2492896"/>
            <a:ext cx="8712968" cy="13313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SlantUp">
              <a:avLst>
                <a:gd name="adj" fmla="val 32056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"Семейные ценности"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655" y="4840810"/>
            <a:ext cx="2304488" cy="2103302"/>
          </a:xfrm>
          <a:prstGeom prst="rect">
            <a:avLst/>
          </a:prstGeom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емейные традиции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71472" y="1285860"/>
            <a:ext cx="7143800" cy="5072098"/>
          </a:xfrm>
          <a:prstGeom prst="horizontalScroll">
            <a:avLst/>
          </a:prstGeom>
          <a:solidFill>
            <a:srgbClr val="FFFF00">
              <a:alpha val="37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000240"/>
            <a:ext cx="6885978" cy="4525104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«Семейные традиции — это обычные принятые в семье нормы, манеры поведения, обычаи и взгляды, которые передаются из поколения в поколение».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4515" y="4921026"/>
            <a:ext cx="2304488" cy="210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2992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в шутку и в серьёз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148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1. Какое выражение стало символом большой семьи: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а) Трое в лодке;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б) Четверо за компьютером;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в) Пятеро в ванной;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г) Семеро по лавкам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Есть буквенная семья, в которой, согласно многочисленным стихам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33 родных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сестрицы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». Что это за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семья?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5786454"/>
            <a:ext cx="152817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алфавит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5209"/>
            <a:ext cx="8363272" cy="63798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6334" y="5060426"/>
            <a:ext cx="2304488" cy="210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11405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Закончи  пословицу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любовь да совет, там и горя …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мир и лад, не нужен и …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Лучший клад, когда в семье …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гостях хорошо, а дома …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своём доме и стены …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семье разлад, так и дому …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Доброе братство лучше …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Вся семья вместе, …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72264" y="1571612"/>
            <a:ext cx="692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2119962"/>
            <a:ext cx="880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клад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29322" y="2643182"/>
            <a:ext cx="705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лад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98724" y="3143248"/>
            <a:ext cx="1159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лучше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3643314"/>
            <a:ext cx="16828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помогают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1548" y="4214818"/>
            <a:ext cx="11464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рад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27393" y="4786322"/>
            <a:ext cx="16449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богатства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32199" y="5334672"/>
            <a:ext cx="193790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так и душа 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месте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4877679"/>
            <a:ext cx="2229668" cy="2103302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87983"/>
            <a:ext cx="9144000" cy="687918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043618"/>
          </a:xfrm>
        </p:spPr>
        <p:txBody>
          <a:bodyPr>
            <a:noAutofit/>
          </a:bodyPr>
          <a:lstStyle/>
          <a:p>
            <a:pPr marL="469900" indent="-465138" algn="just">
              <a:lnSpc>
                <a:spcPct val="8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800" dirty="0" smtClean="0">
                <a:solidFill>
                  <a:srgbClr val="FF0000"/>
                </a:solidFill>
              </a:rPr>
              <a:t> </a:t>
            </a:r>
            <a:r>
              <a:rPr lang="ru-RU" altLang="ru-RU" sz="2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счастье, любовь и удача, </a:t>
            </a:r>
          </a:p>
          <a:p>
            <a:pPr marL="469900" indent="-465138" algn="just">
              <a:lnSpc>
                <a:spcPct val="8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летом поездки на дачу. </a:t>
            </a:r>
          </a:p>
          <a:p>
            <a:pPr marL="469900" indent="-465138" algn="just">
              <a:lnSpc>
                <a:spcPct val="8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праздник, семейные даты, </a:t>
            </a:r>
            <a:endParaRPr lang="ru-RU" alt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indent="-465138" algn="just">
              <a:lnSpc>
                <a:spcPct val="8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Подарки, покупки, приятные траты. </a:t>
            </a:r>
          </a:p>
          <a:p>
            <a:pPr marL="469900" indent="-465138" algn="just">
              <a:lnSpc>
                <a:spcPct val="8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Рождение детей, первый шаг, первый лепет, </a:t>
            </a:r>
          </a:p>
          <a:p>
            <a:pPr marL="469900" indent="-465138" algn="just">
              <a:lnSpc>
                <a:spcPct val="8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Мечты о хорошем, волнение и трепет. </a:t>
            </a:r>
          </a:p>
          <a:p>
            <a:pPr marL="469900" indent="-465138" algn="just">
              <a:lnSpc>
                <a:spcPct val="8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труд, друг о друге забота, </a:t>
            </a:r>
          </a:p>
          <a:p>
            <a:pPr marL="469900" indent="-465138" algn="just">
              <a:lnSpc>
                <a:spcPct val="8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много домашней работы. </a:t>
            </a:r>
            <a:endParaRPr lang="ru-RU" alt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indent="-465138" algn="just">
              <a:lnSpc>
                <a:spcPct val="80000"/>
              </a:lnSpc>
              <a:spcBef>
                <a:spcPts val="60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Семья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важно! </a:t>
            </a:r>
          </a:p>
          <a:p>
            <a:pPr marL="469900" indent="-465138" algn="just">
              <a:lnSpc>
                <a:spcPct val="80000"/>
              </a:lnSpc>
              <a:spcBef>
                <a:spcPts val="60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сложно! </a:t>
            </a:r>
          </a:p>
          <a:p>
            <a:pPr marL="469900" indent="-465138" algn="just">
              <a:lnSpc>
                <a:spcPct val="80000"/>
              </a:lnSpc>
              <a:spcBef>
                <a:spcPts val="60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 счастливо жить одному невозможно! </a:t>
            </a:r>
          </a:p>
          <a:p>
            <a:pPr marL="469900" indent="-465138" algn="just">
              <a:lnSpc>
                <a:spcPct val="80000"/>
              </a:lnSpc>
              <a:spcBef>
                <a:spcPts val="60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Всегда будьте вместе, любовь берегите, </a:t>
            </a:r>
          </a:p>
          <a:p>
            <a:pPr marL="469900" indent="-465138" algn="just">
              <a:lnSpc>
                <a:spcPct val="80000"/>
              </a:lnSpc>
              <a:spcBef>
                <a:spcPts val="60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Обиды и ссоры подальше гоните, </a:t>
            </a:r>
          </a:p>
          <a:p>
            <a:pPr marL="469900" indent="-465138" algn="just">
              <a:lnSpc>
                <a:spcPct val="80000"/>
              </a:lnSpc>
              <a:spcBef>
                <a:spcPts val="60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Хочу, чтоб про нас говорили друзья: </a:t>
            </a:r>
          </a:p>
          <a:p>
            <a:pPr marL="469900" indent="-465138" algn="just">
              <a:lnSpc>
                <a:spcPct val="80000"/>
              </a:lnSpc>
              <a:spcBef>
                <a:spcPts val="60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хорошая Ваша семья!</a:t>
            </a:r>
          </a:p>
          <a:p>
            <a:pPr marL="469900" indent="-465138">
              <a:lnSpc>
                <a:spcPct val="8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endParaRPr lang="ru-RU" altLang="ru-RU" sz="2800" dirty="0"/>
          </a:p>
          <a:p>
            <a:pPr marL="469900" indent="-465138">
              <a:lnSpc>
                <a:spcPct val="8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469900" algn="l"/>
                <a:tab pos="574675" algn="l"/>
                <a:tab pos="1023938" algn="l"/>
                <a:tab pos="1473200" algn="l"/>
                <a:tab pos="1922463" algn="l"/>
                <a:tab pos="2371725" algn="l"/>
                <a:tab pos="2820988" algn="l"/>
                <a:tab pos="3270250" algn="l"/>
                <a:tab pos="3719513" algn="l"/>
                <a:tab pos="4168775" algn="l"/>
                <a:tab pos="4618038" algn="l"/>
                <a:tab pos="5067300" algn="l"/>
                <a:tab pos="5516563" algn="l"/>
                <a:tab pos="5965825" algn="l"/>
                <a:tab pos="6415088" algn="l"/>
                <a:tab pos="6864350" algn="l"/>
                <a:tab pos="7313613" algn="l"/>
                <a:tab pos="7762875" algn="l"/>
                <a:tab pos="8212138" algn="l"/>
                <a:tab pos="8661400" algn="l"/>
                <a:tab pos="9110663" algn="l"/>
              </a:tabLst>
            </a:pPr>
            <a:r>
              <a:rPr lang="ru-RU" altLang="ru-RU" sz="2800" dirty="0"/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7504" y="3151608"/>
            <a:ext cx="188992" cy="55478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14414" y="5786454"/>
            <a:ext cx="18473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240" y="4636314"/>
            <a:ext cx="2304488" cy="2103302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9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857232"/>
            <a:ext cx="162441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ромашка</a:t>
            </a:r>
            <a:endParaRPr lang="ru-RU" sz="3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43372" y="5072074"/>
            <a:ext cx="20587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 матрёшке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-9859" r="11770"/>
          <a:stretch/>
        </p:blipFill>
        <p:spPr>
          <a:xfrm>
            <a:off x="363339" y="404664"/>
            <a:ext cx="7016973" cy="56166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8560" y="-372114"/>
            <a:ext cx="3805900" cy="30126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311" y="4941168"/>
            <a:ext cx="1828945" cy="1946246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на свете всего дороже?</a:t>
            </a:r>
          </a:p>
          <a:p>
            <a:pPr algn="ctr">
              <a:buNone/>
            </a:pP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что значит семья?</a:t>
            </a:r>
          </a:p>
          <a:p>
            <a:pPr algn="ctr">
              <a:buNone/>
            </a:pP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– семь я.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чего не может быть она?</a:t>
            </a:r>
          </a:p>
          <a:p>
            <a:pPr algn="ctr">
              <a:buNone/>
            </a:pP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папы, мамы и меня.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чем же скреплена она?</a:t>
            </a:r>
          </a:p>
          <a:p>
            <a:pPr algn="ctr">
              <a:buNone/>
            </a:pP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Любовью, заботой и теплом.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Ведь все мы связаны семьёй.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0" y="4869160"/>
            <a:ext cx="1944216" cy="1728192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571612"/>
            <a:ext cx="4657700" cy="318612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всё это только игра,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ею сказать мы хотели: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Великое чудо семья!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 в жизни важнее цели!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Храните её! Берегите!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elanskaya.edusite.ru/images/p43_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3643338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1" y="4757734"/>
            <a:ext cx="2304256" cy="2100266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488" y="1928802"/>
            <a:ext cx="6028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«Яблоко от яблони недалеко падает»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72330" y="3071810"/>
            <a:ext cx="125778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доме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3640" y="4838676"/>
            <a:ext cx="2304488" cy="2103302"/>
          </a:xfrm>
          <a:prstGeom prst="rect">
            <a:avLst/>
          </a:prstGeom>
        </p:spPr>
      </p:pic>
      <p:pic>
        <p:nvPicPr>
          <p:cNvPr id="1026" name="Picture 2" descr="C:\Users\Пользователь\Desktop\494043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-8401"/>
            <a:ext cx="6480720" cy="635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25227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500562" y="285728"/>
            <a:ext cx="464343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Кто на кухне с поварёшкой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плиты всегда стоит,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нам штопает одёжку,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Пылесосом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кто гудит?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свете всех вкуснее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Пирожки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всегда печёт,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Даже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папы кто главнее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кому в семье почёт?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86644" y="3786190"/>
            <a:ext cx="1500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(бабушка)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14282" y="3143248"/>
            <a:ext cx="421484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кем же я ходил на пруд?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Там у нас рыбалка,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Только рыбы не клюют,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Что, конечно, жалко!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Дня четыре или пять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приносим рыбы…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Скажет бабушка опять: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 на том спасибо»!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6215082"/>
            <a:ext cx="1508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(дедушка)</a:t>
            </a:r>
          </a:p>
        </p:txBody>
      </p:sp>
      <p:pic>
        <p:nvPicPr>
          <p:cNvPr id="19458" name="Picture 2" descr="http://detochka.ru/upload/iblock/c17/gzmrhul%20hfyly%20qvnyxen%20f%20oxiaop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0"/>
            <a:ext cx="3500462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2281" y="4754698"/>
            <a:ext cx="2304488" cy="2103302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6" grpId="0"/>
      <p:bldP spid="17410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4564" y="4845771"/>
            <a:ext cx="2304488" cy="2103302"/>
          </a:xfrm>
          <a:prstGeom prst="rect">
            <a:avLst/>
          </a:prstGeom>
        </p:spPr>
      </p:pic>
      <p:pic>
        <p:nvPicPr>
          <p:cNvPr id="11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172500"/>
            <a:ext cx="41434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/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это тёплое сердце согревает,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без слова этого жизни не бывает.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Утром, днём и вечером я твержу упрямо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слово вечное, ласковое </a:t>
            </a:r>
            <a:r>
              <a:rPr lang="ru-RU" sz="2400" dirty="0" smtClean="0"/>
              <a:t>— …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3000372"/>
            <a:ext cx="89819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мама</a:t>
            </a:r>
            <a:endParaRPr lang="ru-RU" sz="2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786314" y="-935495"/>
            <a:ext cx="400049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 гвоздь забить,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Даст машиной порулить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подскажет, как быть смелым,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Сильным, ловким и умелым?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вы знаете, ребята, —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наш любимый </a:t>
            </a:r>
            <a:r>
              <a:rPr lang="ru-RU" sz="2400" dirty="0"/>
              <a:t>… </a:t>
            </a:r>
            <a:endParaRPr lang="ru-RU" sz="24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68344" y="2420888"/>
            <a:ext cx="108413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папа</a:t>
            </a:r>
            <a:endParaRPr lang="ru-RU" sz="2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786190"/>
            <a:ext cx="32861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минуты не сидит,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куда-то всё бежит,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Озорник с пелёнок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маленький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5651201"/>
            <a:ext cx="132279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ребёнок</a:t>
            </a:r>
            <a:endParaRPr lang="ru-RU" sz="2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Пользователь\Desktop\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691114"/>
            <a:ext cx="3309462" cy="220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6" grpId="0"/>
      <p:bldP spid="18434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семья?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71472" y="1285860"/>
            <a:ext cx="7143800" cy="5072098"/>
          </a:xfrm>
          <a:prstGeom prst="horizontalScroll">
            <a:avLst/>
          </a:prstGeom>
          <a:solidFill>
            <a:srgbClr val="FFFF00">
              <a:alpha val="37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000240"/>
            <a:ext cx="7246018" cy="435771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группа живущих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</a:t>
            </a:r>
          </a:p>
          <a:p>
            <a:pPr algn="ctr">
              <a:buNone/>
            </a:pP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близких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родственников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>
              <a:buNone/>
            </a:pPr>
            <a:r>
              <a:rPr lang="ru-RU" sz="2700" dirty="0" smtClean="0"/>
              <a:t>		</a:t>
            </a:r>
            <a:r>
              <a:rPr lang="ru-RU" sz="2900" dirty="0" smtClean="0"/>
              <a:t>(Толковый  словарь </a:t>
            </a:r>
          </a:p>
          <a:p>
            <a:pPr>
              <a:buNone/>
            </a:pPr>
            <a:r>
              <a:rPr lang="ru-RU" sz="2900" dirty="0" smtClean="0"/>
              <a:t>	С.И</a:t>
            </a:r>
            <a:r>
              <a:rPr lang="ru-RU" sz="2900" dirty="0"/>
              <a:t>. Ожегова и Н.Ю. </a:t>
            </a:r>
            <a:r>
              <a:rPr lang="ru-RU" sz="2900" dirty="0" smtClean="0"/>
              <a:t>Шведовой)</a:t>
            </a:r>
          </a:p>
          <a:p>
            <a:pPr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современной действительности-</a:t>
            </a:r>
          </a:p>
          <a:p>
            <a:pPr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родители и дети.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9512" y="4838893"/>
            <a:ext cx="2304488" cy="210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52119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-928718"/>
            <a:ext cx="9286908" cy="7786718"/>
          </a:xfrm>
          <a:prstGeom prst="rect">
            <a:avLst/>
          </a:prstGeom>
          <a:noFill/>
        </p:spPr>
      </p:pic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642910" y="428604"/>
            <a:ext cx="7858180" cy="550072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endParaRPr lang="ru-RU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6000361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198002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6429292" y="3571876"/>
            <a:ext cx="27147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В. Сухомлинский                                                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285720" y="0"/>
            <a:ext cx="8501122" cy="450057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"Семья - это та среда,</a:t>
            </a:r>
          </a:p>
          <a:p>
            <a:pPr algn="ctr" rtl="0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где человек должен учиться творить добро".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402" y="4563927"/>
            <a:ext cx="2304488" cy="2103302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396" y="23154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86116" y="2643182"/>
            <a:ext cx="985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/>
              <a:t>Тбра</a:t>
            </a:r>
            <a:r>
              <a:rPr lang="ru-RU" sz="2800" dirty="0"/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00760" y="2928934"/>
            <a:ext cx="1716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/>
              <a:t>Редоилит</a:t>
            </a:r>
            <a:r>
              <a:rPr lang="ru-RU" sz="2800" dirty="0"/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1714488"/>
            <a:ext cx="1130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/>
              <a:t>Амам</a:t>
            </a:r>
            <a:r>
              <a:rPr lang="ru-RU" sz="2800" dirty="0"/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1357298"/>
            <a:ext cx="1124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/>
              <a:t>Ямьсе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71604" y="3571876"/>
            <a:ext cx="15520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/>
              <a:t>Беёркно</a:t>
            </a:r>
            <a:r>
              <a:rPr lang="ru-RU" sz="2800" dirty="0"/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15140" y="1357298"/>
            <a:ext cx="11564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/>
              <a:t>Есраст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00430" y="4286256"/>
            <a:ext cx="1574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/>
              <a:t>Бушабка</a:t>
            </a:r>
            <a:r>
              <a:rPr lang="ru-RU" sz="2800" dirty="0"/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5429264"/>
            <a:ext cx="14947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/>
              <a:t>Едудкаш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4948" y="4840333"/>
            <a:ext cx="2304488" cy="2103302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2" grpId="0"/>
      <p:bldP spid="12" grpId="1"/>
      <p:bldP spid="15" grpId="0"/>
      <p:bldP spid="15" grpId="1"/>
      <p:bldP spid="16" grpId="0"/>
      <p:bldP spid="16" grpId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1488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2" descr="https://myslide.ru/documents_7/e4ce361076321e3f077b885c5e54d6d9/img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myslide.ru/documents_7/e4ce361076321e3f077b885c5e54d6d9/img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 descr="C:\Users\Пользователь\Desktop\img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12738"/>
            <a:ext cx="8368481" cy="621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46887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Ирина\Фон к презентациям\фоны к презентациям\Рисунок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семейные ценности?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71472" y="1285860"/>
            <a:ext cx="7143800" cy="5072098"/>
          </a:xfrm>
          <a:prstGeom prst="horizontalScroll">
            <a:avLst/>
          </a:prstGeom>
          <a:solidFill>
            <a:srgbClr val="FFFF00">
              <a:alpha val="37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000240"/>
            <a:ext cx="7606058" cy="4525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интересы всей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семьи: это любовь,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верность, доверие,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уважение, понимание,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дом,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дети.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Семейные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ценности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передаются по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наследству;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нельзя купить, а можно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привнести и беречь всю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как зеницу ока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4515" y="4921026"/>
            <a:ext cx="2304488" cy="210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646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1022</TotalTime>
  <Words>568</Words>
  <Application>Microsoft Office PowerPoint</Application>
  <PresentationFormat>Экран (4:3)</PresentationFormat>
  <Paragraphs>129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</vt:lpstr>
      <vt:lpstr>Презентация PowerPoint</vt:lpstr>
      <vt:lpstr>Презентация PowerPoint</vt:lpstr>
      <vt:lpstr>Презентация PowerPoint</vt:lpstr>
      <vt:lpstr>Что такое семья?</vt:lpstr>
      <vt:lpstr>Презентация PowerPoint</vt:lpstr>
      <vt:lpstr>Презентация PowerPoint</vt:lpstr>
      <vt:lpstr>Презентация PowerPoint</vt:lpstr>
      <vt:lpstr>Что такое семейные ценности?</vt:lpstr>
      <vt:lpstr> Семейные традиции</vt:lpstr>
      <vt:lpstr>И в шутку и в серьёз</vt:lpstr>
      <vt:lpstr>Закончи  пословицу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4 класс</dc:title>
  <dc:creator>Admin</dc:creator>
  <cp:lastModifiedBy>Пользователь</cp:lastModifiedBy>
  <cp:revision>129</cp:revision>
  <dcterms:created xsi:type="dcterms:W3CDTF">2012-08-28T06:50:31Z</dcterms:created>
  <dcterms:modified xsi:type="dcterms:W3CDTF">2021-10-28T06:02:03Z</dcterms:modified>
</cp:coreProperties>
</file>