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8" r:id="rId2"/>
    <p:sldId id="256" r:id="rId3"/>
    <p:sldId id="269" r:id="rId4"/>
    <p:sldId id="268" r:id="rId5"/>
    <p:sldId id="272" r:id="rId6"/>
    <p:sldId id="270" r:id="rId7"/>
    <p:sldId id="257" r:id="rId8"/>
    <p:sldId id="273" r:id="rId9"/>
    <p:sldId id="275" r:id="rId10"/>
    <p:sldId id="277" r:id="rId11"/>
    <p:sldId id="274" r:id="rId12"/>
    <p:sldId id="276" r:id="rId13"/>
    <p:sldId id="262" r:id="rId14"/>
    <p:sldId id="267" r:id="rId15"/>
    <p:sldId id="264" r:id="rId16"/>
    <p:sldId id="261" r:id="rId17"/>
    <p:sldId id="260" r:id="rId18"/>
    <p:sldId id="259" r:id="rId19"/>
    <p:sldId id="281" r:id="rId20"/>
    <p:sldId id="282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FFCCCC"/>
    <a:srgbClr val="FFFF99"/>
    <a:srgbClr val="D63A2E"/>
    <a:srgbClr val="E35129"/>
    <a:srgbClr val="19BD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340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12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039797-96C5-4E2E-97A8-F7373763ADEC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3E0A22-90A7-4BFB-8181-C6D4BF6A3E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00635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3E0A22-90A7-4BFB-8181-C6D4BF6A3EEE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24001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3E0A22-90A7-4BFB-8181-C6D4BF6A3EEE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24001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3E0A22-90A7-4BFB-8181-C6D4BF6A3EEE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24001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3E0A22-90A7-4BFB-8181-C6D4BF6A3EEE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24001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5" descr="Cath2russia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12160" y="3424138"/>
            <a:ext cx="2611959" cy="2885182"/>
          </a:xfrm>
          <a:noFill/>
        </p:spPr>
      </p:pic>
      <p:sp>
        <p:nvSpPr>
          <p:cNvPr id="8" name="Прямоугольник 7"/>
          <p:cNvSpPr/>
          <p:nvPr/>
        </p:nvSpPr>
        <p:spPr>
          <a:xfrm>
            <a:off x="6012160" y="6312743"/>
            <a:ext cx="2630637" cy="4286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Екатерина </a:t>
            </a:r>
            <a:r>
              <a:rPr lang="en-US" dirty="0"/>
              <a:t>II</a:t>
            </a:r>
            <a:endParaRPr lang="ru-RU" dirty="0"/>
          </a:p>
        </p:txBody>
      </p:sp>
      <p:pic>
        <p:nvPicPr>
          <p:cNvPr id="9" name="Picture 8" descr="image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3376" y="3366655"/>
            <a:ext cx="2620472" cy="288032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87477" y="6140152"/>
            <a:ext cx="2616371" cy="4572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Петр </a:t>
            </a:r>
            <a:r>
              <a:rPr lang="en-US" dirty="0"/>
              <a:t>I</a:t>
            </a:r>
            <a:r>
              <a:rPr lang="ru-RU" dirty="0"/>
              <a:t> Великий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7504" y="980728"/>
            <a:ext cx="89289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Arial Narrow" pitchFamily="34" charset="0"/>
              </a:rPr>
              <a:t>«Петр удивил Европу своими победами, Екатерина приучила ее к нашим победам»</a:t>
            </a:r>
            <a:r>
              <a:rPr lang="ru-RU" sz="3600" dirty="0">
                <a:latin typeface="Arial Narrow" pitchFamily="34" charset="0"/>
              </a:rPr>
              <a:t> </a:t>
            </a:r>
          </a:p>
          <a:p>
            <a:pPr algn="ctr"/>
            <a:r>
              <a:rPr lang="ru-RU" sz="3600" dirty="0">
                <a:latin typeface="Arial Narrow" pitchFamily="34" charset="0"/>
              </a:rPr>
              <a:t>                                                        Карамзин</a:t>
            </a:r>
          </a:p>
        </p:txBody>
      </p:sp>
    </p:spTree>
    <p:extLst>
      <p:ext uri="{BB962C8B-B14F-4D97-AF65-F5344CB8AC3E}">
        <p14:creationId xmlns:p14="http://schemas.microsoft.com/office/powerpoint/2010/main" val="27077975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-24"/>
            <a:ext cx="5616624" cy="40799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Россия – великая европейская держава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500042"/>
            <a:ext cx="2677976" cy="54679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/>
              <a:t>Борьба за выход к балтийскому морю и укрепление своих позиций в Прибалтике.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703488" y="500042"/>
            <a:ext cx="2412268" cy="7143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latin typeface="Arial" pitchFamily="34" charset="0"/>
                <a:cs typeface="Arial" pitchFamily="34" charset="0"/>
              </a:rPr>
              <a:t>Возврат утраченных территорий и воссоединение украинских и белорусских земель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071934" y="500042"/>
            <a:ext cx="2303686" cy="64294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latin typeface="Arial" pitchFamily="34" charset="0"/>
                <a:cs typeface="Arial" pitchFamily="34" charset="0"/>
              </a:rPr>
              <a:t>Защита южных границ от набегов крымского хана и борьба за выход в Черное море</a:t>
            </a:r>
          </a:p>
        </p:txBody>
      </p:sp>
      <p:cxnSp>
        <p:nvCxnSpPr>
          <p:cNvPr id="8" name="Прямая со стрелкой 7"/>
          <p:cNvCxnSpPr>
            <a:stCxn id="2" idx="1"/>
          </p:cNvCxnSpPr>
          <p:nvPr/>
        </p:nvCxnSpPr>
        <p:spPr>
          <a:xfrm rot="10800000" flipV="1">
            <a:off x="1000100" y="203972"/>
            <a:ext cx="763588" cy="2960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2" idx="3"/>
            <a:endCxn id="5" idx="0"/>
          </p:cNvCxnSpPr>
          <p:nvPr/>
        </p:nvCxnSpPr>
        <p:spPr>
          <a:xfrm>
            <a:off x="7380312" y="203972"/>
            <a:ext cx="529310" cy="2960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5214942" y="357166"/>
            <a:ext cx="0" cy="2520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8033052"/>
              </p:ext>
            </p:extLst>
          </p:nvPr>
        </p:nvGraphicFramePr>
        <p:xfrm>
          <a:off x="71406" y="1142984"/>
          <a:ext cx="3929090" cy="5099413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9791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99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1744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событие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результат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2088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Arial Narrow" pitchFamily="34" charset="0"/>
                          <a:cs typeface="Arial" pitchFamily="34" charset="0"/>
                        </a:rPr>
                        <a:t>1700-1721</a:t>
                      </a:r>
                      <a:r>
                        <a:rPr lang="ru-RU" sz="1200" b="1" baseline="0" dirty="0">
                          <a:latin typeface="Arial Narrow" pitchFamily="34" charset="0"/>
                          <a:cs typeface="Arial" pitchFamily="34" charset="0"/>
                        </a:rPr>
                        <a:t> – Северная война</a:t>
                      </a:r>
                    </a:p>
                    <a:p>
                      <a:pPr algn="ctr"/>
                      <a:r>
                        <a:rPr lang="ru-RU" sz="1200" b="0" u="sng" baseline="0" dirty="0">
                          <a:latin typeface="Arial Narrow" pitchFamily="34" charset="0"/>
                          <a:cs typeface="Arial" pitchFamily="34" charset="0"/>
                        </a:rPr>
                        <a:t>Основные сражения</a:t>
                      </a:r>
                    </a:p>
                    <a:p>
                      <a:r>
                        <a:rPr lang="ru-RU" sz="1200" dirty="0">
                          <a:latin typeface="Arial Narrow" pitchFamily="34" charset="0"/>
                          <a:cs typeface="Arial" pitchFamily="34" charset="0"/>
                        </a:rPr>
                        <a:t>1700-поражение под</a:t>
                      </a:r>
                      <a:r>
                        <a:rPr lang="ru-RU" sz="1200" baseline="0" dirty="0">
                          <a:latin typeface="Arial Narrow" pitchFamily="34" charset="0"/>
                          <a:cs typeface="Arial" pitchFamily="34" charset="0"/>
                        </a:rPr>
                        <a:t> Нарвой</a:t>
                      </a:r>
                      <a:endParaRPr lang="ru-RU" sz="1200" dirty="0">
                        <a:latin typeface="Arial Narrow" pitchFamily="34" charset="0"/>
                        <a:cs typeface="Arial" pitchFamily="34" charset="0"/>
                      </a:endParaRPr>
                    </a:p>
                    <a:p>
                      <a:r>
                        <a:rPr lang="ru-RU" sz="1200" dirty="0">
                          <a:latin typeface="Arial Narrow" pitchFamily="34" charset="0"/>
                          <a:cs typeface="Arial" pitchFamily="34" charset="0"/>
                        </a:rPr>
                        <a:t>1703-основание Санкт-Петербурга</a:t>
                      </a:r>
                    </a:p>
                    <a:p>
                      <a:r>
                        <a:rPr lang="ru-RU" sz="1200" dirty="0">
                          <a:latin typeface="Arial Narrow" pitchFamily="34" charset="0"/>
                          <a:cs typeface="Arial" pitchFamily="34" charset="0"/>
                        </a:rPr>
                        <a:t>1708- победа у </a:t>
                      </a:r>
                      <a:r>
                        <a:rPr lang="ru-RU" sz="1200" dirty="0" err="1">
                          <a:latin typeface="Arial Narrow" pitchFamily="34" charset="0"/>
                          <a:cs typeface="Arial" pitchFamily="34" charset="0"/>
                        </a:rPr>
                        <a:t>д.Лесной</a:t>
                      </a:r>
                      <a:endParaRPr lang="ru-RU" sz="1200" dirty="0">
                        <a:latin typeface="Arial Narrow" pitchFamily="34" charset="0"/>
                        <a:cs typeface="Arial" pitchFamily="34" charset="0"/>
                      </a:endParaRPr>
                    </a:p>
                    <a:p>
                      <a:r>
                        <a:rPr lang="ru-RU" sz="1200" dirty="0">
                          <a:latin typeface="Arial Narrow" pitchFamily="34" charset="0"/>
                          <a:cs typeface="Arial" pitchFamily="34" charset="0"/>
                        </a:rPr>
                        <a:t>1709-Полтавская Битва</a:t>
                      </a:r>
                    </a:p>
                    <a:p>
                      <a:r>
                        <a:rPr lang="ru-RU" sz="1200" dirty="0">
                          <a:latin typeface="Arial Narrow" pitchFamily="34" charset="0"/>
                          <a:cs typeface="Arial" pitchFamily="34" charset="0"/>
                        </a:rPr>
                        <a:t>1714-Гангутское сражение</a:t>
                      </a:r>
                    </a:p>
                    <a:p>
                      <a:r>
                        <a:rPr lang="ru-RU" sz="1200" dirty="0">
                          <a:latin typeface="Arial Narrow" pitchFamily="34" charset="0"/>
                          <a:cs typeface="Arial" pitchFamily="34" charset="0"/>
                        </a:rPr>
                        <a:t>1720-сражение у</a:t>
                      </a:r>
                      <a:r>
                        <a:rPr lang="ru-RU" sz="1200" baseline="0" dirty="0">
                          <a:latin typeface="Arial Narrow" pitchFamily="34" charset="0"/>
                          <a:cs typeface="Arial" pitchFamily="34" charset="0"/>
                        </a:rPr>
                        <a:t> о. </a:t>
                      </a:r>
                      <a:r>
                        <a:rPr lang="ru-RU" sz="1200" baseline="0" dirty="0" err="1">
                          <a:latin typeface="Arial Narrow" pitchFamily="34" charset="0"/>
                          <a:cs typeface="Arial" pitchFamily="34" charset="0"/>
                        </a:rPr>
                        <a:t>Гренгам</a:t>
                      </a:r>
                      <a:endParaRPr lang="ru-RU" sz="1200" baseline="0" dirty="0">
                        <a:latin typeface="Arial Narrow" pitchFamily="34" charset="0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Arial Narrow" pitchFamily="34" charset="0"/>
                          <a:cs typeface="Arial" pitchFamily="34" charset="0"/>
                        </a:rPr>
                        <a:t>1721-Ништадский </a:t>
                      </a:r>
                      <a:r>
                        <a:rPr lang="ru-RU" sz="1200" dirty="0" err="1">
                          <a:latin typeface="Arial Narrow" pitchFamily="34" charset="0"/>
                          <a:cs typeface="Arial" pitchFamily="34" charset="0"/>
                        </a:rPr>
                        <a:t>м.д</a:t>
                      </a:r>
                      <a:r>
                        <a:rPr lang="ru-RU" sz="1200" dirty="0">
                          <a:latin typeface="Arial Narrow" pitchFamily="34" charset="0"/>
                          <a:cs typeface="Arial" pitchFamily="34" charset="0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latin typeface="Arial Narrow" pitchFamily="34" charset="0"/>
                          <a:cs typeface="Arial" pitchFamily="34" charset="0"/>
                        </a:rPr>
                        <a:t>Россия получила часть Прибалтийских земель обеспечив себе выход в Балтийское море</a:t>
                      </a:r>
                    </a:p>
                    <a:p>
                      <a:endParaRPr lang="ru-RU" sz="1200" dirty="0">
                        <a:latin typeface="Arial Narrow" pitchFamily="34" charset="0"/>
                        <a:cs typeface="Arial" pitchFamily="34" charset="0"/>
                      </a:endParaRPr>
                    </a:p>
                    <a:p>
                      <a:r>
                        <a:rPr lang="ru-RU" sz="1200" b="0" dirty="0">
                          <a:latin typeface="Arial Narrow" pitchFamily="34" charset="0"/>
                          <a:cs typeface="Arial" pitchFamily="34" charset="0"/>
                        </a:rPr>
                        <a:t>РОССИЯ ВОШЛА</a:t>
                      </a:r>
                      <a:r>
                        <a:rPr lang="ru-RU" sz="1200" b="0" baseline="0" dirty="0">
                          <a:latin typeface="Arial Narrow" pitchFamily="34" charset="0"/>
                          <a:cs typeface="Arial" pitchFamily="34" charset="0"/>
                        </a:rPr>
                        <a:t> В КРУГ ЕВРОПЕЙСКИХ ДЕРЖАВ ПРЕОДОЛЕВ СВОЮ ИЗОЛЯЦИЮ И УСТАНОВИВ ПОСТОЯННЫЕ ДИПЛОМАТИЧЕСКИЕ ОТНОШЕНИЯ С ЕВРОПЕЙСКИМИ СТРАНАМИ </a:t>
                      </a:r>
                      <a:endParaRPr lang="ru-RU" sz="1200" b="0" dirty="0">
                        <a:latin typeface="Arial Narrow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95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C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Война со Швецией 1741-1743 </a:t>
                      </a:r>
                      <a:r>
                        <a:rPr lang="ru-RU" sz="2400" dirty="0" err="1">
                          <a:solidFill>
                            <a:srgbClr val="C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гг</a:t>
                      </a:r>
                      <a:endParaRPr lang="ru-RU" sz="2400" dirty="0">
                        <a:solidFill>
                          <a:srgbClr val="C0000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C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1743 г.- </a:t>
                      </a:r>
                      <a:r>
                        <a:rPr lang="ru-RU" sz="2400" dirty="0" err="1">
                          <a:solidFill>
                            <a:srgbClr val="C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Абосский</a:t>
                      </a:r>
                      <a:r>
                        <a:rPr lang="ru-RU" sz="2400" baseline="0" dirty="0">
                          <a:solidFill>
                            <a:srgbClr val="C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 м.д.</a:t>
                      </a:r>
                      <a:endParaRPr lang="ru-RU" sz="2400" dirty="0">
                        <a:solidFill>
                          <a:srgbClr val="C0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rgbClr val="C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Россия получала ряд шведских крепостей в Финляндии. </a:t>
                      </a:r>
                      <a:endParaRPr lang="ru-RU" sz="2400" dirty="0">
                        <a:solidFill>
                          <a:srgbClr val="C0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cxnSp>
        <p:nvCxnSpPr>
          <p:cNvPr id="21" name="Прямая со стрелкой 20"/>
          <p:cNvCxnSpPr>
            <a:stCxn id="4" idx="2"/>
          </p:cNvCxnSpPr>
          <p:nvPr/>
        </p:nvCxnSpPr>
        <p:spPr>
          <a:xfrm rot="5400000">
            <a:off x="1151226" y="1216265"/>
            <a:ext cx="357190" cy="18334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6" idx="2"/>
          </p:cNvCxnSpPr>
          <p:nvPr/>
        </p:nvCxnSpPr>
        <p:spPr>
          <a:xfrm rot="5400000">
            <a:off x="5076484" y="1281443"/>
            <a:ext cx="285752" cy="8835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Таблица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560576"/>
              </p:ext>
            </p:extLst>
          </p:nvPr>
        </p:nvGraphicFramePr>
        <p:xfrm>
          <a:off x="4071934" y="1214422"/>
          <a:ext cx="3000396" cy="5356313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457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2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5752">
                <a:tc>
                  <a:txBody>
                    <a:bodyPr/>
                    <a:lstStyle/>
                    <a:p>
                      <a:r>
                        <a:rPr lang="ru-RU" sz="1600" b="0" dirty="0">
                          <a:latin typeface="Arial Narrow" pitchFamily="34" charset="0"/>
                        </a:rPr>
                        <a:t>событие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dirty="0">
                          <a:latin typeface="Arial Narrow" pitchFamily="34" charset="0"/>
                        </a:rPr>
                        <a:t>результат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4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1695,1696 -Азовские походы; 1711 - </a:t>
                      </a:r>
                      <a:r>
                        <a:rPr lang="ru-RU" sz="1600" dirty="0" err="1">
                          <a:latin typeface="Arial Narrow" pitchFamily="34" charset="0"/>
                          <a:ea typeface="Calibri"/>
                          <a:cs typeface="Times New Roman"/>
                        </a:rPr>
                        <a:t>Прутский</a:t>
                      </a:r>
                      <a:r>
                        <a:rPr lang="ru-RU" sz="16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 поход;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1722-1723 - Персидский поход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Не удалось завоевать выход в Черное море, укрепить безопасность границ на юге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84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1735-1739г -Русско-турецкая война: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1739</a:t>
                      </a:r>
                      <a:r>
                        <a:rPr lang="ru-RU" sz="2000" baseline="0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 -</a:t>
                      </a:r>
                      <a:r>
                        <a:rPr lang="ru-RU" sz="1600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Белградский мир</a:t>
                      </a:r>
                      <a:r>
                        <a:rPr lang="ru-RU" sz="2000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 </a:t>
                      </a: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Россия получила</a:t>
                      </a:r>
                      <a:r>
                        <a:rPr lang="ru-RU" sz="2000" baseline="0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только Азов, иметь флот на  Азовском и Черном морях - </a:t>
                      </a:r>
                      <a:r>
                        <a:rPr lang="ru-RU" sz="2400" b="1" u="sng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нельзя.</a:t>
                      </a:r>
                      <a:endParaRPr lang="ru-RU" sz="2400" b="1" u="sng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4" name="Таблица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681948"/>
              </p:ext>
            </p:extLst>
          </p:nvPr>
        </p:nvGraphicFramePr>
        <p:xfrm>
          <a:off x="7072361" y="1357298"/>
          <a:ext cx="2071671" cy="5114933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002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92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7190">
                <a:tc>
                  <a:txBody>
                    <a:bodyPr/>
                    <a:lstStyle/>
                    <a:p>
                      <a:r>
                        <a:rPr lang="ru-RU" sz="1800" b="0" dirty="0">
                          <a:latin typeface="Arial Narrow" pitchFamily="34" charset="0"/>
                        </a:rPr>
                        <a:t>событие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>
                          <a:latin typeface="Arial Narrow" pitchFamily="34" charset="0"/>
                        </a:rPr>
                        <a:t>результат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86214"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rgbClr val="C0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1734 - 1735 - война за "</a:t>
                      </a:r>
                      <a:r>
                        <a:rPr lang="ru-RU" sz="1500" kern="1200" dirty="0">
                          <a:solidFill>
                            <a:srgbClr val="C0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польское </a:t>
                      </a:r>
                      <a:r>
                        <a:rPr lang="ru-RU" sz="1400" kern="1200" dirty="0">
                          <a:solidFill>
                            <a:srgbClr val="C0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наследство"</a:t>
                      </a:r>
                      <a:endParaRPr lang="ru-RU" sz="1400" b="0" dirty="0">
                        <a:solidFill>
                          <a:srgbClr val="C0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rgbClr val="C0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Влияние России в Польше стало преобладающим – королем  стал Август </a:t>
                      </a:r>
                      <a:r>
                        <a:rPr lang="en-US" sz="1800" kern="1200" dirty="0">
                          <a:solidFill>
                            <a:srgbClr val="C0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III</a:t>
                      </a:r>
                      <a:r>
                        <a:rPr lang="ru-RU" sz="1800" kern="1200" dirty="0">
                          <a:solidFill>
                            <a:srgbClr val="C0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,</a:t>
                      </a:r>
                      <a:r>
                        <a:rPr lang="ru-RU" sz="1800" kern="1200" baseline="0" dirty="0">
                          <a:solidFill>
                            <a:srgbClr val="C0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а не</a:t>
                      </a:r>
                      <a:r>
                        <a:rPr lang="ru-RU" sz="1800" kern="1200" dirty="0">
                          <a:solidFill>
                            <a:srgbClr val="C0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Станислав </a:t>
                      </a:r>
                      <a:r>
                        <a:rPr lang="ru-RU" sz="1600" kern="1200" dirty="0">
                          <a:solidFill>
                            <a:srgbClr val="C0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Лещинский</a:t>
                      </a:r>
                      <a:r>
                        <a:rPr lang="ru-RU" sz="1600" kern="1200" baseline="0" dirty="0">
                          <a:solidFill>
                            <a:srgbClr val="C0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</a:t>
                      </a:r>
                      <a:endParaRPr lang="ru-RU" sz="1600" kern="1200" dirty="0">
                        <a:solidFill>
                          <a:srgbClr val="C00000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629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i="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b="0" i="0" dirty="0">
                        <a:latin typeface="Arial Narrow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74485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3599729"/>
              </p:ext>
            </p:extLst>
          </p:nvPr>
        </p:nvGraphicFramePr>
        <p:xfrm>
          <a:off x="251520" y="2204864"/>
          <a:ext cx="8712968" cy="446449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{22838BEF-8BB2-4498-84A7-C5851F593DF1}</a:tableStyleId>
              </a:tblPr>
              <a:tblGrid>
                <a:gridCol w="8730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797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60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377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Даты</a:t>
                      </a:r>
                      <a:endParaRPr lang="ru-RU" sz="24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Место сражения. Результаты.</a:t>
                      </a:r>
                      <a:endParaRPr lang="ru-RU" sz="24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Командующий</a:t>
                      </a:r>
                      <a:endParaRPr lang="ru-RU" sz="240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77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1757</a:t>
                      </a:r>
                      <a:endParaRPr lang="ru-RU" sz="240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Гросс – Егерсдорф, прусскаяармияразбита</a:t>
                      </a:r>
                      <a:endParaRPr lang="ru-RU" sz="240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С.Ф.Апраксин</a:t>
                      </a:r>
                      <a:endParaRPr lang="ru-RU" sz="240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77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1757</a:t>
                      </a:r>
                      <a:endParaRPr lang="ru-RU" sz="240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Кёнигсберг, отступление прусской армии </a:t>
                      </a:r>
                      <a:endParaRPr lang="ru-RU" sz="240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В.В.Фермор</a:t>
                      </a:r>
                      <a:endParaRPr lang="ru-RU" sz="240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77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1758</a:t>
                      </a:r>
                      <a:endParaRPr lang="ru-RU" sz="240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Цорндорф, отступление прусскойармии</a:t>
                      </a:r>
                      <a:endParaRPr lang="ru-RU" sz="240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В.В.Фермор</a:t>
                      </a:r>
                      <a:endParaRPr lang="ru-RU" sz="240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377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1759</a:t>
                      </a:r>
                      <a:endParaRPr lang="ru-RU" sz="240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Кунерсдорф, победа русскихвойск</a:t>
                      </a:r>
                      <a:endParaRPr lang="ru-RU" sz="240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П.С. Салтыков</a:t>
                      </a:r>
                      <a:endParaRPr lang="ru-RU" sz="240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377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1760 </a:t>
                      </a:r>
                      <a:endParaRPr lang="ru-RU" sz="240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Берлин, русские войска вошлив Берлин</a:t>
                      </a:r>
                      <a:endParaRPr lang="ru-RU" sz="240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П.С. Салтыков</a:t>
                      </a:r>
                      <a:endParaRPr lang="ru-RU" sz="240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377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1761</a:t>
                      </a:r>
                      <a:endParaRPr lang="ru-RU" sz="240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 err="1">
                          <a:effectLst/>
                        </a:rPr>
                        <a:t>Кольберг</a:t>
                      </a:r>
                      <a:r>
                        <a:rPr lang="ru-RU" sz="2400" b="0" dirty="0">
                          <a:effectLst/>
                        </a:rPr>
                        <a:t>, взятие </a:t>
                      </a:r>
                      <a:endParaRPr lang="ru-RU" sz="2400" b="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П.С. Салтыков</a:t>
                      </a:r>
                      <a:endParaRPr lang="ru-RU" sz="24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79512" y="713945"/>
            <a:ext cx="87849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Причины войны: острые австро-прусские и англо-французские противоречия. Соперничество двух противостоящих друг другу блока:</a:t>
            </a:r>
          </a:p>
          <a:p>
            <a:pPr marL="342900" indent="-342900">
              <a:buAutoNum type="arabicPeriod"/>
            </a:pPr>
            <a:r>
              <a:rPr lang="ru-RU" dirty="0"/>
              <a:t>Австрия и Пруссия </a:t>
            </a:r>
          </a:p>
          <a:p>
            <a:pPr marL="342900" indent="-342900">
              <a:buAutoNum type="arabicPeriod"/>
            </a:pPr>
            <a:r>
              <a:rPr lang="ru-RU" dirty="0"/>
              <a:t>Австрия, Россия, Франция и Саксония</a:t>
            </a:r>
          </a:p>
          <a:p>
            <a:pPr algn="ctr"/>
            <a:r>
              <a:rPr lang="ru-RU" dirty="0"/>
              <a:t>ОСНОВНЫЕ СРАЖЕНИЯ СЕМИЛЕТНЕЙ ВОЙНЫ 1757-1761гг.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4755B11-ECD7-473B-93D2-922CA6670E12}"/>
              </a:ext>
            </a:extLst>
          </p:cNvPr>
          <p:cNvSpPr/>
          <p:nvPr/>
        </p:nvSpPr>
        <p:spPr>
          <a:xfrm>
            <a:off x="1259632" y="183930"/>
            <a:ext cx="64087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СЕМИЛЕТНЯЯ ВОЙНА 1757-1761гг.</a:t>
            </a:r>
          </a:p>
        </p:txBody>
      </p:sp>
    </p:spTree>
    <p:extLst>
      <p:ext uri="{BB962C8B-B14F-4D97-AF65-F5344CB8AC3E}">
        <p14:creationId xmlns:p14="http://schemas.microsoft.com/office/powerpoint/2010/main" val="9930279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71414"/>
            <a:ext cx="5616624" cy="33655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Россия – великая европейская держава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428604"/>
            <a:ext cx="2808312" cy="54679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Arial Narrow" pitchFamily="34" charset="0"/>
              </a:rPr>
              <a:t>Борьба за выход к балтийскому морю и укрепление своих позиций в Прибалтике.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000892" y="500042"/>
            <a:ext cx="2143108" cy="5504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Arial Narrow" pitchFamily="34" charset="0"/>
                <a:cs typeface="Arial" pitchFamily="34" charset="0"/>
              </a:rPr>
              <a:t>Возврат утраченных территорий и воссоединение украинских и белорусских земель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786182" y="500042"/>
            <a:ext cx="2873480" cy="57150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Arial Narrow" pitchFamily="34" charset="0"/>
                <a:cs typeface="Arial" pitchFamily="34" charset="0"/>
              </a:rPr>
              <a:t>Защита южных границ от набегов крымского хана и борьба за выход в Черное море</a:t>
            </a:r>
          </a:p>
        </p:txBody>
      </p:sp>
      <p:cxnSp>
        <p:nvCxnSpPr>
          <p:cNvPr id="8" name="Прямая со стрелкой 7"/>
          <p:cNvCxnSpPr>
            <a:stCxn id="2" idx="1"/>
          </p:cNvCxnSpPr>
          <p:nvPr/>
        </p:nvCxnSpPr>
        <p:spPr>
          <a:xfrm rot="10800000" flipV="1">
            <a:off x="928662" y="239690"/>
            <a:ext cx="835026" cy="26035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2" idx="3"/>
          </p:cNvCxnSpPr>
          <p:nvPr/>
        </p:nvCxnSpPr>
        <p:spPr>
          <a:xfrm>
            <a:off x="7380312" y="239691"/>
            <a:ext cx="1049340" cy="26035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6899709"/>
              </p:ext>
            </p:extLst>
          </p:nvPr>
        </p:nvGraphicFramePr>
        <p:xfrm>
          <a:off x="71438" y="1071546"/>
          <a:ext cx="3420442" cy="622272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7102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02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4314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событие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результат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59114"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latin typeface="Arial Narrow" pitchFamily="34" charset="0"/>
                          <a:cs typeface="Arial" pitchFamily="34" charset="0"/>
                        </a:rPr>
                        <a:t>1700-1721</a:t>
                      </a:r>
                      <a:r>
                        <a:rPr lang="ru-RU" sz="1500" b="1" baseline="0" dirty="0">
                          <a:latin typeface="Arial Narrow" pitchFamily="34" charset="0"/>
                          <a:cs typeface="Arial" pitchFamily="34" charset="0"/>
                        </a:rPr>
                        <a:t> – Северная война</a:t>
                      </a:r>
                    </a:p>
                    <a:p>
                      <a:pPr algn="ctr"/>
                      <a:r>
                        <a:rPr lang="ru-RU" sz="1500" b="0" u="sng" baseline="0" dirty="0">
                          <a:latin typeface="Arial Narrow" pitchFamily="34" charset="0"/>
                          <a:cs typeface="Arial" pitchFamily="34" charset="0"/>
                        </a:rPr>
                        <a:t>Основные сражения</a:t>
                      </a:r>
                    </a:p>
                    <a:p>
                      <a:r>
                        <a:rPr lang="ru-RU" sz="1200" dirty="0">
                          <a:latin typeface="Arial Narrow" pitchFamily="34" charset="0"/>
                          <a:cs typeface="Arial" pitchFamily="34" charset="0"/>
                        </a:rPr>
                        <a:t>1700-поражение под</a:t>
                      </a:r>
                      <a:r>
                        <a:rPr lang="ru-RU" sz="1200" baseline="0" dirty="0">
                          <a:latin typeface="Arial Narrow" pitchFamily="34" charset="0"/>
                          <a:cs typeface="Arial" pitchFamily="34" charset="0"/>
                        </a:rPr>
                        <a:t> Нарвой</a:t>
                      </a:r>
                      <a:endParaRPr lang="ru-RU" sz="1200" dirty="0">
                        <a:latin typeface="Arial Narrow" pitchFamily="34" charset="0"/>
                        <a:cs typeface="Arial" pitchFamily="34" charset="0"/>
                      </a:endParaRPr>
                    </a:p>
                    <a:p>
                      <a:r>
                        <a:rPr lang="ru-RU" sz="1200" dirty="0">
                          <a:latin typeface="Arial Narrow" pitchFamily="34" charset="0"/>
                          <a:cs typeface="Arial" pitchFamily="34" charset="0"/>
                        </a:rPr>
                        <a:t>1703-основание Санкт-Петербурга</a:t>
                      </a:r>
                    </a:p>
                    <a:p>
                      <a:r>
                        <a:rPr lang="ru-RU" sz="1200" dirty="0">
                          <a:latin typeface="Arial Narrow" pitchFamily="34" charset="0"/>
                          <a:cs typeface="Arial" pitchFamily="34" charset="0"/>
                        </a:rPr>
                        <a:t>1708- победа у </a:t>
                      </a:r>
                      <a:r>
                        <a:rPr lang="ru-RU" sz="1200" dirty="0" err="1">
                          <a:latin typeface="Arial Narrow" pitchFamily="34" charset="0"/>
                          <a:cs typeface="Arial" pitchFamily="34" charset="0"/>
                        </a:rPr>
                        <a:t>д.Лесной</a:t>
                      </a:r>
                      <a:endParaRPr lang="ru-RU" sz="1200" dirty="0">
                        <a:latin typeface="Arial Narrow" pitchFamily="34" charset="0"/>
                        <a:cs typeface="Arial" pitchFamily="34" charset="0"/>
                      </a:endParaRPr>
                    </a:p>
                    <a:p>
                      <a:r>
                        <a:rPr lang="ru-RU" sz="1200" dirty="0">
                          <a:latin typeface="Arial Narrow" pitchFamily="34" charset="0"/>
                          <a:cs typeface="Arial" pitchFamily="34" charset="0"/>
                        </a:rPr>
                        <a:t>1709-Полтавская Битва</a:t>
                      </a:r>
                    </a:p>
                    <a:p>
                      <a:r>
                        <a:rPr lang="ru-RU" sz="1200" dirty="0">
                          <a:latin typeface="Arial Narrow" pitchFamily="34" charset="0"/>
                          <a:cs typeface="Arial" pitchFamily="34" charset="0"/>
                        </a:rPr>
                        <a:t>1714-Гангутское сражение</a:t>
                      </a:r>
                    </a:p>
                    <a:p>
                      <a:r>
                        <a:rPr lang="ru-RU" sz="1200" dirty="0">
                          <a:latin typeface="Arial Narrow" pitchFamily="34" charset="0"/>
                          <a:cs typeface="Arial" pitchFamily="34" charset="0"/>
                        </a:rPr>
                        <a:t>1720-сражение у</a:t>
                      </a:r>
                      <a:r>
                        <a:rPr lang="ru-RU" sz="1200" baseline="0" dirty="0">
                          <a:latin typeface="Arial Narrow" pitchFamily="34" charset="0"/>
                          <a:cs typeface="Arial" pitchFamily="34" charset="0"/>
                        </a:rPr>
                        <a:t> о. </a:t>
                      </a:r>
                      <a:r>
                        <a:rPr lang="ru-RU" sz="1200" baseline="0" dirty="0" err="1">
                          <a:latin typeface="Arial Narrow" pitchFamily="34" charset="0"/>
                          <a:cs typeface="Arial" pitchFamily="34" charset="0"/>
                        </a:rPr>
                        <a:t>Гренгам</a:t>
                      </a:r>
                      <a:endParaRPr lang="ru-RU" sz="1200" baseline="0" dirty="0">
                        <a:latin typeface="Arial Narrow" pitchFamily="34" charset="0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Arial Narrow" pitchFamily="34" charset="0"/>
                          <a:cs typeface="Arial" pitchFamily="34" charset="0"/>
                        </a:rPr>
                        <a:t>1721-Ништадский </a:t>
                      </a:r>
                      <a:r>
                        <a:rPr lang="ru-RU" sz="1200" dirty="0" err="1">
                          <a:latin typeface="Arial Narrow" pitchFamily="34" charset="0"/>
                          <a:cs typeface="Arial" pitchFamily="34" charset="0"/>
                        </a:rPr>
                        <a:t>м.д</a:t>
                      </a:r>
                      <a:r>
                        <a:rPr lang="ru-RU" sz="1200" dirty="0">
                          <a:latin typeface="Arial Narrow" pitchFamily="34" charset="0"/>
                          <a:cs typeface="Arial" pitchFamily="34" charset="0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>
                          <a:latin typeface="Arial Narrow" pitchFamily="34" charset="0"/>
                          <a:cs typeface="Arial" pitchFamily="34" charset="0"/>
                        </a:rPr>
                        <a:t>Россия получила часть Прибалтийских земель обеспечив себе выход в Балтийское море</a:t>
                      </a:r>
                    </a:p>
                    <a:p>
                      <a:r>
                        <a:rPr lang="ru-RU" sz="1100" b="0" dirty="0">
                          <a:latin typeface="Arial Narrow" pitchFamily="34" charset="0"/>
                          <a:cs typeface="Arial" pitchFamily="34" charset="0"/>
                        </a:rPr>
                        <a:t>РОССИЯ ВОШЛА</a:t>
                      </a:r>
                      <a:r>
                        <a:rPr lang="ru-RU" sz="1100" b="0" baseline="0" dirty="0">
                          <a:latin typeface="Arial Narrow" pitchFamily="34" charset="0"/>
                          <a:cs typeface="Arial" pitchFamily="34" charset="0"/>
                        </a:rPr>
                        <a:t> В КРУГ ЕВРОПЕЙСКИХ ДЕРЖАВ ПРЕОДОЛЕВ СВОЮ ИЗОЛЯЦИЮ И УСТАНОВИВ ПОСТОЯННЫЕ ДИПЛОМАТИЧЕСКИЕ ОТНОШЕНИЯ С ЕВРОПЕЙСКИМИ СТРАНАМИ </a:t>
                      </a:r>
                      <a:endParaRPr lang="ru-RU" sz="1100" b="0" dirty="0">
                        <a:latin typeface="Arial Narrow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250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Война со Швецией 1741-1743 </a:t>
                      </a:r>
                      <a:r>
                        <a:rPr lang="ru-RU" sz="1400" b="0" i="0" dirty="0" err="1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гг</a:t>
                      </a:r>
                      <a:endParaRPr lang="ru-RU" sz="1400" b="0" i="0" dirty="0">
                        <a:solidFill>
                          <a:schemeClr val="tx1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Мир был заключен в 1743 году в </a:t>
                      </a:r>
                      <a:r>
                        <a:rPr lang="ru-RU" sz="1400" b="0" i="0" dirty="0" err="1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Або</a:t>
                      </a:r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. Россия получала ряд шведских крепостей в Финляндии. </a:t>
                      </a:r>
                      <a:endParaRPr lang="ru-RU" sz="1400" b="0" i="0" dirty="0">
                        <a:solidFill>
                          <a:schemeClr val="tx1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73377">
                <a:tc>
                  <a:txBody>
                    <a:bodyPr/>
                    <a:lstStyle/>
                    <a:p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Русско-шведская война 1788-1790 </a:t>
                      </a:r>
                      <a:r>
                        <a:rPr lang="ru-RU" sz="1400" b="0" i="0" dirty="0" err="1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гг</a:t>
                      </a:r>
                      <a:endParaRPr lang="ru-RU" sz="1400" b="0" i="0" dirty="0">
                        <a:solidFill>
                          <a:schemeClr val="tx1"/>
                        </a:solidFill>
                        <a:latin typeface="Arial Narrow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Отказ Швеции от территориальных претензий к России. Восстановление довоенной границы</a:t>
                      </a:r>
                      <a:endParaRPr lang="ru-RU" sz="1400" b="0" i="0" dirty="0">
                        <a:solidFill>
                          <a:schemeClr val="tx1"/>
                        </a:solidFill>
                        <a:latin typeface="Arial Narrow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5006616"/>
              </p:ext>
            </p:extLst>
          </p:nvPr>
        </p:nvGraphicFramePr>
        <p:xfrm>
          <a:off x="7452320" y="1214422"/>
          <a:ext cx="1619672" cy="652577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720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95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0352"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событие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результат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606"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1734 - 1735 - война за "польское наследство"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Влияние России в Польше стало преобладающим – королем  стал Август 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III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,</a:t>
                      </a:r>
                      <a:r>
                        <a:rPr lang="ru-RU" sz="1400" kern="1200" baseline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а не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Станислав Лещинский</a:t>
                      </a:r>
                      <a:r>
                        <a:rPr lang="ru-RU" sz="1400" kern="1200" baseline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1693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Разделы Речи </a:t>
                      </a:r>
                      <a:r>
                        <a:rPr lang="ru-RU" sz="1100" b="0" i="0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Посполитой:</a:t>
                      </a:r>
                      <a:r>
                        <a:rPr lang="ru-RU" sz="1200" b="0" i="0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1772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    1793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    1795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Присоединили Правобережную Украину и Белоруссию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6" name="Таблица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6726679"/>
              </p:ext>
            </p:extLst>
          </p:nvPr>
        </p:nvGraphicFramePr>
        <p:xfrm>
          <a:off x="3563888" y="1142984"/>
          <a:ext cx="3816424" cy="569976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21073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90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778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событие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результат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051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1695,1696</a:t>
                      </a:r>
                      <a:r>
                        <a:rPr lang="ru-RU" sz="1400" b="0" i="0" baseline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 - А</a:t>
                      </a:r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зовские походы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1711</a:t>
                      </a:r>
                      <a:r>
                        <a:rPr lang="ru-RU" sz="1400" b="0" i="0" baseline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 - </a:t>
                      </a:r>
                      <a:r>
                        <a:rPr lang="ru-RU" sz="1400" b="0" i="0" dirty="0" err="1">
                          <a:solidFill>
                            <a:schemeClr val="tx1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Прутский</a:t>
                      </a:r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 поход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1722-1723-Персидский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Не удалось завоевать выход в Черное море, укрепить безопасность границ на юге</a:t>
                      </a:r>
                      <a:endParaRPr lang="ru-RU" sz="1400" b="0" i="0" dirty="0">
                        <a:solidFill>
                          <a:schemeClr val="tx1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051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1735-1739 - Русско-турецкая война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1739</a:t>
                      </a:r>
                      <a:r>
                        <a:rPr lang="ru-RU" sz="1400" b="0" i="0" baseline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 -</a:t>
                      </a:r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Белградский </a:t>
                      </a:r>
                      <a:r>
                        <a:rPr lang="ru-RU" sz="1400" b="0" i="0" dirty="0" err="1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м.д</a:t>
                      </a:r>
                      <a:endParaRPr lang="ru-RU" sz="1400" b="0" i="0" dirty="0">
                        <a:solidFill>
                          <a:schemeClr val="tx1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Россия утверждала за собой только Азов, нельзя иметь флот на  Черном море.</a:t>
                      </a:r>
                      <a:endParaRPr lang="ru-RU" sz="1400" b="0" i="0" dirty="0">
                        <a:solidFill>
                          <a:schemeClr val="tx1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051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 b="0" i="0" dirty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1768-1774 - Русско-турецкая война 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ОСНОВНЫЕ</a:t>
                      </a:r>
                      <a:r>
                        <a:rPr lang="ru-RU" sz="1400" b="0" i="0" baseline="0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СРАЖЕНИЯ</a:t>
                      </a:r>
                      <a:endParaRPr lang="ru-RU" sz="1400" b="0" i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1770</a:t>
                      </a:r>
                      <a:r>
                        <a:rPr lang="ru-RU" sz="1400" b="0" i="0" kern="12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-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 Сражение</a:t>
                      </a:r>
                      <a:r>
                        <a:rPr lang="ru-RU" sz="1400" kern="1200" baseline="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 у </a:t>
                      </a:r>
                      <a:r>
                        <a:rPr lang="ru-RU" sz="1400" kern="1200" baseline="0" dirty="0" err="1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Кагула</a:t>
                      </a:r>
                      <a:r>
                        <a:rPr lang="ru-RU" sz="1400" kern="1200" baseline="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Чесменской бой.</a:t>
                      </a:r>
                      <a:endParaRPr lang="ru-RU" sz="1400" b="0" i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1774Кючук-Кайнарджийский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Россия завоевала выход к Черному морю, получила земли в Причерноморье</a:t>
                      </a:r>
                      <a:endParaRPr lang="ru-RU" sz="1400" b="0" i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957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1783г</a:t>
                      </a:r>
                      <a:r>
                        <a:rPr lang="ru-RU" sz="1400" b="0" i="0" baseline="0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0" i="0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Манифест о присоединении Крыма</a:t>
                      </a:r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 </a:t>
                      </a:r>
                      <a:endParaRPr lang="ru-RU" sz="1400" b="0" i="0" dirty="0">
                        <a:solidFill>
                          <a:schemeClr val="tx1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73025" marR="9525" marT="9525" marB="9525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Россия присоединила Крым</a:t>
                      </a:r>
                      <a:endParaRPr lang="ru-RU" sz="1400" b="0" i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6051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 b="0" i="0" dirty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1787-1791 - Русско-турецкая война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1789 – битва на реке </a:t>
                      </a:r>
                      <a:r>
                        <a:rPr lang="ru-RU" sz="1400" kern="1200" dirty="0" err="1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Рымник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1790 – Штурм Измаила.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1791-битва у мыса</a:t>
                      </a:r>
                      <a:r>
                        <a:rPr lang="ru-RU" sz="1400" kern="1200" baseline="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kern="1200" dirty="0" err="1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Калиакрия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.</a:t>
                      </a:r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1791 год. </a:t>
                      </a:r>
                      <a:r>
                        <a:rPr lang="ru-RU" sz="1400" b="0" i="0" dirty="0" err="1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Ясский</a:t>
                      </a:r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м. </a:t>
                      </a:r>
                      <a:r>
                        <a:rPr lang="ru-RU" sz="1400" b="0" i="0" dirty="0" err="1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д</a:t>
                      </a:r>
                      <a:endParaRPr lang="ru-RU" sz="1400" b="0" i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 b="0" i="0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Россия получила земли между Бугом и Днестром, окончательно утвердилась в Крыму</a:t>
                      </a:r>
                      <a:endParaRPr lang="ru-RU" sz="1400" b="0" i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74485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8" y="274638"/>
            <a:ext cx="8507412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>
                <a:solidFill>
                  <a:srgbClr val="FF0000"/>
                </a:solidFill>
              </a:rPr>
              <a:t>Русско-шведская война 1788-1790 гг.</a:t>
            </a:r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>
          <a:xfrm>
            <a:off x="539750" y="1628775"/>
            <a:ext cx="8229600" cy="4525963"/>
          </a:xfrm>
        </p:spPr>
        <p:txBody>
          <a:bodyPr/>
          <a:lstStyle/>
          <a:p>
            <a:pPr eaLnBrk="1" hangingPunct="1"/>
            <a:r>
              <a:rPr lang="ru-RU" b="1" i="1" dirty="0">
                <a:solidFill>
                  <a:srgbClr val="FF0000"/>
                </a:solidFill>
              </a:rPr>
              <a:t>Цели Швеции:</a:t>
            </a:r>
          </a:p>
          <a:p>
            <a:pPr eaLnBrk="1" hangingPunct="1"/>
            <a:r>
              <a:rPr lang="ru-RU" b="1" i="1" dirty="0"/>
              <a:t>1) ослабить позиции России в Прибалтике</a:t>
            </a:r>
          </a:p>
          <a:p>
            <a:pPr eaLnBrk="1" hangingPunct="1"/>
            <a:r>
              <a:rPr lang="ru-RU" b="1" i="1" dirty="0"/>
              <a:t>2) заставить Россию пересмотреть </a:t>
            </a:r>
            <a:r>
              <a:rPr lang="ru-RU" b="1" i="1" dirty="0" err="1"/>
              <a:t>Ништадтский</a:t>
            </a:r>
            <a:r>
              <a:rPr lang="ru-RU" b="1" i="1" dirty="0"/>
              <a:t> мирный договор</a:t>
            </a:r>
          </a:p>
          <a:p>
            <a:pPr eaLnBrk="1" hangingPunct="1"/>
            <a:r>
              <a:rPr lang="ru-RU" b="1" i="1" dirty="0">
                <a:solidFill>
                  <a:srgbClr val="FF0000"/>
                </a:solidFill>
              </a:rPr>
              <a:t>1790 г. Мирный договор между Россией и Швецией.</a:t>
            </a:r>
            <a:r>
              <a:rPr lang="ru-RU" b="1" dirty="0"/>
              <a:t> </a:t>
            </a:r>
            <a:r>
              <a:rPr lang="ru-RU" b="1" i="1" dirty="0">
                <a:solidFill>
                  <a:srgbClr val="FF0000"/>
                </a:solidFill>
              </a:rPr>
              <a:t>Отказ Швеции от территориальных претензий к России. Восстановление довоенной границы.</a:t>
            </a:r>
          </a:p>
        </p:txBody>
      </p:sp>
    </p:spTree>
    <p:extLst>
      <p:ext uri="{BB962C8B-B14F-4D97-AF65-F5344CB8AC3E}">
        <p14:creationId xmlns:p14="http://schemas.microsoft.com/office/powerpoint/2010/main" val="9142433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501224" cy="785796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b="1" i="1" dirty="0">
                <a:solidFill>
                  <a:srgbClr val="FF0000"/>
                </a:solidFill>
              </a:rPr>
              <a:t>Русско-турецкая война 1768-1774 годов</a:t>
            </a:r>
          </a:p>
        </p:txBody>
      </p:sp>
      <p:pic>
        <p:nvPicPr>
          <p:cNvPr id="4099" name="Содержимое 3" descr="рисунок259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282" y="714356"/>
            <a:ext cx="4286250" cy="5903931"/>
          </a:xfrm>
        </p:spPr>
      </p:pic>
      <p:sp>
        <p:nvSpPr>
          <p:cNvPr id="4" name="Содержимое 7"/>
          <p:cNvSpPr txBox="1">
            <a:spLocks/>
          </p:cNvSpPr>
          <p:nvPr/>
        </p:nvSpPr>
        <p:spPr>
          <a:xfrm>
            <a:off x="4643438" y="2189185"/>
            <a:ext cx="4429156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1) Земли между устьями Днепра и Южного Буга, </a:t>
            </a:r>
            <a:r>
              <a:rPr kumimoji="0" lang="ru-RU" sz="32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Кинбурн</a:t>
            </a:r>
            <a:r>
              <a:rPr kumimoji="0" lang="ru-RU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Керчь, </a:t>
            </a:r>
            <a:r>
              <a:rPr kumimoji="0" lang="ru-RU" sz="32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Еникале</a:t>
            </a:r>
            <a:r>
              <a:rPr kumimoji="0" lang="ru-RU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Кубань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2) Контрибуция в 4,5 млн. рублей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3) Независимость Крыма от Турции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4) Право на строительство Черноморского флота</a:t>
            </a:r>
          </a:p>
        </p:txBody>
      </p:sp>
      <p:sp>
        <p:nvSpPr>
          <p:cNvPr id="5" name="Заголовок 6"/>
          <p:cNvSpPr txBox="1">
            <a:spLocks/>
          </p:cNvSpPr>
          <p:nvPr/>
        </p:nvSpPr>
        <p:spPr>
          <a:xfrm>
            <a:off x="4643438" y="1000108"/>
            <a:ext cx="450056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1774 год. Кючук-Кайнарджийский мирный договор:</a:t>
            </a:r>
            <a:endParaRPr kumimoji="0" lang="ru-RU" sz="4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7418971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0" y="71414"/>
            <a:ext cx="9144000" cy="72547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b="1" i="1" dirty="0">
                <a:solidFill>
                  <a:srgbClr val="FF0000"/>
                </a:solidFill>
              </a:rPr>
              <a:t>Русско-турецкая война 1787-1791 гг.</a:t>
            </a:r>
          </a:p>
        </p:txBody>
      </p:sp>
      <p:sp>
        <p:nvSpPr>
          <p:cNvPr id="7" name="Пятиугольник 6"/>
          <p:cNvSpPr/>
          <p:nvPr/>
        </p:nvSpPr>
        <p:spPr>
          <a:xfrm>
            <a:off x="0" y="714356"/>
            <a:ext cx="3786188" cy="785818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latin typeface="Arial Narrow" pitchFamily="34" charset="0"/>
              </a:rPr>
              <a:t>Россия + Австрия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43372" y="714356"/>
            <a:ext cx="4572013" cy="7143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>
                <a:latin typeface="Arial Narrow" pitchFamily="34" charset="0"/>
              </a:rPr>
              <a:t>Турция + помощь Франции</a:t>
            </a:r>
          </a:p>
        </p:txBody>
      </p:sp>
      <p:pic>
        <p:nvPicPr>
          <p:cNvPr id="5" name="Содержимое 3" descr="рисунок258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2844" y="1633548"/>
            <a:ext cx="5929313" cy="5224476"/>
          </a:xfrm>
        </p:spPr>
      </p:pic>
      <p:sp>
        <p:nvSpPr>
          <p:cNvPr id="6" name="Заголовок 8"/>
          <p:cNvSpPr txBox="1">
            <a:spLocks/>
          </p:cNvSpPr>
          <p:nvPr/>
        </p:nvSpPr>
        <p:spPr>
          <a:xfrm>
            <a:off x="5929290" y="1500174"/>
            <a:ext cx="321471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1791</a:t>
            </a:r>
            <a:r>
              <a:rPr kumimoji="0" lang="ru-RU" sz="44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</a:t>
            </a:r>
            <a:r>
              <a:rPr kumimoji="0" lang="ru-RU" sz="44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Ясский</a:t>
            </a:r>
            <a:r>
              <a:rPr kumimoji="0" lang="ru-RU" sz="4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мирный договор:</a:t>
            </a:r>
          </a:p>
        </p:txBody>
      </p:sp>
      <p:sp>
        <p:nvSpPr>
          <p:cNvPr id="8" name="Содержимое 9"/>
          <p:cNvSpPr txBox="1">
            <a:spLocks/>
          </p:cNvSpPr>
          <p:nvPr/>
        </p:nvSpPr>
        <p:spPr>
          <a:xfrm>
            <a:off x="5929322" y="2571744"/>
            <a:ext cx="3214678" cy="4071966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6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1) Подтвердил присоединение к России Крыма и её протекторат над Грузией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6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2) Присоединение к России Новороссии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6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3) Россия получила земли между Южным Бугом и Днестром</a:t>
            </a:r>
            <a:endParaRPr kumimoji="0" lang="ru-RU" sz="36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86122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>
                <a:solidFill>
                  <a:srgbClr val="FF0000"/>
                </a:solidFill>
              </a:rPr>
              <a:t>Разделы Речи </a:t>
            </a:r>
            <a:r>
              <a:rPr lang="ru-RU" b="1" i="1" dirty="0" err="1">
                <a:solidFill>
                  <a:srgbClr val="FF0000"/>
                </a:solidFill>
              </a:rPr>
              <a:t>Посполитой</a:t>
            </a:r>
            <a:r>
              <a:rPr lang="ru-RU" b="1" i="1" dirty="0">
                <a:solidFill>
                  <a:srgbClr val="FF0000"/>
                </a:solidFill>
              </a:rPr>
              <a:t>: 1772 г., 1793 г., 1795 г.</a:t>
            </a:r>
          </a:p>
        </p:txBody>
      </p:sp>
      <p:pic>
        <p:nvPicPr>
          <p:cNvPr id="24579" name="Содержимое 3" descr="рисунок236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825" y="1484313"/>
            <a:ext cx="4338638" cy="5165725"/>
          </a:xfrm>
        </p:spPr>
      </p:pic>
      <p:pic>
        <p:nvPicPr>
          <p:cNvPr id="24580" name="Содержимое 5" descr="рисунок252.jpg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14938" y="1500188"/>
            <a:ext cx="3678237" cy="5072062"/>
          </a:xfrm>
        </p:spPr>
      </p:pic>
    </p:spTree>
    <p:extLst>
      <p:ext uri="{BB962C8B-B14F-4D97-AF65-F5344CB8AC3E}">
        <p14:creationId xmlns:p14="http://schemas.microsoft.com/office/powerpoint/2010/main" val="9560468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dirty="0">
                <a:solidFill>
                  <a:srgbClr val="FF0000"/>
                </a:solidFill>
                <a:latin typeface="Arial Narrow" panose="020B0606020202030204" pitchFamily="34" charset="0"/>
              </a:rPr>
              <a:t>Последствия раздела Польши: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38600" cy="5000625"/>
          </a:xfrm>
        </p:spPr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i="1" dirty="0">
                <a:latin typeface="Arial Narrow" panose="020B0606020202030204" pitchFamily="34" charset="0"/>
              </a:rPr>
              <a:t>Речь </a:t>
            </a:r>
            <a:r>
              <a:rPr lang="ru-RU" b="1" i="1" dirty="0" err="1">
                <a:latin typeface="Arial Narrow" panose="020B0606020202030204" pitchFamily="34" charset="0"/>
              </a:rPr>
              <a:t>Посполитая</a:t>
            </a:r>
            <a:r>
              <a:rPr lang="ru-RU" b="1" i="1" dirty="0">
                <a:latin typeface="Arial Narrow" panose="020B0606020202030204" pitchFamily="34" charset="0"/>
              </a:rPr>
              <a:t>, государство, имеющее  многовековую культуру и историю, перестало существовать.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i="1" dirty="0">
                <a:latin typeface="Arial Narrow" panose="020B0606020202030204" pitchFamily="34" charset="0"/>
              </a:rPr>
              <a:t>Россия обрекла себя на постоянную борьбу с польским национально-освободительным движением.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28750"/>
            <a:ext cx="4038600" cy="5000625"/>
          </a:xfrm>
        </p:spPr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i="1" dirty="0">
                <a:solidFill>
                  <a:srgbClr val="7030A0"/>
                </a:solidFill>
                <a:latin typeface="Arial Narrow" panose="020B0606020202030204" pitchFamily="34" charset="0"/>
              </a:rPr>
              <a:t>Воссоединение этнически близких друг другу  восточнославянских народов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i="1" dirty="0">
                <a:solidFill>
                  <a:srgbClr val="7030A0"/>
                </a:solidFill>
                <a:latin typeface="Arial Narrow" panose="020B0606020202030204" pitchFamily="34" charset="0"/>
              </a:rPr>
              <a:t> Прекращение  религиозных преследований православных; свобода вероисповедания для поляков.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64277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3"/>
            <a:ext cx="9144000" cy="100013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>
                <a:latin typeface="Arial Narrow" pitchFamily="34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Arial Narrow" pitchFamily="34" charset="0"/>
              </a:rPr>
              <a:t>Итоги: за годы царствования Екатерины </a:t>
            </a:r>
            <a:r>
              <a:rPr lang="en-US" sz="3200" b="1" i="1" dirty="0">
                <a:solidFill>
                  <a:srgbClr val="FF0000"/>
                </a:solidFill>
                <a:latin typeface="Arial Narrow" pitchFamily="34" charset="0"/>
              </a:rPr>
              <a:t>II</a:t>
            </a:r>
            <a:endParaRPr lang="ru-RU" sz="3200" b="1" i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28675" name="Содержимое 3"/>
          <p:cNvSpPr>
            <a:spLocks noGrp="1"/>
          </p:cNvSpPr>
          <p:nvPr>
            <p:ph sz="half" idx="2"/>
          </p:nvPr>
        </p:nvSpPr>
        <p:spPr>
          <a:xfrm>
            <a:off x="4286248" y="1089046"/>
            <a:ext cx="4786314" cy="5340350"/>
          </a:xfrm>
        </p:spPr>
        <p:txBody>
          <a:bodyPr/>
          <a:lstStyle/>
          <a:p>
            <a:pPr eaLnBrk="1" hangingPunct="1">
              <a:buNone/>
            </a:pPr>
            <a:r>
              <a:rPr lang="ru-RU" b="1" i="1" dirty="0">
                <a:latin typeface="Arial Narrow" panose="020B0606020202030204" pitchFamily="34" charset="0"/>
              </a:rPr>
              <a:t>1) овладели выходом в Чёрное море</a:t>
            </a:r>
          </a:p>
          <a:p>
            <a:pPr eaLnBrk="1" hangingPunct="1">
              <a:buNone/>
            </a:pPr>
            <a:r>
              <a:rPr lang="ru-RU" b="1" i="1" dirty="0">
                <a:latin typeface="Arial Narrow" panose="020B0606020202030204" pitchFamily="34" charset="0"/>
              </a:rPr>
              <a:t>2) обезопасили южную границу и присоединили Крым</a:t>
            </a:r>
          </a:p>
          <a:p>
            <a:pPr eaLnBrk="1" hangingPunct="1">
              <a:buNone/>
            </a:pPr>
            <a:r>
              <a:rPr lang="ru-RU" b="1" i="1" dirty="0">
                <a:latin typeface="Arial Narrow" panose="020B0606020202030204" pitchFamily="34" charset="0"/>
              </a:rPr>
              <a:t>3) присоединили Правобережную Украину и Белоруссию</a:t>
            </a:r>
          </a:p>
          <a:p>
            <a:pPr eaLnBrk="1" hangingPunct="1">
              <a:buNone/>
            </a:pPr>
            <a:r>
              <a:rPr lang="ru-RU" b="1" i="1" dirty="0">
                <a:latin typeface="Arial Narrow" panose="020B0606020202030204" pitchFamily="34" charset="0"/>
              </a:rPr>
              <a:t>4) закрепились в Прибалтийском регионе</a:t>
            </a:r>
          </a:p>
        </p:txBody>
      </p:sp>
      <p:pic>
        <p:nvPicPr>
          <p:cNvPr id="28676" name="Picture 10" descr="Katarina_den_stora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5720" y="928670"/>
            <a:ext cx="4000500" cy="5214974"/>
          </a:xfrm>
          <a:noFill/>
        </p:spPr>
      </p:pic>
      <p:sp>
        <p:nvSpPr>
          <p:cNvPr id="6" name="Прямоугольник 5"/>
          <p:cNvSpPr/>
          <p:nvPr/>
        </p:nvSpPr>
        <p:spPr>
          <a:xfrm>
            <a:off x="357158" y="6286520"/>
            <a:ext cx="3714750" cy="41433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Екатерина </a:t>
            </a:r>
            <a:r>
              <a:rPr lang="en-US" dirty="0"/>
              <a:t>II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13520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495" y="336509"/>
            <a:ext cx="8928992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sz="2800" b="1" dirty="0">
                <a:latin typeface="Arial Narrow" pitchFamily="34" charset="0"/>
              </a:rPr>
              <a:t>Подтверждают ли тезис о приобретении статуса великой европейской державы материалы конспекта, и видео фрагмента? Если да то,  какие факты свидетельствуют об этом. </a:t>
            </a:r>
            <a:endParaRPr lang="ru-RU" sz="2800" dirty="0">
              <a:latin typeface="Arial Narrow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800" b="1" dirty="0">
                <a:latin typeface="Arial Narrow" pitchFamily="34" charset="0"/>
              </a:rPr>
              <a:t>Изменилась ли роль и место России на международной арене?</a:t>
            </a:r>
            <a:endParaRPr lang="ru-RU" sz="2800" dirty="0">
              <a:latin typeface="Arial Narrow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800" b="1" dirty="0">
                <a:latin typeface="Arial Narrow" pitchFamily="34" charset="0"/>
              </a:rPr>
              <a:t>Что подтверждает, что Россия – это великая европейская держава?</a:t>
            </a:r>
            <a:endParaRPr lang="ru-RU" sz="2800" dirty="0">
              <a:latin typeface="Arial Narrow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800" b="1" dirty="0">
                <a:latin typeface="Arial Narrow" pitchFamily="34" charset="0"/>
              </a:rPr>
              <a:t>Можно, ли согласиться с Карамзиным, что Петр удивил Европу своими победами, а Екатерина приучила ее к ним? Действительно ли так, что это подтверждает?</a:t>
            </a:r>
            <a:endParaRPr lang="ru-RU" sz="2800" dirty="0">
              <a:latin typeface="Arial Narrow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800" b="1" dirty="0">
                <a:latin typeface="Arial Narrow" pitchFamily="34" charset="0"/>
              </a:rPr>
              <a:t>Какую роль сыграл Петр и Екатерина в истории России?</a:t>
            </a:r>
            <a:endParaRPr lang="ru-RU" sz="2800" dirty="0">
              <a:latin typeface="Arial Narrow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800" b="1" dirty="0">
                <a:latin typeface="Arial Narrow" pitchFamily="34" charset="0"/>
              </a:rPr>
              <a:t> Скажите, какое событие, по вашему мнению стало поворотным в нашей истории на пути европеизации? Почему вы так думаете?  </a:t>
            </a:r>
            <a:endParaRPr lang="ru-RU" sz="2800" dirty="0">
              <a:latin typeface="Arial Narrow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endParaRPr lang="ru-RU" sz="2800" dirty="0">
              <a:latin typeface="Arial Narrow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A435E05-07EE-482A-94E3-BD7479250013}"/>
              </a:ext>
            </a:extLst>
          </p:cNvPr>
          <p:cNvSpPr txBox="1"/>
          <p:nvPr/>
        </p:nvSpPr>
        <p:spPr>
          <a:xfrm>
            <a:off x="683568" y="8518"/>
            <a:ext cx="73448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Arial Narrow" panose="020B0606020202030204" pitchFamily="34" charset="0"/>
              </a:rPr>
              <a:t>ВОПРОСЫ ДЛЯ ЗАКРЕПЛЕНИЯ</a:t>
            </a:r>
          </a:p>
        </p:txBody>
      </p:sp>
    </p:spTree>
    <p:extLst>
      <p:ext uri="{BB962C8B-B14F-4D97-AF65-F5344CB8AC3E}">
        <p14:creationId xmlns:p14="http://schemas.microsoft.com/office/powerpoint/2010/main" val="14112596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2" y="260648"/>
            <a:ext cx="6731794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029966" y="1434480"/>
            <a:ext cx="1862513" cy="9144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Центральная Европа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029966" y="2586608"/>
            <a:ext cx="1862512" cy="91440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Северная Европа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029965" y="260648"/>
            <a:ext cx="1862513" cy="914400"/>
          </a:xfrm>
          <a:prstGeom prst="rect">
            <a:avLst/>
          </a:prstGeom>
          <a:solidFill>
            <a:srgbClr val="19BD0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Южная Европа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029966" y="3789040"/>
            <a:ext cx="1862512" cy="914400"/>
          </a:xfrm>
          <a:prstGeom prst="rect">
            <a:avLst/>
          </a:prstGeom>
          <a:solidFill>
            <a:srgbClr val="D63A2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Восточная Европа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5940749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Arial" pitchFamily="34" charset="0"/>
                <a:cs typeface="Arial" pitchFamily="34" charset="0"/>
              </a:rPr>
              <a:t>Является ли Россия Европейской страной?</a:t>
            </a:r>
          </a:p>
        </p:txBody>
      </p:sp>
    </p:spTree>
    <p:extLst>
      <p:ext uri="{BB962C8B-B14F-4D97-AF65-F5344CB8AC3E}">
        <p14:creationId xmlns:p14="http://schemas.microsoft.com/office/powerpoint/2010/main" val="26419937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0407" y="1412776"/>
            <a:ext cx="892899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u="sng" dirty="0">
                <a:solidFill>
                  <a:srgbClr val="C00000"/>
                </a:solidFill>
                <a:latin typeface="Arial Narrow" pitchFamily="34" charset="0"/>
              </a:rPr>
              <a:t>Домашнее задание: </a:t>
            </a:r>
            <a:r>
              <a:rPr lang="ru-RU" sz="3200" b="1" dirty="0">
                <a:latin typeface="Arial Narrow" pitchFamily="34" charset="0"/>
              </a:rPr>
              <a:t>прочитать параграф 32, вопросы, записи в тетради</a:t>
            </a:r>
            <a:endParaRPr lang="ru-RU" sz="3200" dirty="0">
              <a:latin typeface="Arial Narrow" pitchFamily="34" charset="0"/>
            </a:endParaRPr>
          </a:p>
          <a:p>
            <a:pPr algn="ctr"/>
            <a:r>
              <a:rPr lang="ru-RU" sz="3200" b="1" dirty="0">
                <a:latin typeface="Arial Narrow" pitchFamily="34" charset="0"/>
              </a:rPr>
              <a:t>Написать эссе: « Северная война – рубеж в процессе европеизации России»</a:t>
            </a:r>
            <a:endParaRPr lang="ru-RU" sz="3200" dirty="0">
              <a:latin typeface="Arial Narrow" pitchFamily="34" charset="0"/>
            </a:endParaRPr>
          </a:p>
          <a:p>
            <a:pPr algn="ctr"/>
            <a:r>
              <a:rPr lang="ru-RU" sz="3200" b="1" dirty="0">
                <a:latin typeface="Arial Narrow" pitchFamily="34" charset="0"/>
              </a:rPr>
              <a:t>Сообщение по </a:t>
            </a:r>
            <a:r>
              <a:rPr lang="ru-RU" sz="3200" b="1" dirty="0" err="1">
                <a:latin typeface="Arial Narrow" pitchFamily="34" charset="0"/>
              </a:rPr>
              <a:t>флеш</a:t>
            </a:r>
            <a:r>
              <a:rPr lang="ru-RU" sz="3200" b="1" dirty="0">
                <a:latin typeface="Arial Narrow" pitchFamily="34" charset="0"/>
              </a:rPr>
              <a:t>-карте о территориальных изменениях</a:t>
            </a:r>
            <a:endParaRPr lang="ru-RU" sz="3200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41843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591503"/>
            <a:ext cx="7848872" cy="258532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Россия – великая европейская держава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2732" y="296762"/>
            <a:ext cx="13871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Тема урока: </a:t>
            </a:r>
          </a:p>
        </p:txBody>
      </p:sp>
    </p:spTree>
    <p:extLst>
      <p:ext uri="{BB962C8B-B14F-4D97-AF65-F5344CB8AC3E}">
        <p14:creationId xmlns:p14="http://schemas.microsoft.com/office/powerpoint/2010/main" val="26101622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412776"/>
            <a:ext cx="8784976" cy="5256584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Задача:</a:t>
            </a:r>
            <a:br>
              <a:rPr lang="ru-RU" dirty="0">
                <a:latin typeface="Arial" pitchFamily="34" charset="0"/>
                <a:cs typeface="Arial" pitchFamily="34" charset="0"/>
              </a:rPr>
            </a:br>
            <a:br>
              <a:rPr lang="ru-RU" dirty="0">
                <a:latin typeface="Arial" pitchFamily="34" charset="0"/>
                <a:cs typeface="Arial" pitchFamily="34" charset="0"/>
              </a:rPr>
            </a:br>
            <a:r>
              <a:rPr lang="ru-RU" dirty="0">
                <a:latin typeface="Arial" pitchFamily="34" charset="0"/>
                <a:cs typeface="Arial" pitchFamily="34" charset="0"/>
              </a:rPr>
              <a:t>Исследуя вопрос о том как изменилась роль России в европейской политике ответить на вопрос: </a:t>
            </a:r>
            <a:br>
              <a:rPr lang="ru-RU" dirty="0">
                <a:latin typeface="Arial" pitchFamily="34" charset="0"/>
                <a:cs typeface="Arial" pitchFamily="34" charset="0"/>
              </a:rPr>
            </a:br>
            <a:br>
              <a:rPr lang="ru-RU" dirty="0">
                <a:latin typeface="Arial" pitchFamily="34" charset="0"/>
                <a:cs typeface="Arial" pitchFamily="34" charset="0"/>
              </a:rPr>
            </a:br>
            <a:r>
              <a:rPr lang="ru-RU" dirty="0">
                <a:latin typeface="Arial" pitchFamily="34" charset="0"/>
                <a:cs typeface="Arial" pitchFamily="34" charset="0"/>
              </a:rPr>
              <a:t>Могла ли Россия претендовать на статус – великой европейской державой?</a:t>
            </a:r>
            <a:br>
              <a:rPr lang="ru-RU" dirty="0">
                <a:latin typeface="Arial" pitchFamily="34" charset="0"/>
                <a:cs typeface="Arial" pitchFamily="34" charset="0"/>
              </a:rPr>
            </a:br>
            <a:br>
              <a:rPr lang="ru-RU" dirty="0">
                <a:latin typeface="Arial" pitchFamily="34" charset="0"/>
                <a:cs typeface="Arial" pitchFamily="34" charset="0"/>
              </a:rPr>
            </a:br>
            <a:br>
              <a:rPr lang="ru-RU" dirty="0">
                <a:latin typeface="Arial" pitchFamily="34" charset="0"/>
                <a:cs typeface="Arial" pitchFamily="34" charset="0"/>
              </a:rPr>
            </a:b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4371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163488"/>
            <a:ext cx="5616624" cy="67322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Россия – великая европейская держава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024817"/>
            <a:ext cx="2808312" cy="132129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Борьба за выход к балтийскому морю и укрепление своих позиций в Прибалтике.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95836" y="1340202"/>
            <a:ext cx="2952328" cy="134644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Возврат утраченных территорий и воссоединение украинских и белорусских земель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228184" y="1024817"/>
            <a:ext cx="2736304" cy="139607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Защита южных границ от набегов крымского хана и борьба за выход в Черное море</a:t>
            </a:r>
          </a:p>
        </p:txBody>
      </p:sp>
      <p:cxnSp>
        <p:nvCxnSpPr>
          <p:cNvPr id="8" name="Прямая со стрелкой 7"/>
          <p:cNvCxnSpPr>
            <a:stCxn id="2" idx="1"/>
          </p:cNvCxnSpPr>
          <p:nvPr/>
        </p:nvCxnSpPr>
        <p:spPr>
          <a:xfrm flipH="1">
            <a:off x="1259632" y="500100"/>
            <a:ext cx="504056" cy="52471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2" idx="3"/>
          </p:cNvCxnSpPr>
          <p:nvPr/>
        </p:nvCxnSpPr>
        <p:spPr>
          <a:xfrm>
            <a:off x="7380312" y="500100"/>
            <a:ext cx="360040" cy="52471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2" idx="2"/>
          </p:cNvCxnSpPr>
          <p:nvPr/>
        </p:nvCxnSpPr>
        <p:spPr>
          <a:xfrm>
            <a:off x="4572000" y="836712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0065872"/>
              </p:ext>
            </p:extLst>
          </p:nvPr>
        </p:nvGraphicFramePr>
        <p:xfrm>
          <a:off x="179512" y="2687216"/>
          <a:ext cx="2808312" cy="2732856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080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1744">
                <a:tc>
                  <a:txBody>
                    <a:bodyPr/>
                    <a:lstStyle/>
                    <a:p>
                      <a:r>
                        <a:rPr lang="ru-RU" dirty="0"/>
                        <a:t>событие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результат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208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951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951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707181"/>
              </p:ext>
            </p:extLst>
          </p:nvPr>
        </p:nvGraphicFramePr>
        <p:xfrm>
          <a:off x="3161928" y="2996952"/>
          <a:ext cx="3066256" cy="2376263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533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31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712">
                <a:tc>
                  <a:txBody>
                    <a:bodyPr/>
                    <a:lstStyle/>
                    <a:p>
                      <a:r>
                        <a:rPr lang="ru-RU" dirty="0"/>
                        <a:t>событие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результат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051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051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051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3055468"/>
              </p:ext>
            </p:extLst>
          </p:nvPr>
        </p:nvGraphicFramePr>
        <p:xfrm>
          <a:off x="6372200" y="2687216"/>
          <a:ext cx="2604120" cy="2701056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3020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20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0704">
                <a:tc>
                  <a:txBody>
                    <a:bodyPr/>
                    <a:lstStyle/>
                    <a:p>
                      <a:r>
                        <a:rPr lang="ru-RU" dirty="0"/>
                        <a:t>событие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результат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382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382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382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382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21" name="Прямая со стрелкой 20"/>
          <p:cNvCxnSpPr>
            <a:stCxn id="4" idx="2"/>
            <a:endCxn id="16" idx="0"/>
          </p:cNvCxnSpPr>
          <p:nvPr/>
        </p:nvCxnSpPr>
        <p:spPr>
          <a:xfrm>
            <a:off x="1583668" y="2346113"/>
            <a:ext cx="0" cy="341103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5" idx="2"/>
          </p:cNvCxnSpPr>
          <p:nvPr/>
        </p:nvCxnSpPr>
        <p:spPr>
          <a:xfrm>
            <a:off x="4572000" y="2686650"/>
            <a:ext cx="0" cy="38231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6" idx="2"/>
          </p:cNvCxnSpPr>
          <p:nvPr/>
        </p:nvCxnSpPr>
        <p:spPr>
          <a:xfrm>
            <a:off x="7596336" y="2420889"/>
            <a:ext cx="0" cy="265761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51685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163488"/>
            <a:ext cx="5616624" cy="67322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Россия – великая европейская держава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024817"/>
            <a:ext cx="2808312" cy="132129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Борьба за выход к балтийскому морю и укрепление своих позиций в Прибалтике.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95836" y="1340202"/>
            <a:ext cx="2952328" cy="134644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Возврат утраченных территорий и воссоединение украинских и белорусских земель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228184" y="1024817"/>
            <a:ext cx="2736304" cy="139607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Защита южных границ от набегов крымского хана и борьба за выход в Черное море</a:t>
            </a:r>
          </a:p>
        </p:txBody>
      </p:sp>
      <p:cxnSp>
        <p:nvCxnSpPr>
          <p:cNvPr id="8" name="Прямая со стрелкой 7"/>
          <p:cNvCxnSpPr>
            <a:stCxn id="2" idx="1"/>
          </p:cNvCxnSpPr>
          <p:nvPr/>
        </p:nvCxnSpPr>
        <p:spPr>
          <a:xfrm flipH="1">
            <a:off x="1259632" y="500100"/>
            <a:ext cx="504056" cy="52471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2" idx="3"/>
          </p:cNvCxnSpPr>
          <p:nvPr/>
        </p:nvCxnSpPr>
        <p:spPr>
          <a:xfrm>
            <a:off x="7380312" y="500100"/>
            <a:ext cx="360040" cy="52471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2" idx="2"/>
          </p:cNvCxnSpPr>
          <p:nvPr/>
        </p:nvCxnSpPr>
        <p:spPr>
          <a:xfrm>
            <a:off x="4572000" y="836712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9615428"/>
              </p:ext>
            </p:extLst>
          </p:nvPr>
        </p:nvGraphicFramePr>
        <p:xfrm>
          <a:off x="0" y="2687216"/>
          <a:ext cx="3095836" cy="4834096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7636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21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1744"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Arial" pitchFamily="34" charset="0"/>
                          <a:cs typeface="Arial" pitchFamily="34" charset="0"/>
                        </a:rPr>
                        <a:t>событие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Arial" pitchFamily="34" charset="0"/>
                          <a:cs typeface="Arial" pitchFamily="34" charset="0"/>
                        </a:rPr>
                        <a:t>результат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2088"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Arial" pitchFamily="34" charset="0"/>
                          <a:cs typeface="Arial" pitchFamily="34" charset="0"/>
                        </a:rPr>
                        <a:t>1558-1583-</a:t>
                      </a:r>
                      <a:r>
                        <a:rPr lang="ru-RU" sz="1600" baseline="0" dirty="0">
                          <a:latin typeface="Arial" pitchFamily="34" charset="0"/>
                          <a:cs typeface="Arial" pitchFamily="34" charset="0"/>
                        </a:rPr>
                        <a:t> Ливонская война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Arial" pitchFamily="34" charset="0"/>
                          <a:cs typeface="Arial" pitchFamily="34" charset="0"/>
                        </a:rPr>
                        <a:t>Поражение, потеря территории</a:t>
                      </a:r>
                      <a:r>
                        <a:rPr lang="ru-RU" sz="1600" baseline="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95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latin typeface="Arial" pitchFamily="34" charset="0"/>
                          <a:cs typeface="Arial" pitchFamily="34" charset="0"/>
                        </a:rPr>
                        <a:t>1700-1721</a:t>
                      </a:r>
                      <a:r>
                        <a:rPr lang="ru-RU" sz="1600" b="1" baseline="0" dirty="0">
                          <a:latin typeface="Arial" pitchFamily="34" charset="0"/>
                          <a:cs typeface="Arial" pitchFamily="34" charset="0"/>
                        </a:rPr>
                        <a:t> – Северная война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baseline="0" dirty="0">
                          <a:latin typeface="Arial" pitchFamily="34" charset="0"/>
                          <a:cs typeface="Arial" pitchFamily="34" charset="0"/>
                        </a:rPr>
                        <a:t>ОСНОВНЫЕ СРАЖЕНИЯ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baseline="0" dirty="0">
                          <a:latin typeface="Arial" pitchFamily="34" charset="0"/>
                          <a:cs typeface="Arial" pitchFamily="34" charset="0"/>
                        </a:rPr>
                        <a:t>1700-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baseline="0" dirty="0">
                          <a:latin typeface="Arial" pitchFamily="34" charset="0"/>
                          <a:cs typeface="Arial" pitchFamily="34" charset="0"/>
                        </a:rPr>
                        <a:t>1703-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baseline="0" dirty="0">
                          <a:latin typeface="Arial" pitchFamily="34" charset="0"/>
                          <a:cs typeface="Arial" pitchFamily="34" charset="0"/>
                        </a:rPr>
                        <a:t>1708-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baseline="0" dirty="0">
                          <a:latin typeface="Arial" pitchFamily="34" charset="0"/>
                          <a:cs typeface="Arial" pitchFamily="34" charset="0"/>
                        </a:rPr>
                        <a:t>1709-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baseline="0" dirty="0">
                          <a:latin typeface="Arial" pitchFamily="34" charset="0"/>
                          <a:cs typeface="Arial" pitchFamily="34" charset="0"/>
                        </a:rPr>
                        <a:t>1714-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baseline="0" dirty="0">
                          <a:latin typeface="Arial" pitchFamily="34" charset="0"/>
                          <a:cs typeface="Arial" pitchFamily="34" charset="0"/>
                        </a:rPr>
                        <a:t>1720-</a:t>
                      </a:r>
                    </a:p>
                    <a:p>
                      <a:r>
                        <a:rPr lang="ru-RU" sz="1400" b="1" dirty="0">
                          <a:latin typeface="Arial" pitchFamily="34" charset="0"/>
                          <a:cs typeface="Arial" pitchFamily="34" charset="0"/>
                        </a:rPr>
                        <a:t>1721</a:t>
                      </a:r>
                      <a:r>
                        <a:rPr lang="ru-RU" sz="1400" b="0" dirty="0">
                          <a:latin typeface="Arial" pitchFamily="34" charset="0"/>
                          <a:cs typeface="Arial" pitchFamily="34" charset="0"/>
                        </a:rPr>
                        <a:t>-Ништадский мирный</a:t>
                      </a:r>
                      <a:r>
                        <a:rPr lang="ru-RU" sz="1400" b="0" baseline="0" dirty="0">
                          <a:latin typeface="Arial" pitchFamily="34" charset="0"/>
                          <a:cs typeface="Arial" pitchFamily="34" charset="0"/>
                        </a:rPr>
                        <a:t> договор</a:t>
                      </a:r>
                      <a:endParaRPr lang="ru-RU" sz="1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9512">
                <a:tc>
                  <a:txBody>
                    <a:bodyPr/>
                    <a:lstStyle/>
                    <a:p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5618277"/>
              </p:ext>
            </p:extLst>
          </p:nvPr>
        </p:nvGraphicFramePr>
        <p:xfrm>
          <a:off x="3161928" y="2996952"/>
          <a:ext cx="3066256" cy="2376263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533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31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712">
                <a:tc>
                  <a:txBody>
                    <a:bodyPr/>
                    <a:lstStyle/>
                    <a:p>
                      <a:r>
                        <a:rPr lang="ru-RU" dirty="0"/>
                        <a:t>событие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результат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051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0517">
                <a:tc>
                  <a:txBody>
                    <a:bodyPr/>
                    <a:lstStyle/>
                    <a:p>
                      <a:endParaRPr lang="ru-RU" sz="1600" b="0" i="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051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3159427"/>
              </p:ext>
            </p:extLst>
          </p:nvPr>
        </p:nvGraphicFramePr>
        <p:xfrm>
          <a:off x="6372200" y="2687216"/>
          <a:ext cx="2604120" cy="2701056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3020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20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0704">
                <a:tc>
                  <a:txBody>
                    <a:bodyPr/>
                    <a:lstStyle/>
                    <a:p>
                      <a:r>
                        <a:rPr lang="ru-RU" dirty="0"/>
                        <a:t>событие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результат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382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382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382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382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21" name="Прямая со стрелкой 20"/>
          <p:cNvCxnSpPr>
            <a:stCxn id="4" idx="2"/>
            <a:endCxn id="16" idx="0"/>
          </p:cNvCxnSpPr>
          <p:nvPr/>
        </p:nvCxnSpPr>
        <p:spPr>
          <a:xfrm flipH="1">
            <a:off x="1547918" y="2346113"/>
            <a:ext cx="35750" cy="341103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5" idx="2"/>
          </p:cNvCxnSpPr>
          <p:nvPr/>
        </p:nvCxnSpPr>
        <p:spPr>
          <a:xfrm>
            <a:off x="4572000" y="2686650"/>
            <a:ext cx="0" cy="38231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6" idx="2"/>
          </p:cNvCxnSpPr>
          <p:nvPr/>
        </p:nvCxnSpPr>
        <p:spPr>
          <a:xfrm>
            <a:off x="7596336" y="2420889"/>
            <a:ext cx="0" cy="265761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11477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55418" y="188640"/>
            <a:ext cx="9088582" cy="80196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2800" dirty="0">
                <a:latin typeface="Arial Narrow" pitchFamily="34" charset="0"/>
              </a:rPr>
              <a:t>Северная война 1700-1721гг. – рубеж в европеизации России. Согласитесь или опровергните это утверждение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pic>
        <p:nvPicPr>
          <p:cNvPr id="8196" name="Picture 4" descr="7fd03953e8417d475fc02883dfa49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90600"/>
            <a:ext cx="82296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12E37C2-0305-48E3-93D3-7ED5D79715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719" y="1006097"/>
            <a:ext cx="8498561" cy="5410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447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163488"/>
            <a:ext cx="5616624" cy="67322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Россия – великая европейская держава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024817"/>
            <a:ext cx="2808312" cy="132129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Борьба за выход к балтийскому морю и укрепление своих позиций в Прибалтике.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703488" y="1092606"/>
            <a:ext cx="2412268" cy="135620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Arial" pitchFamily="34" charset="0"/>
                <a:cs typeface="Arial" pitchFamily="34" charset="0"/>
              </a:rPr>
              <a:t>Возврат утраченных территорий и воссоединение украинских и белорусских земель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355976" y="1185616"/>
            <a:ext cx="2232248" cy="139607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Arial" pitchFamily="34" charset="0"/>
                <a:cs typeface="Arial" pitchFamily="34" charset="0"/>
              </a:rPr>
              <a:t>Защита южных границ от набегов крымского хана и борьба за выход в Черное море</a:t>
            </a:r>
          </a:p>
        </p:txBody>
      </p:sp>
      <p:cxnSp>
        <p:nvCxnSpPr>
          <p:cNvPr id="8" name="Прямая со стрелкой 7"/>
          <p:cNvCxnSpPr>
            <a:stCxn id="2" idx="1"/>
          </p:cNvCxnSpPr>
          <p:nvPr/>
        </p:nvCxnSpPr>
        <p:spPr>
          <a:xfrm flipH="1">
            <a:off x="1259632" y="500100"/>
            <a:ext cx="504056" cy="52471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2" idx="3"/>
          </p:cNvCxnSpPr>
          <p:nvPr/>
        </p:nvCxnSpPr>
        <p:spPr>
          <a:xfrm>
            <a:off x="7380312" y="500100"/>
            <a:ext cx="360040" cy="52471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5332231" y="898803"/>
            <a:ext cx="0" cy="2520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5879919"/>
              </p:ext>
            </p:extLst>
          </p:nvPr>
        </p:nvGraphicFramePr>
        <p:xfrm>
          <a:off x="0" y="2687216"/>
          <a:ext cx="4788024" cy="4130784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2411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1744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событие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результат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2088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Arial Narrow" pitchFamily="34" charset="0"/>
                          <a:cs typeface="Arial" pitchFamily="34" charset="0"/>
                        </a:rPr>
                        <a:t>1700-1721</a:t>
                      </a:r>
                      <a:r>
                        <a:rPr lang="ru-RU" sz="1600" b="1" baseline="0" dirty="0">
                          <a:latin typeface="Arial Narrow" pitchFamily="34" charset="0"/>
                          <a:cs typeface="Arial" pitchFamily="34" charset="0"/>
                        </a:rPr>
                        <a:t> – Северная война</a:t>
                      </a:r>
                    </a:p>
                    <a:p>
                      <a:pPr algn="ctr"/>
                      <a:r>
                        <a:rPr lang="ru-RU" sz="1600" b="0" u="sng" baseline="0" dirty="0">
                          <a:latin typeface="Arial Narrow" pitchFamily="34" charset="0"/>
                          <a:cs typeface="Arial" pitchFamily="34" charset="0"/>
                        </a:rPr>
                        <a:t>Основные сражения</a:t>
                      </a:r>
                    </a:p>
                    <a:p>
                      <a:r>
                        <a:rPr lang="ru-RU" sz="1600" dirty="0">
                          <a:latin typeface="Arial Narrow" pitchFamily="34" charset="0"/>
                          <a:cs typeface="Arial" pitchFamily="34" charset="0"/>
                        </a:rPr>
                        <a:t>1700-поражение под</a:t>
                      </a:r>
                      <a:r>
                        <a:rPr lang="ru-RU" sz="1600" baseline="0" dirty="0">
                          <a:latin typeface="Arial Narrow" pitchFamily="34" charset="0"/>
                          <a:cs typeface="Arial" pitchFamily="34" charset="0"/>
                        </a:rPr>
                        <a:t> Нарвой</a:t>
                      </a:r>
                      <a:endParaRPr lang="ru-RU" sz="1600" dirty="0">
                        <a:latin typeface="Arial Narrow" pitchFamily="34" charset="0"/>
                        <a:cs typeface="Arial" pitchFamily="34" charset="0"/>
                      </a:endParaRPr>
                    </a:p>
                    <a:p>
                      <a:r>
                        <a:rPr lang="ru-RU" sz="1600" dirty="0">
                          <a:latin typeface="Arial Narrow" pitchFamily="34" charset="0"/>
                          <a:cs typeface="Arial" pitchFamily="34" charset="0"/>
                        </a:rPr>
                        <a:t>1703-основание Санкт-Петербурга</a:t>
                      </a:r>
                    </a:p>
                    <a:p>
                      <a:r>
                        <a:rPr lang="ru-RU" sz="1600" dirty="0">
                          <a:latin typeface="Arial Narrow" pitchFamily="34" charset="0"/>
                          <a:cs typeface="Arial" pitchFamily="34" charset="0"/>
                        </a:rPr>
                        <a:t>1708- победа у </a:t>
                      </a:r>
                      <a:r>
                        <a:rPr lang="ru-RU" sz="1600" dirty="0" err="1">
                          <a:latin typeface="Arial Narrow" pitchFamily="34" charset="0"/>
                          <a:cs typeface="Arial" pitchFamily="34" charset="0"/>
                        </a:rPr>
                        <a:t>д.Лесной</a:t>
                      </a:r>
                      <a:endParaRPr lang="ru-RU" sz="1600" dirty="0">
                        <a:latin typeface="Arial Narrow" pitchFamily="34" charset="0"/>
                        <a:cs typeface="Arial" pitchFamily="34" charset="0"/>
                      </a:endParaRPr>
                    </a:p>
                    <a:p>
                      <a:r>
                        <a:rPr lang="ru-RU" sz="1600" dirty="0">
                          <a:latin typeface="Arial Narrow" pitchFamily="34" charset="0"/>
                          <a:cs typeface="Arial" pitchFamily="34" charset="0"/>
                        </a:rPr>
                        <a:t>1709-Полтавская Битва</a:t>
                      </a:r>
                    </a:p>
                    <a:p>
                      <a:r>
                        <a:rPr lang="ru-RU" sz="1600" dirty="0">
                          <a:latin typeface="Arial Narrow" pitchFamily="34" charset="0"/>
                          <a:cs typeface="Arial" pitchFamily="34" charset="0"/>
                        </a:rPr>
                        <a:t>1714-Гангутское сражение</a:t>
                      </a:r>
                    </a:p>
                    <a:p>
                      <a:r>
                        <a:rPr lang="ru-RU" sz="1600" dirty="0">
                          <a:latin typeface="Arial Narrow" pitchFamily="34" charset="0"/>
                          <a:cs typeface="Arial" pitchFamily="34" charset="0"/>
                        </a:rPr>
                        <a:t>1720-сражение у</a:t>
                      </a:r>
                      <a:r>
                        <a:rPr lang="ru-RU" sz="1600" baseline="0" dirty="0">
                          <a:latin typeface="Arial Narrow" pitchFamily="34" charset="0"/>
                          <a:cs typeface="Arial" pitchFamily="34" charset="0"/>
                        </a:rPr>
                        <a:t> о. </a:t>
                      </a:r>
                      <a:r>
                        <a:rPr lang="ru-RU" sz="1600" baseline="0" dirty="0" err="1">
                          <a:latin typeface="Arial Narrow" pitchFamily="34" charset="0"/>
                          <a:cs typeface="Arial" pitchFamily="34" charset="0"/>
                        </a:rPr>
                        <a:t>Гренгам</a:t>
                      </a:r>
                      <a:endParaRPr lang="ru-RU" sz="1600" baseline="0" dirty="0">
                        <a:latin typeface="Arial Narrow" pitchFamily="34" charset="0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latin typeface="Arial Narrow" pitchFamily="34" charset="0"/>
                          <a:cs typeface="Arial" pitchFamily="34" charset="0"/>
                        </a:rPr>
                        <a:t>1721-Ништадский </a:t>
                      </a:r>
                      <a:r>
                        <a:rPr lang="ru-RU" sz="1600" dirty="0" err="1">
                          <a:latin typeface="Arial Narrow" pitchFamily="34" charset="0"/>
                          <a:cs typeface="Arial" pitchFamily="34" charset="0"/>
                        </a:rPr>
                        <a:t>м.д</a:t>
                      </a:r>
                      <a:r>
                        <a:rPr lang="ru-RU" sz="1600" dirty="0">
                          <a:latin typeface="Arial Narrow" pitchFamily="34" charset="0"/>
                          <a:cs typeface="Arial" pitchFamily="34" charset="0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Arial Narrow" pitchFamily="34" charset="0"/>
                          <a:cs typeface="Arial" pitchFamily="34" charset="0"/>
                        </a:rPr>
                        <a:t>Россия получила часть Прибалтийских земель обеспечив себе выход в Балтийское море</a:t>
                      </a:r>
                    </a:p>
                    <a:p>
                      <a:endParaRPr lang="ru-RU" sz="1600" dirty="0">
                        <a:latin typeface="Arial Narrow" pitchFamily="34" charset="0"/>
                        <a:cs typeface="Arial" pitchFamily="34" charset="0"/>
                      </a:endParaRPr>
                    </a:p>
                    <a:p>
                      <a:r>
                        <a:rPr lang="ru-RU" sz="1600" b="1" dirty="0">
                          <a:latin typeface="Arial Narrow" pitchFamily="34" charset="0"/>
                          <a:cs typeface="Arial" pitchFamily="34" charset="0"/>
                        </a:rPr>
                        <a:t>РОССИЯ ВОШЛА</a:t>
                      </a:r>
                      <a:r>
                        <a:rPr lang="ru-RU" sz="1600" b="1" baseline="0" dirty="0">
                          <a:latin typeface="Arial Narrow" pitchFamily="34" charset="0"/>
                          <a:cs typeface="Arial" pitchFamily="34" charset="0"/>
                        </a:rPr>
                        <a:t> В КРУГ ЕВРОПЕЙСКИХ ДЕРЖАВ ПРЕОДОЛЕВ СВОЮ ИЗОЛЯЦИЮ И УСТАНОВИВ ПОСТОЯННЫЕ ДИПЛОМАТИЧЕСКИЕ ОТНОШЕНИЯ С ЕВРОПЕЙСКИМИ СТРАНАМИ </a:t>
                      </a:r>
                      <a:endParaRPr lang="ru-RU" sz="1600" b="1" dirty="0">
                        <a:latin typeface="Arial Narrow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3358675"/>
              </p:ext>
            </p:extLst>
          </p:nvPr>
        </p:nvGraphicFramePr>
        <p:xfrm>
          <a:off x="6929454" y="2847449"/>
          <a:ext cx="2107042" cy="3296193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9779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91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40257">
                <a:tc>
                  <a:txBody>
                    <a:bodyPr/>
                    <a:lstStyle/>
                    <a:p>
                      <a:r>
                        <a:rPr lang="ru-RU" b="0" dirty="0">
                          <a:latin typeface="Arial Narrow" pitchFamily="34" charset="0"/>
                        </a:rPr>
                        <a:t>событие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latin typeface="Arial Narrow" pitchFamily="34" charset="0"/>
                        </a:rPr>
                        <a:t>результат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39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398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398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398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21" name="Прямая со стрелкой 20"/>
          <p:cNvCxnSpPr>
            <a:stCxn id="4" idx="2"/>
            <a:endCxn id="16" idx="0"/>
          </p:cNvCxnSpPr>
          <p:nvPr/>
        </p:nvCxnSpPr>
        <p:spPr>
          <a:xfrm>
            <a:off x="1583668" y="2346113"/>
            <a:ext cx="810344" cy="341103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6" idx="2"/>
          </p:cNvCxnSpPr>
          <p:nvPr/>
        </p:nvCxnSpPr>
        <p:spPr>
          <a:xfrm flipH="1">
            <a:off x="5220072" y="2581688"/>
            <a:ext cx="252028" cy="265761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Таблица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8273147"/>
              </p:ext>
            </p:extLst>
          </p:nvPr>
        </p:nvGraphicFramePr>
        <p:xfrm>
          <a:off x="4866393" y="2852936"/>
          <a:ext cx="1920185" cy="3362147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9212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89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73471">
                <a:tc>
                  <a:txBody>
                    <a:bodyPr/>
                    <a:lstStyle/>
                    <a:p>
                      <a:r>
                        <a:rPr lang="ru-RU" sz="1600" b="0" dirty="0">
                          <a:latin typeface="Arial Narrow" pitchFamily="34" charset="0"/>
                        </a:rPr>
                        <a:t>событие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dirty="0">
                          <a:latin typeface="Arial Narrow" pitchFamily="34" charset="0"/>
                        </a:rPr>
                        <a:t>результат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94338">
                <a:tc>
                  <a:txBody>
                    <a:bodyPr/>
                    <a:lstStyle/>
                    <a:p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94338">
                <a:tc>
                  <a:txBody>
                    <a:bodyPr/>
                    <a:lstStyle/>
                    <a:p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90592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163488"/>
            <a:ext cx="5616624" cy="67322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Россия – великая европейская держава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024817"/>
            <a:ext cx="2808312" cy="132129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Борьба за выход к балтийскому морю и укрепление своих позиций в Прибалтике.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703488" y="1092606"/>
            <a:ext cx="2412268" cy="135620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Arial" pitchFamily="34" charset="0"/>
                <a:cs typeface="Arial" pitchFamily="34" charset="0"/>
              </a:rPr>
              <a:t>Возврат утраченных территорий и воссоединение украинских и белорусских земель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355976" y="1185616"/>
            <a:ext cx="2232248" cy="139607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Arial" pitchFamily="34" charset="0"/>
                <a:cs typeface="Arial" pitchFamily="34" charset="0"/>
              </a:rPr>
              <a:t>Защита южных границ от набегов крымского хана и борьба за выход в Черное море</a:t>
            </a:r>
          </a:p>
        </p:txBody>
      </p:sp>
      <p:cxnSp>
        <p:nvCxnSpPr>
          <p:cNvPr id="8" name="Прямая со стрелкой 7"/>
          <p:cNvCxnSpPr>
            <a:stCxn id="2" idx="1"/>
          </p:cNvCxnSpPr>
          <p:nvPr/>
        </p:nvCxnSpPr>
        <p:spPr>
          <a:xfrm flipH="1">
            <a:off x="1259632" y="500100"/>
            <a:ext cx="504056" cy="52471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2" idx="3"/>
          </p:cNvCxnSpPr>
          <p:nvPr/>
        </p:nvCxnSpPr>
        <p:spPr>
          <a:xfrm>
            <a:off x="7380312" y="500100"/>
            <a:ext cx="360040" cy="52471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5332231" y="898803"/>
            <a:ext cx="0" cy="2520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0483484"/>
              </p:ext>
            </p:extLst>
          </p:nvPr>
        </p:nvGraphicFramePr>
        <p:xfrm>
          <a:off x="0" y="2687216"/>
          <a:ext cx="4429124" cy="5689808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21431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1744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событие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результат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2088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Arial Narrow" pitchFamily="34" charset="0"/>
                          <a:cs typeface="Arial" pitchFamily="34" charset="0"/>
                        </a:rPr>
                        <a:t>1700-1721</a:t>
                      </a:r>
                      <a:r>
                        <a:rPr lang="ru-RU" sz="1600" b="1" baseline="0" dirty="0">
                          <a:latin typeface="Arial Narrow" pitchFamily="34" charset="0"/>
                          <a:cs typeface="Arial" pitchFamily="34" charset="0"/>
                        </a:rPr>
                        <a:t> – Северная война</a:t>
                      </a:r>
                    </a:p>
                    <a:p>
                      <a:pPr algn="ctr"/>
                      <a:r>
                        <a:rPr lang="ru-RU" sz="1600" b="0" u="sng" baseline="0" dirty="0">
                          <a:latin typeface="Arial Narrow" pitchFamily="34" charset="0"/>
                          <a:cs typeface="Arial" pitchFamily="34" charset="0"/>
                        </a:rPr>
                        <a:t>Основные сражения</a:t>
                      </a:r>
                    </a:p>
                    <a:p>
                      <a:r>
                        <a:rPr lang="ru-RU" sz="1600" dirty="0">
                          <a:latin typeface="Arial Narrow" pitchFamily="34" charset="0"/>
                          <a:cs typeface="Arial" pitchFamily="34" charset="0"/>
                        </a:rPr>
                        <a:t>1700-поражение под</a:t>
                      </a:r>
                      <a:r>
                        <a:rPr lang="ru-RU" sz="1600" baseline="0" dirty="0">
                          <a:latin typeface="Arial Narrow" pitchFamily="34" charset="0"/>
                          <a:cs typeface="Arial" pitchFamily="34" charset="0"/>
                        </a:rPr>
                        <a:t> Нарвой</a:t>
                      </a:r>
                      <a:endParaRPr lang="ru-RU" sz="1600" dirty="0">
                        <a:latin typeface="Arial Narrow" pitchFamily="34" charset="0"/>
                        <a:cs typeface="Arial" pitchFamily="34" charset="0"/>
                      </a:endParaRPr>
                    </a:p>
                    <a:p>
                      <a:r>
                        <a:rPr lang="ru-RU" sz="1600" dirty="0">
                          <a:latin typeface="Arial Narrow" pitchFamily="34" charset="0"/>
                          <a:cs typeface="Arial" pitchFamily="34" charset="0"/>
                        </a:rPr>
                        <a:t>1703-основание Санкт-Петербурга</a:t>
                      </a:r>
                    </a:p>
                    <a:p>
                      <a:r>
                        <a:rPr lang="ru-RU" sz="1600" dirty="0">
                          <a:latin typeface="Arial Narrow" pitchFamily="34" charset="0"/>
                          <a:cs typeface="Arial" pitchFamily="34" charset="0"/>
                        </a:rPr>
                        <a:t>1708- победа у </a:t>
                      </a:r>
                      <a:r>
                        <a:rPr lang="ru-RU" sz="1600" dirty="0" err="1">
                          <a:latin typeface="Arial Narrow" pitchFamily="34" charset="0"/>
                          <a:cs typeface="Arial" pitchFamily="34" charset="0"/>
                        </a:rPr>
                        <a:t>д.Лесной</a:t>
                      </a:r>
                      <a:endParaRPr lang="ru-RU" sz="1600" dirty="0">
                        <a:latin typeface="Arial Narrow" pitchFamily="34" charset="0"/>
                        <a:cs typeface="Arial" pitchFamily="34" charset="0"/>
                      </a:endParaRPr>
                    </a:p>
                    <a:p>
                      <a:r>
                        <a:rPr lang="ru-RU" sz="1600" dirty="0">
                          <a:latin typeface="Arial Narrow" pitchFamily="34" charset="0"/>
                          <a:cs typeface="Arial" pitchFamily="34" charset="0"/>
                        </a:rPr>
                        <a:t>1709-Полтавская Битва</a:t>
                      </a:r>
                    </a:p>
                    <a:p>
                      <a:r>
                        <a:rPr lang="ru-RU" sz="1600" dirty="0">
                          <a:latin typeface="Arial Narrow" pitchFamily="34" charset="0"/>
                          <a:cs typeface="Arial" pitchFamily="34" charset="0"/>
                        </a:rPr>
                        <a:t>1714-Гангутское сражение</a:t>
                      </a:r>
                    </a:p>
                    <a:p>
                      <a:r>
                        <a:rPr lang="ru-RU" sz="1600" dirty="0">
                          <a:latin typeface="Arial Narrow" pitchFamily="34" charset="0"/>
                          <a:cs typeface="Arial" pitchFamily="34" charset="0"/>
                        </a:rPr>
                        <a:t>1720-сражение у</a:t>
                      </a:r>
                      <a:r>
                        <a:rPr lang="ru-RU" sz="1600" baseline="0" dirty="0">
                          <a:latin typeface="Arial Narrow" pitchFamily="34" charset="0"/>
                          <a:cs typeface="Arial" pitchFamily="34" charset="0"/>
                        </a:rPr>
                        <a:t> о. </a:t>
                      </a:r>
                      <a:r>
                        <a:rPr lang="ru-RU" sz="1600" baseline="0" dirty="0" err="1">
                          <a:latin typeface="Arial Narrow" pitchFamily="34" charset="0"/>
                          <a:cs typeface="Arial" pitchFamily="34" charset="0"/>
                        </a:rPr>
                        <a:t>Гренгам</a:t>
                      </a:r>
                      <a:endParaRPr lang="ru-RU" sz="1600" baseline="0" dirty="0">
                        <a:latin typeface="Arial Narrow" pitchFamily="34" charset="0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latin typeface="Arial Narrow" pitchFamily="34" charset="0"/>
                          <a:cs typeface="Arial" pitchFamily="34" charset="0"/>
                        </a:rPr>
                        <a:t>1721-Ништадский </a:t>
                      </a:r>
                      <a:r>
                        <a:rPr lang="ru-RU" sz="1600" dirty="0" err="1">
                          <a:latin typeface="Arial Narrow" pitchFamily="34" charset="0"/>
                          <a:cs typeface="Arial" pitchFamily="34" charset="0"/>
                        </a:rPr>
                        <a:t>м.д</a:t>
                      </a:r>
                      <a:r>
                        <a:rPr lang="ru-RU" sz="1600" dirty="0">
                          <a:latin typeface="Arial Narrow" pitchFamily="34" charset="0"/>
                          <a:cs typeface="Arial" pitchFamily="34" charset="0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Arial Narrow" pitchFamily="34" charset="0"/>
                          <a:cs typeface="Arial" pitchFamily="34" charset="0"/>
                        </a:rPr>
                        <a:t>Россия получила часть Прибалтийских земель обеспечив себе выход в Балтийское море</a:t>
                      </a:r>
                    </a:p>
                    <a:p>
                      <a:endParaRPr lang="ru-RU" sz="1600" dirty="0">
                        <a:latin typeface="Arial Narrow" pitchFamily="34" charset="0"/>
                        <a:cs typeface="Arial" pitchFamily="34" charset="0"/>
                      </a:endParaRPr>
                    </a:p>
                    <a:p>
                      <a:r>
                        <a:rPr lang="ru-RU" sz="1600" b="0" dirty="0">
                          <a:latin typeface="Arial Narrow" pitchFamily="34" charset="0"/>
                          <a:cs typeface="Arial" pitchFamily="34" charset="0"/>
                        </a:rPr>
                        <a:t>РОССИЯ ВОШЛА</a:t>
                      </a:r>
                      <a:r>
                        <a:rPr lang="ru-RU" sz="1600" b="0" baseline="0" dirty="0">
                          <a:latin typeface="Arial Narrow" pitchFamily="34" charset="0"/>
                          <a:cs typeface="Arial" pitchFamily="34" charset="0"/>
                        </a:rPr>
                        <a:t> В КРУГ ЕВРОПЕЙСКИХ ДЕРЖАВ ПРЕОДОЛЕВ СВОЮ ИЗОЛЯЦИЮ И УСТАНОВИВ ПОСТОЯННЫЕ ДИПЛОМАТИЧЕСКИЕ ОТНОШЕНИЯ С ЕВРОПЕЙСКИМИ СТРАНАМИ </a:t>
                      </a:r>
                      <a:endParaRPr lang="ru-RU" sz="1600" b="0" dirty="0">
                        <a:latin typeface="Arial Narrow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9512">
                <a:tc>
                  <a:txBody>
                    <a:bodyPr/>
                    <a:lstStyle/>
                    <a:p>
                      <a:endParaRPr lang="ru-RU" sz="1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9512">
                <a:tc>
                  <a:txBody>
                    <a:bodyPr/>
                    <a:lstStyle/>
                    <a:p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3358675"/>
              </p:ext>
            </p:extLst>
          </p:nvPr>
        </p:nvGraphicFramePr>
        <p:xfrm>
          <a:off x="7786710" y="2847449"/>
          <a:ext cx="1249786" cy="3270439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580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7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3055">
                <a:tc>
                  <a:txBody>
                    <a:bodyPr/>
                    <a:lstStyle/>
                    <a:p>
                      <a:r>
                        <a:rPr lang="ru-RU" b="0" dirty="0">
                          <a:latin typeface="Arial Narrow" pitchFamily="34" charset="0"/>
                        </a:rPr>
                        <a:t>событие</a:t>
                      </a: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latin typeface="Arial Narrow" pitchFamily="34" charset="0"/>
                        </a:rPr>
                        <a:t>результат</a:t>
                      </a:r>
                    </a:p>
                  </a:txBody>
                  <a:tcPr vert="vert27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934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934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934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934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21" name="Прямая со стрелкой 20"/>
          <p:cNvCxnSpPr>
            <a:stCxn id="4" idx="2"/>
            <a:endCxn id="16" idx="0"/>
          </p:cNvCxnSpPr>
          <p:nvPr/>
        </p:nvCxnSpPr>
        <p:spPr>
          <a:xfrm>
            <a:off x="1583668" y="2346113"/>
            <a:ext cx="810344" cy="341103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6" idx="2"/>
          </p:cNvCxnSpPr>
          <p:nvPr/>
        </p:nvCxnSpPr>
        <p:spPr>
          <a:xfrm flipH="1">
            <a:off x="5220072" y="2581688"/>
            <a:ext cx="252028" cy="265761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Таблица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8273147"/>
              </p:ext>
            </p:extLst>
          </p:nvPr>
        </p:nvGraphicFramePr>
        <p:xfrm>
          <a:off x="4500562" y="2852936"/>
          <a:ext cx="3214711" cy="4594167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5423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23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712">
                <a:tc>
                  <a:txBody>
                    <a:bodyPr/>
                    <a:lstStyle/>
                    <a:p>
                      <a:r>
                        <a:rPr lang="ru-RU" sz="1600" b="0" dirty="0">
                          <a:latin typeface="Arial Narrow" pitchFamily="34" charset="0"/>
                        </a:rPr>
                        <a:t>событие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dirty="0">
                          <a:latin typeface="Arial Narrow" pitchFamily="34" charset="0"/>
                        </a:rPr>
                        <a:t>результат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05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rgbClr val="C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Азовские походы, </a:t>
                      </a:r>
                      <a:r>
                        <a:rPr lang="ru-RU" sz="2200" dirty="0" err="1">
                          <a:solidFill>
                            <a:srgbClr val="C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Прутский</a:t>
                      </a:r>
                      <a:r>
                        <a:rPr lang="ru-RU" sz="2200" dirty="0">
                          <a:solidFill>
                            <a:srgbClr val="C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 поход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rgbClr val="C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Персидский поход 1722-1723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rgbClr val="C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Не удалось завоевать выход в Черное море, укрепить безопасность границ на юге</a:t>
                      </a:r>
                      <a:endParaRPr lang="ru-RU" sz="2200" dirty="0">
                        <a:solidFill>
                          <a:srgbClr val="C0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74033">
                <a:tc>
                  <a:txBody>
                    <a:bodyPr/>
                    <a:lstStyle/>
                    <a:p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0517">
                <a:tc>
                  <a:txBody>
                    <a:bodyPr/>
                    <a:lstStyle/>
                    <a:p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905920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488</TotalTime>
  <Words>1324</Words>
  <Application>Microsoft Office PowerPoint</Application>
  <PresentationFormat>Экран (4:3)</PresentationFormat>
  <Paragraphs>246</Paragraphs>
  <Slides>20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Arial Narrow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Задача:  Исследуя вопрос о том как изменилась роль России в европейской политике ответить на вопрос:   Могла ли Россия претендовать на статус – великой европейской державой?   </vt:lpstr>
      <vt:lpstr>Презентация PowerPoint</vt:lpstr>
      <vt:lpstr>Презентация PowerPoint</vt:lpstr>
      <vt:lpstr>Северная война 1700-1721гг. – рубеж в европеизации России. Согласитесь или опровергните это утверждение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Русско-шведская война 1788-1790 гг.</vt:lpstr>
      <vt:lpstr>Русско-турецкая война 1768-1774 годов</vt:lpstr>
      <vt:lpstr>Русско-турецкая война 1787-1791 гг.</vt:lpstr>
      <vt:lpstr>Разделы Речи Посполитой: 1772 г., 1793 г., 1795 г.</vt:lpstr>
      <vt:lpstr>Последствия раздела Польши:</vt:lpstr>
      <vt:lpstr> Итоги: за годы царствования Екатерины II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Гость</dc:creator>
  <cp:lastModifiedBy>Татьяна Бедушвиль</cp:lastModifiedBy>
  <cp:revision>33</cp:revision>
  <dcterms:created xsi:type="dcterms:W3CDTF">2014-02-23T23:43:44Z</dcterms:created>
  <dcterms:modified xsi:type="dcterms:W3CDTF">2020-10-28T15:37:07Z</dcterms:modified>
</cp:coreProperties>
</file>