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58" r:id="rId3"/>
    <p:sldId id="280" r:id="rId4"/>
    <p:sldId id="259" r:id="rId5"/>
    <p:sldId id="291" r:id="rId6"/>
    <p:sldId id="292" r:id="rId7"/>
    <p:sldId id="293" r:id="rId8"/>
    <p:sldId id="261" r:id="rId9"/>
    <p:sldId id="263" r:id="rId10"/>
    <p:sldId id="262" r:id="rId11"/>
    <p:sldId id="265" r:id="rId12"/>
    <p:sldId id="267" r:id="rId13"/>
    <p:sldId id="268" r:id="rId14"/>
    <p:sldId id="281" r:id="rId15"/>
    <p:sldId id="269" r:id="rId16"/>
    <p:sldId id="294" r:id="rId17"/>
    <p:sldId id="270" r:id="rId18"/>
    <p:sldId id="285" r:id="rId19"/>
    <p:sldId id="288" r:id="rId20"/>
    <p:sldId id="295" r:id="rId21"/>
    <p:sldId id="282" r:id="rId22"/>
    <p:sldId id="283" r:id="rId23"/>
    <p:sldId id="296" r:id="rId24"/>
    <p:sldId id="290" r:id="rId25"/>
  </p:sldIdLst>
  <p:sldSz cx="9144000" cy="6858000" type="screen4x3"/>
  <p:notesSz cx="6888163" cy="100203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6592C45-7B0C-47AA-90BA-D288A0D2C2C8}">
          <p14:sldIdLst>
            <p14:sldId id="256"/>
            <p14:sldId id="258"/>
            <p14:sldId id="280"/>
            <p14:sldId id="259"/>
            <p14:sldId id="291"/>
            <p14:sldId id="292"/>
            <p14:sldId id="293"/>
            <p14:sldId id="261"/>
            <p14:sldId id="263"/>
            <p14:sldId id="262"/>
            <p14:sldId id="265"/>
            <p14:sldId id="267"/>
            <p14:sldId id="268"/>
            <p14:sldId id="281"/>
            <p14:sldId id="269"/>
            <p14:sldId id="294"/>
            <p14:sldId id="270"/>
            <p14:sldId id="285"/>
            <p14:sldId id="288"/>
            <p14:sldId id="295"/>
            <p14:sldId id="282"/>
            <p14:sldId id="283"/>
            <p14:sldId id="296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68263DA-E11C-4A94-A2C7-7D12E99D898E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B8A5435-8A59-40F1-AF0B-75C14C142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49000" contrast="7000"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75;&#1086;&#1088;&#1100;\Desktop\&#1055;&#1056;&#1054;&#1045;&#1050;&#1058;&#1067;%202019\!&#1055;&#1056;&#1054;&#1045;&#1050;&#1058;%20&#1055;&#1054;%20&#1057;&#1061;&#1045;&#1052;&#1054;&#1058;&#1045;&#1061;&#1053;&#1048;&#1050;&#1045;\&#1089;&#1074;&#1077;&#1090;&#1086;&#1092;&#1086;&#1088;%20(2)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75;&#1086;&#1088;&#1100;\Desktop\&#1055;&#1056;&#1054;&#1045;&#1050;&#1058;&#1067;%202019\!&#1055;&#1056;&#1054;&#1045;&#1050;&#1058;%20&#1055;&#1054;%20&#1057;&#1061;&#1045;&#1052;&#1054;&#1058;&#1045;&#1061;&#1053;&#1048;&#1050;&#1045;\&#1092;&#1086;&#1090;&#1086;&#1088;&#1077;&#1079;&#1080;&#1089;&#1090;&#1086;&#1088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75;&#1086;&#1088;&#1100;\Desktop\&#1055;&#1056;&#1054;&#1045;&#1050;&#1058;&#1067;%202019\!&#1055;&#1056;&#1054;&#1045;&#1050;&#1058;%20&#1055;&#1054;%20&#1057;&#1061;&#1045;&#1052;&#1054;&#1058;&#1045;&#1061;&#1053;&#1048;&#1050;&#1045;\3-&#1093;&#1094;&#1074;&#1077;&#1090;&#1085;&#1099;&#1081;%20&#1089;&#1074;&#1077;&#1090;&#1086;&#1076;&#1080;&#1086;&#1076;%202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img.staticbg.com/images/upload/2015/09/SKU278642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185738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Светодиоды </a:t>
            </a:r>
            <a:r>
              <a:rPr 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схемотехнике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71700" y="6091064"/>
            <a:ext cx="6772300" cy="76693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</a:t>
            </a:r>
            <a:r>
              <a:rPr lang="ru-RU" dirty="0" smtClean="0">
                <a:solidFill>
                  <a:schemeClr val="bg1"/>
                </a:solidFill>
              </a:rPr>
              <a:t>читель </a:t>
            </a:r>
            <a:r>
              <a:rPr lang="ru-RU" dirty="0" smtClean="0">
                <a:solidFill>
                  <a:schemeClr val="bg1"/>
                </a:solidFill>
              </a:rPr>
              <a:t>информатики Курилов И.А.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9"/>
            <a:ext cx="8354891" cy="81550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700" b="1" dirty="0" err="1">
                <a:solidFill>
                  <a:srgbClr val="002060"/>
                </a:solidFill>
              </a:rPr>
              <a:t>Резистор</a:t>
            </a:r>
            <a:endParaRPr lang="en-US" sz="47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5643578"/>
            <a:ext cx="6858000" cy="581685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2000" b="1" dirty="0" err="1">
                <a:solidFill>
                  <a:srgbClr val="002060"/>
                </a:solidFill>
              </a:rPr>
              <a:t>Резистор</a:t>
            </a:r>
            <a:r>
              <a:rPr lang="en-US" sz="2000" b="1" dirty="0">
                <a:solidFill>
                  <a:srgbClr val="002060"/>
                </a:solidFill>
              </a:rPr>
              <a:t>– </a:t>
            </a:r>
            <a:r>
              <a:rPr lang="en-US" sz="2000" b="1" dirty="0" err="1">
                <a:solidFill>
                  <a:srgbClr val="002060"/>
                </a:solidFill>
              </a:rPr>
              <a:t>это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элемент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электрической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цепи</a:t>
            </a:r>
            <a:r>
              <a:rPr lang="en-US" sz="2000" b="1" dirty="0">
                <a:solidFill>
                  <a:srgbClr val="002060"/>
                </a:solidFill>
              </a:rPr>
              <a:t>, </a:t>
            </a:r>
            <a:r>
              <a:rPr lang="en-US" sz="2000" b="1" dirty="0" err="1">
                <a:solidFill>
                  <a:srgbClr val="002060"/>
                </a:solidFill>
              </a:rPr>
              <a:t>оказывающий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сопротивление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протекающему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через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него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току</a:t>
            </a:r>
            <a:r>
              <a:rPr lang="en-US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9" name="Рисунок 8" descr="Изображение выглядит как отвертка&#10;&#10;Описание создано автоматически">
            <a:extLst>
              <a:ext uri="{FF2B5EF4-FFF2-40B4-BE49-F238E27FC236}">
                <a16:creationId xmlns:a16="http://schemas.microsoft.com/office/drawing/2014/main" id="{C1F1A31F-F27E-4DC7-A20A-6A26CEDE2F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2" r="23436" b="-2"/>
          <a:stretch/>
        </p:blipFill>
        <p:spPr>
          <a:xfrm>
            <a:off x="1282372" y="307731"/>
            <a:ext cx="2007253" cy="39976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FEEDD4-188D-4467-8E38-1C3D4D2490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7" r="20986" b="-1"/>
          <a:stretch/>
        </p:blipFill>
        <p:spPr>
          <a:xfrm>
            <a:off x="4812032" y="1169483"/>
            <a:ext cx="4091938" cy="2274133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904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4700" b="1" dirty="0" err="1">
                <a:solidFill>
                  <a:srgbClr val="002060"/>
                </a:solidFill>
              </a:rPr>
              <a:t>Фотор</a:t>
            </a:r>
            <a:r>
              <a:rPr lang="en-US" sz="4700" b="1" dirty="0" err="1">
                <a:solidFill>
                  <a:srgbClr val="002060"/>
                </a:solidFill>
              </a:rPr>
              <a:t>езистор</a:t>
            </a:r>
            <a:endParaRPr lang="en-US" sz="47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5643578"/>
            <a:ext cx="6858000" cy="581685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ru-RU" sz="2000" b="1" dirty="0" err="1" smtClean="0">
                <a:solidFill>
                  <a:srgbClr val="002060"/>
                </a:solidFill>
              </a:rPr>
              <a:t>Фотор</a:t>
            </a:r>
            <a:r>
              <a:rPr lang="en-US" sz="2000" b="1" dirty="0" err="1" smtClean="0">
                <a:solidFill>
                  <a:srgbClr val="002060"/>
                </a:solidFill>
              </a:rPr>
              <a:t>езистор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— полупроводников  прибор, изменяющий величину своего сопротивления при облучении светом</a:t>
            </a:r>
            <a:endParaRPr lang="en-US" sz="2000" b="1" dirty="0">
              <a:solidFill>
                <a:srgbClr val="00206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A5ADB-20DC-4B84-941D-1F881BAEA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0" y="396962"/>
            <a:ext cx="3870238" cy="38702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55A61B-A4F1-4E64-8B2D-E118714366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64" y="365236"/>
            <a:ext cx="4210705" cy="336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64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55042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4800" b="1" dirty="0">
                <a:solidFill>
                  <a:srgbClr val="002060"/>
                </a:solidFill>
              </a:rPr>
              <a:t>Конденсатор</a:t>
            </a:r>
            <a:endParaRPr lang="en-US" sz="47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5429264"/>
            <a:ext cx="6858000" cy="79599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ru-RU" sz="1800" b="1" dirty="0">
                <a:solidFill>
                  <a:srgbClr val="002060"/>
                </a:solidFill>
              </a:rPr>
              <a:t>Конденсатор — двухполюсник с постоянным или переменным значением ёмкости и малой проводимостью; устройство для накопления заряда и энергии электрического поля.</a:t>
            </a:r>
            <a:endParaRPr lang="en-US" sz="1800" b="1" dirty="0">
              <a:solidFill>
                <a:srgbClr val="00206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Изображение выглядит как электроника&#10;&#10;Описание создано автоматически">
            <a:extLst>
              <a:ext uri="{FF2B5EF4-FFF2-40B4-BE49-F238E27FC236}">
                <a16:creationId xmlns:a16="http://schemas.microsoft.com/office/drawing/2014/main" id="{6E5D0B74-C261-4842-BC3C-197F69658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4" y="403677"/>
            <a:ext cx="4242966" cy="31822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A923B8B-9A8F-4FA1-8221-F1DCD931AC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63" y="762000"/>
            <a:ext cx="4268595" cy="258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02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55042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4800" b="1" dirty="0">
                <a:solidFill>
                  <a:srgbClr val="002060"/>
                </a:solidFill>
              </a:rPr>
              <a:t>Светодиод</a:t>
            </a:r>
            <a:endParaRPr lang="en-US" sz="4700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5429264"/>
            <a:ext cx="6858000" cy="79599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ru-RU" sz="1800" b="1" dirty="0">
                <a:solidFill>
                  <a:srgbClr val="002060"/>
                </a:solidFill>
              </a:rPr>
              <a:t>Светодиод— полупроводниковый прибор с электронно-дырочным переходом, создающий оптическое излучение при пропускании через него электрического тока</a:t>
            </a:r>
            <a:endParaRPr lang="en-US" sz="1800" b="1" dirty="0">
              <a:solidFill>
                <a:srgbClr val="00206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E0F6DB-CE7A-4664-A5F5-D182D67CE5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48" y="380198"/>
            <a:ext cx="3755151" cy="3755151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бъект, антенна&#10;&#10;Описание создано автоматически">
            <a:extLst>
              <a:ext uri="{FF2B5EF4-FFF2-40B4-BE49-F238E27FC236}">
                <a16:creationId xmlns:a16="http://schemas.microsoft.com/office/drawing/2014/main" id="{F9F00820-3ECF-436F-A09B-3A98EFB2E3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378" y="760586"/>
            <a:ext cx="4228129" cy="26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78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55042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800" b="1" dirty="0" smtClean="0">
                <a:solidFill>
                  <a:srgbClr val="002060"/>
                </a:solidFill>
              </a:rPr>
              <a:t>RGB-</a:t>
            </a:r>
            <a:r>
              <a:rPr lang="ru-RU" sz="4800" b="1" dirty="0" smtClean="0">
                <a:solidFill>
                  <a:srgbClr val="002060"/>
                </a:solidFill>
              </a:rPr>
              <a:t>светодиод</a:t>
            </a:r>
            <a:endParaRPr lang="en-US" sz="4700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5229200"/>
            <a:ext cx="6858000" cy="996063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800" b="1" dirty="0">
                <a:solidFill>
                  <a:srgbClr val="002060"/>
                </a:solidFill>
              </a:rPr>
              <a:t>RGB-</a:t>
            </a:r>
            <a:r>
              <a:rPr lang="ru-RU" sz="1800" b="1" dirty="0" smtClean="0">
                <a:solidFill>
                  <a:srgbClr val="002060"/>
                </a:solidFill>
              </a:rPr>
              <a:t>светодиод- это совмещённые </a:t>
            </a:r>
            <a:r>
              <a:rPr lang="ru-RU" sz="1800" b="1" dirty="0">
                <a:solidFill>
                  <a:srgbClr val="002060"/>
                </a:solidFill>
              </a:rPr>
              <a:t>в одном корпусе светодиоды красного, зелёного и синего цветов. Светодиод имеет 4 ноги. 3 ноги — аноды, соответствующие отдельным цветам и одна — общий катод. </a:t>
            </a:r>
            <a:endParaRPr lang="en-US" sz="1800" b="1" dirty="0">
              <a:solidFill>
                <a:srgbClr val="00206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8" y="701106"/>
            <a:ext cx="3954760" cy="28612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363" y="477749"/>
            <a:ext cx="3704053" cy="357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5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1835-D442-4DE4-BC35-9554CFFB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55042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4800" b="1" dirty="0">
                <a:solidFill>
                  <a:srgbClr val="002060"/>
                </a:solidFill>
              </a:rPr>
              <a:t>Транзистор</a:t>
            </a:r>
            <a:endParaRPr lang="en-US" sz="47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81FEF-9FEE-4575-82AD-CBCC87CE2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650" y="5357826"/>
            <a:ext cx="6858000" cy="94524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ru-RU" sz="2000" b="1" dirty="0">
                <a:solidFill>
                  <a:srgbClr val="002060"/>
                </a:solidFill>
              </a:rPr>
              <a:t>Транзистор— радиоэлектронный компонент, способный от небольшого входного сигнала управлять значительным током в выходной цепи</a:t>
            </a:r>
            <a:endParaRPr lang="en-US" sz="2000" b="1" dirty="0">
              <a:solidFill>
                <a:srgbClr val="00206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1D21CD-220A-4215-973E-7605A8BAA7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" y="721522"/>
            <a:ext cx="4508797" cy="30058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0F3ADF-9BAB-4D45-89D0-718CB56EC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04" y="489472"/>
            <a:ext cx="3517655" cy="35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95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Среда программирования </a:t>
            </a:r>
            <a:r>
              <a:rPr lang="en-US" b="1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itchFamily="34" charset="0"/>
              </a:rPr>
              <a:t>Arduino</a:t>
            </a:r>
            <a:r>
              <a:rPr lang="en-US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itchFamily="34" charset="0"/>
              </a:rPr>
              <a:t> IDE</a:t>
            </a:r>
            <a:endParaRPr lang="ru-RU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899591" y="811694"/>
            <a:ext cx="7949133" cy="566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 rot="10800000">
            <a:off x="3857620" y="2500306"/>
            <a:ext cx="144016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2939861">
            <a:off x="1019909" y="2593042"/>
            <a:ext cx="4039680" cy="1421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14876" y="335756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3.Прошивка на ЧИП (через обычный кабель от принтера)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24288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Пишем код на </a:t>
            </a:r>
            <a:r>
              <a:rPr lang="en-US" dirty="0" smtClean="0"/>
              <a:t>C++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11643265">
            <a:off x="2675897" y="1527387"/>
            <a:ext cx="2740410" cy="1410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64088" y="177281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Настройка порта прошивки</a:t>
            </a:r>
            <a:endParaRPr lang="ru-RU" dirty="0"/>
          </a:p>
        </p:txBody>
      </p:sp>
      <p:pic>
        <p:nvPicPr>
          <p:cNvPr id="11268" name="Picture 4" descr="https://avatars.mds.yandex.net/get-pdb/1412212/b20fb206-e79f-4c57-bb22-964db7da5ae4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357562"/>
            <a:ext cx="1383791" cy="2713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08FD19-6B5C-43C5-994B-7D8AABE4A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Простые проекты</a:t>
            </a:r>
            <a:r>
              <a:rPr lang="en-US" b="1" dirty="0" smtClean="0">
                <a:solidFill>
                  <a:srgbClr val="7030A0"/>
                </a:solidFill>
              </a:rPr>
              <a:t>: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u="sng" dirty="0" smtClean="0">
                <a:solidFill>
                  <a:srgbClr val="7030A0"/>
                </a:solidFill>
              </a:rPr>
              <a:t>Светофор на светодиодах</a:t>
            </a:r>
            <a:endParaRPr lang="ru-RU" b="1" u="sng" dirty="0">
              <a:solidFill>
                <a:srgbClr val="7030A0"/>
              </a:solidFill>
            </a:endParaRPr>
          </a:p>
        </p:txBody>
      </p:sp>
      <p:pic>
        <p:nvPicPr>
          <p:cNvPr id="1028" name="Picture 4" descr="C:\Users\Игорь\Desktop\ПРОЕКТЫ 2019\ПРОЕКТ ЗВУКИ В СХЕМОТЕХНИКЕ\Сх\Светофор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503826" cy="5253175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071934" y="1428736"/>
            <a:ext cx="4214842" cy="52864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Код работы светофора</a:t>
            </a:r>
          </a:p>
          <a:p>
            <a:pPr marL="0" indent="0">
              <a:buNone/>
            </a:pPr>
            <a:endParaRPr lang="ru-RU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int</a:t>
            </a:r>
            <a:r>
              <a:rPr lang="en-US" dirty="0" smtClean="0">
                <a:latin typeface="Arial Black" panose="020B0A04020102020204" pitchFamily="34" charset="0"/>
              </a:rPr>
              <a:t> red = 2;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int</a:t>
            </a:r>
            <a:r>
              <a:rPr lang="en-US" dirty="0" smtClean="0">
                <a:latin typeface="Arial Black" panose="020B0A04020102020204" pitchFamily="34" charset="0"/>
              </a:rPr>
              <a:t> yellow = </a:t>
            </a:r>
            <a:r>
              <a:rPr lang="ru-RU" dirty="0" smtClean="0">
                <a:latin typeface="Arial Black" panose="020B0A04020102020204" pitchFamily="34" charset="0"/>
              </a:rPr>
              <a:t>3</a:t>
            </a:r>
            <a:r>
              <a:rPr lang="en-US" dirty="0" smtClean="0">
                <a:latin typeface="Arial Black" panose="020B0A04020102020204" pitchFamily="34" charset="0"/>
              </a:rPr>
              <a:t>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int</a:t>
            </a:r>
            <a:r>
              <a:rPr lang="en-US" dirty="0" smtClean="0">
                <a:latin typeface="Arial Black" panose="020B0A04020102020204" pitchFamily="34" charset="0"/>
              </a:rPr>
              <a:t> green = 4;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void setup()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{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pinMode</a:t>
            </a:r>
            <a:r>
              <a:rPr lang="en-US" dirty="0" smtClean="0">
                <a:latin typeface="Arial Black" panose="020B0A04020102020204" pitchFamily="34" charset="0"/>
              </a:rPr>
              <a:t>(</a:t>
            </a:r>
            <a:r>
              <a:rPr lang="en-US" dirty="0" err="1" smtClean="0">
                <a:latin typeface="Arial Black" panose="020B0A04020102020204" pitchFamily="34" charset="0"/>
              </a:rPr>
              <a:t>red,OUTPUT</a:t>
            </a:r>
            <a:r>
              <a:rPr lang="en-US" dirty="0" smtClean="0">
                <a:latin typeface="Arial Black" panose="020B0A04020102020204" pitchFamily="34" charset="0"/>
              </a:rPr>
              <a:t>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pinMode</a:t>
            </a:r>
            <a:r>
              <a:rPr lang="en-US" dirty="0" smtClean="0">
                <a:latin typeface="Arial Black" panose="020B0A04020102020204" pitchFamily="34" charset="0"/>
              </a:rPr>
              <a:t>(</a:t>
            </a:r>
            <a:r>
              <a:rPr lang="en-US" dirty="0" err="1" smtClean="0">
                <a:latin typeface="Arial Black" panose="020B0A04020102020204" pitchFamily="34" charset="0"/>
              </a:rPr>
              <a:t>yellow,OUTPUT</a:t>
            </a:r>
            <a:r>
              <a:rPr lang="en-US" dirty="0" smtClean="0">
                <a:latin typeface="Arial Black" panose="020B0A04020102020204" pitchFamily="34" charset="0"/>
              </a:rPr>
              <a:t>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pinMode</a:t>
            </a:r>
            <a:r>
              <a:rPr lang="en-US" dirty="0" smtClean="0">
                <a:latin typeface="Arial Black" panose="020B0A04020102020204" pitchFamily="34" charset="0"/>
              </a:rPr>
              <a:t>(</a:t>
            </a:r>
            <a:r>
              <a:rPr lang="en-US" dirty="0" err="1" smtClean="0">
                <a:latin typeface="Arial Black" panose="020B0A04020102020204" pitchFamily="34" charset="0"/>
              </a:rPr>
              <a:t>green,OUTPUT</a:t>
            </a:r>
            <a:r>
              <a:rPr lang="en-US" dirty="0" smtClean="0">
                <a:latin typeface="Arial Black" panose="020B0A04020102020204" pitchFamily="34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}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void loop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{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(red, HIGH); delay( 10000);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(yellow, HIGH); delay( 2000);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(red, LOW); 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(yellow, LOW);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HIGH); delay( 10000);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HIGH); delay( 500);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HIGH); delay( 500);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HIGH); delay( 500);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HIGH); delay( 500);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(green, LOW);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(yellow, HIGH); delay( 2000);</a:t>
            </a:r>
          </a:p>
          <a:p>
            <a:pPr marL="0" indent="0">
              <a:buNone/>
            </a:pPr>
            <a:r>
              <a:rPr lang="en-US" dirty="0" err="1" smtClean="0">
                <a:latin typeface="Arial Black" panose="020B0A04020102020204" pitchFamily="34" charset="0"/>
              </a:rPr>
              <a:t>digitalWeite</a:t>
            </a:r>
            <a:r>
              <a:rPr lang="en-US" dirty="0" smtClean="0">
                <a:latin typeface="Arial Black" panose="020B0A04020102020204" pitchFamily="34" charset="0"/>
              </a:rPr>
              <a:t>(yellow, LOW);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}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55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Видео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светофор (2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7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654032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rgbClr val="7030A0"/>
                </a:solidFill>
              </a:rPr>
              <a:t>Определение освещенности на фоторезисторе</a:t>
            </a:r>
            <a:endParaRPr lang="ru-RU" sz="3200" b="1" u="sng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4556" y="304114"/>
            <a:ext cx="3608641" cy="4857752"/>
          </a:xfrm>
        </p:spPr>
      </p:pic>
      <p:sp>
        <p:nvSpPr>
          <p:cNvPr id="4" name="Объект 4"/>
          <p:cNvSpPr txBox="1">
            <a:spLocks/>
          </p:cNvSpPr>
          <p:nvPr/>
        </p:nvSpPr>
        <p:spPr>
          <a:xfrm>
            <a:off x="5000628" y="928670"/>
            <a:ext cx="4143372" cy="40005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>
              <a:spcBef>
                <a:spcPct val="20000"/>
              </a:spcBef>
            </a:pPr>
            <a:r>
              <a:rPr lang="ru-RU" sz="1400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Код работы определение освещенности с помощью фоторезистора</a:t>
            </a:r>
          </a:p>
          <a:p>
            <a:pPr>
              <a:spcBef>
                <a:spcPct val="20000"/>
              </a:spcBef>
            </a:pPr>
            <a:r>
              <a:rPr lang="ru-RU" sz="1400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const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PinRes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A5;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const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PinLen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9;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ValRes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0;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ValPWM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void setup(){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pinMode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PinLed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, OUTPUT);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void loop(){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ValRes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analoggRead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PinRes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ValPwM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= map(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ValRes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, 0,1023, 0,255);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analogWrite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PinLed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ValPWM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}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12793"/>
            <a:ext cx="4857752" cy="284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Цель проекта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Что </a:t>
            </a:r>
            <a:r>
              <a:rPr lang="ru-RU" sz="2800" b="1" dirty="0">
                <a:solidFill>
                  <a:srgbClr val="002060"/>
                </a:solidFill>
              </a:rPr>
              <a:t>такое </a:t>
            </a:r>
            <a:r>
              <a:rPr lang="ru-RU" sz="2800" b="1" dirty="0" err="1" smtClean="0">
                <a:solidFill>
                  <a:srgbClr val="002060"/>
                </a:solidFill>
              </a:rPr>
              <a:t>схемотехника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Место </a:t>
            </a:r>
            <a:r>
              <a:rPr lang="ru-RU" sz="2800" b="1" dirty="0" err="1" smtClean="0">
                <a:solidFill>
                  <a:srgbClr val="002060"/>
                </a:solidFill>
              </a:rPr>
              <a:t>схемотехники</a:t>
            </a:r>
            <a:r>
              <a:rPr lang="ru-RU" sz="2800" b="1" dirty="0" smtClean="0">
                <a:solidFill>
                  <a:srgbClr val="002060"/>
                </a:solidFill>
              </a:rPr>
              <a:t> среди других наук</a:t>
            </a:r>
          </a:p>
          <a:p>
            <a:pPr marL="514350" indent="-514350">
              <a:buAutoNum type="arabicPeriod"/>
            </a:pPr>
            <a:r>
              <a:rPr lang="ru-RU" sz="2800" b="1" dirty="0" err="1" smtClean="0">
                <a:solidFill>
                  <a:srgbClr val="002060"/>
                </a:solidFill>
              </a:rPr>
              <a:t>Схемотехника</a:t>
            </a:r>
            <a:r>
              <a:rPr lang="ru-RU" sz="2800" b="1" dirty="0" smtClean="0">
                <a:solidFill>
                  <a:srgbClr val="002060"/>
                </a:solidFill>
              </a:rPr>
              <a:t> в жизни человека</a:t>
            </a:r>
            <a:endParaRPr lang="ru-RU" sz="2800" b="1" dirty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rgbClr val="002060"/>
                </a:solidFill>
              </a:rPr>
              <a:t>Электронные компоненты (Радиоэлементы)</a:t>
            </a: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rgbClr val="002060"/>
                </a:solidFill>
              </a:rPr>
              <a:t>Классификация ЭК</a:t>
            </a:r>
          </a:p>
          <a:p>
            <a:pPr marL="514350" indent="-514350">
              <a:buAutoNum type="arabicPeriod"/>
            </a:pPr>
            <a:r>
              <a:rPr lang="en-US" sz="2800" b="1" dirty="0" err="1">
                <a:solidFill>
                  <a:srgbClr val="002060"/>
                </a:solidFill>
              </a:rPr>
              <a:t>Самые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распространенные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ЭК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Простые работы со светодиодами (светофор и определение освещенности с помощью фоторезистора)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Проект «Исследование  </a:t>
            </a:r>
            <a:r>
              <a:rPr lang="en-US" sz="2800" b="1" dirty="0" smtClean="0">
                <a:solidFill>
                  <a:srgbClr val="002060"/>
                </a:solidFill>
              </a:rPr>
              <a:t>RGB-</a:t>
            </a:r>
            <a:r>
              <a:rPr lang="ru-RU" sz="2800" b="1" dirty="0" smtClean="0">
                <a:solidFill>
                  <a:srgbClr val="002060"/>
                </a:solidFill>
              </a:rPr>
              <a:t>светодиода»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Вывод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rublux.ru/12387-1-large_default/100-%D1%88%D1%82-5-%D0%BC%D0%BC-4-pin-rgb-led-%D0%BE%D0%B1%D1%89%D0%B8%D0%B9-%D0%B0%D0%BD%D0%BE%D0%B4-%D0%BA%D1%80%D0%B0%D1%81%D0%BD%D1%8B%D0%B9-%D0%B7%D0%B5%D0%BB%D0%B5%D0%BD%D1%8B%D0%B9-%D1%81%D0%B8%D0%BD%D0%B8%D0%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85728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Видео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фоторезистор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7472" y="1178702"/>
            <a:ext cx="8469370" cy="476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4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24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Исследование  </a:t>
            </a:r>
            <a:r>
              <a:rPr lang="en-US" b="1" dirty="0" smtClean="0">
                <a:solidFill>
                  <a:srgbClr val="7030A0"/>
                </a:solidFill>
              </a:rPr>
              <a:t>RGB-</a:t>
            </a:r>
            <a:r>
              <a:rPr lang="ru-RU" b="1" dirty="0" smtClean="0">
                <a:solidFill>
                  <a:srgbClr val="7030A0"/>
                </a:solidFill>
              </a:rPr>
              <a:t>светодиода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7693" y="238101"/>
            <a:ext cx="3286148" cy="438153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00438"/>
            <a:ext cx="4377998" cy="33575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7686" y="785794"/>
            <a:ext cx="4786314" cy="60722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i="1" dirty="0" smtClean="0"/>
              <a:t>// определяем переменные</a:t>
            </a:r>
          </a:p>
          <a:p>
            <a:r>
              <a:rPr lang="en-US" sz="1400" dirty="0" err="1" smtClean="0"/>
              <a:t>int</a:t>
            </a:r>
            <a:r>
              <a:rPr lang="en-US" sz="1400" dirty="0" smtClean="0"/>
              <a:t> red = 9 ; </a:t>
            </a:r>
            <a:r>
              <a:rPr lang="en-US" sz="1400" i="1" dirty="0" smtClean="0"/>
              <a:t>// G</a:t>
            </a:r>
          </a:p>
          <a:p>
            <a:r>
              <a:rPr lang="en-US" sz="1400" dirty="0" err="1" smtClean="0"/>
              <a:t>int</a:t>
            </a:r>
            <a:r>
              <a:rPr lang="en-US" sz="1400" dirty="0" smtClean="0"/>
              <a:t> blue = 10 ; </a:t>
            </a:r>
            <a:r>
              <a:rPr lang="en-US" sz="1400" i="1" dirty="0" smtClean="0"/>
              <a:t>// B</a:t>
            </a:r>
          </a:p>
          <a:p>
            <a:r>
              <a:rPr lang="en-US" sz="1400" dirty="0" err="1" smtClean="0"/>
              <a:t>int</a:t>
            </a:r>
            <a:r>
              <a:rPr lang="en-US" sz="1400" dirty="0" smtClean="0"/>
              <a:t> green = 11 ; </a:t>
            </a:r>
            <a:r>
              <a:rPr lang="en-US" sz="1400" i="1" dirty="0" smtClean="0"/>
              <a:t>// R</a:t>
            </a:r>
          </a:p>
          <a:p>
            <a:r>
              <a:rPr lang="en-US" sz="1400" dirty="0" smtClean="0"/>
              <a:t>void setup ()</a:t>
            </a:r>
          </a:p>
          <a:p>
            <a:r>
              <a:rPr lang="ru-RU" sz="1400" dirty="0" smtClean="0"/>
              <a:t>{</a:t>
            </a:r>
          </a:p>
          <a:p>
            <a:r>
              <a:rPr lang="ru-RU" sz="1400" i="1" dirty="0" smtClean="0"/>
              <a:t>// определяем </a:t>
            </a:r>
            <a:r>
              <a:rPr lang="ru-RU" sz="1400" i="1" dirty="0" err="1" smtClean="0"/>
              <a:t>пины</a:t>
            </a:r>
            <a:r>
              <a:rPr lang="ru-RU" sz="1400" i="1" dirty="0" smtClean="0"/>
              <a:t> как выходы</a:t>
            </a:r>
          </a:p>
          <a:p>
            <a:r>
              <a:rPr lang="en-US" sz="1400" dirty="0" err="1" smtClean="0"/>
              <a:t>pinMode</a:t>
            </a:r>
            <a:r>
              <a:rPr lang="en-US" sz="1400" dirty="0" smtClean="0"/>
              <a:t>(red, OUTPUT);</a:t>
            </a:r>
            <a:endParaRPr lang="ru-RU" sz="1400" dirty="0" smtClean="0"/>
          </a:p>
          <a:p>
            <a:r>
              <a:rPr lang="en-US" sz="1400" dirty="0" err="1" smtClean="0"/>
              <a:t>pinMode</a:t>
            </a:r>
            <a:r>
              <a:rPr lang="en-US" sz="1400" dirty="0" smtClean="0"/>
              <a:t>(blue, OUTPUT);</a:t>
            </a:r>
          </a:p>
          <a:p>
            <a:r>
              <a:rPr lang="en-US" sz="1400" dirty="0" err="1" smtClean="0"/>
              <a:t>pinMode</a:t>
            </a:r>
            <a:r>
              <a:rPr lang="en-US" sz="1400" dirty="0" smtClean="0"/>
              <a:t>(green, OUTPUT);</a:t>
            </a:r>
          </a:p>
          <a:p>
            <a:r>
              <a:rPr lang="ru-RU" sz="1400" dirty="0" smtClean="0"/>
              <a:t>}</a:t>
            </a:r>
          </a:p>
          <a:p>
            <a:r>
              <a:rPr lang="ru-RU" sz="1400" i="1" dirty="0" smtClean="0"/>
              <a:t>// функция записи значений в </a:t>
            </a:r>
            <a:r>
              <a:rPr lang="ru-RU" sz="1400" i="1" dirty="0" err="1" smtClean="0"/>
              <a:t>пины</a:t>
            </a:r>
            <a:endParaRPr lang="ru-RU" sz="1400" i="1" dirty="0" smtClean="0"/>
          </a:p>
          <a:p>
            <a:r>
              <a:rPr lang="en-US" sz="1400" dirty="0" smtClean="0"/>
              <a:t>void show ( </a:t>
            </a:r>
            <a:r>
              <a:rPr lang="en-US" sz="1400" dirty="0" err="1" smtClean="0"/>
              <a:t>int</a:t>
            </a:r>
            <a:r>
              <a:rPr lang="en-US" sz="1400" dirty="0" smtClean="0"/>
              <a:t> r, </a:t>
            </a:r>
            <a:r>
              <a:rPr lang="en-US" sz="1400" dirty="0" err="1" smtClean="0"/>
              <a:t>int</a:t>
            </a:r>
            <a:r>
              <a:rPr lang="en-US" sz="1400" dirty="0" smtClean="0"/>
              <a:t> g, </a:t>
            </a:r>
            <a:r>
              <a:rPr lang="en-US" sz="1400" dirty="0" err="1" smtClean="0"/>
              <a:t>int</a:t>
            </a:r>
            <a:r>
              <a:rPr lang="en-US" sz="1400" dirty="0" smtClean="0"/>
              <a:t> b)</a:t>
            </a:r>
          </a:p>
          <a:p>
            <a:r>
              <a:rPr lang="ru-RU" sz="1400" dirty="0" smtClean="0"/>
              <a:t>{</a:t>
            </a:r>
          </a:p>
          <a:p>
            <a:r>
              <a:rPr lang="en-US" sz="1400" dirty="0" err="1" smtClean="0"/>
              <a:t>analogWrite</a:t>
            </a:r>
            <a:r>
              <a:rPr lang="en-US" sz="1400" dirty="0" smtClean="0"/>
              <a:t>(red, r);</a:t>
            </a:r>
          </a:p>
          <a:p>
            <a:r>
              <a:rPr lang="en-US" sz="1400" dirty="0" err="1" smtClean="0"/>
              <a:t>analogWrite</a:t>
            </a:r>
            <a:r>
              <a:rPr lang="en-US" sz="1400" dirty="0" smtClean="0"/>
              <a:t>(green, g);</a:t>
            </a:r>
          </a:p>
          <a:p>
            <a:r>
              <a:rPr lang="en-US" sz="1400" dirty="0" err="1" smtClean="0"/>
              <a:t>analogWrite</a:t>
            </a:r>
            <a:r>
              <a:rPr lang="en-US" sz="1400" dirty="0" smtClean="0"/>
              <a:t>(blue, b);</a:t>
            </a:r>
          </a:p>
          <a:p>
            <a:r>
              <a:rPr lang="ru-RU" sz="1400" dirty="0" smtClean="0"/>
              <a:t>}</a:t>
            </a:r>
          </a:p>
          <a:p>
            <a:r>
              <a:rPr lang="en-US" sz="1400" dirty="0" smtClean="0"/>
              <a:t>void loop ()</a:t>
            </a:r>
          </a:p>
          <a:p>
            <a:r>
              <a:rPr lang="ru-RU" sz="1400" dirty="0" smtClean="0"/>
              <a:t>{</a:t>
            </a:r>
          </a:p>
          <a:p>
            <a:r>
              <a:rPr lang="en-US" sz="1400" dirty="0" smtClean="0"/>
              <a:t>show( 255 , 0 , 0 ); delay( 1000 ); </a:t>
            </a:r>
            <a:r>
              <a:rPr lang="en-US" sz="1400" i="1" dirty="0" smtClean="0"/>
              <a:t>// </a:t>
            </a:r>
            <a:r>
              <a:rPr lang="en-US" sz="1400" i="1" dirty="0" err="1" smtClean="0"/>
              <a:t>красный</a:t>
            </a:r>
            <a:endParaRPr lang="en-US" sz="1400" i="1" dirty="0" smtClean="0"/>
          </a:p>
          <a:p>
            <a:r>
              <a:rPr lang="en-US" sz="1400" dirty="0" smtClean="0"/>
              <a:t>show( 0 , 255 , 0 ); delay( 1000 ); </a:t>
            </a:r>
            <a:r>
              <a:rPr lang="en-US" sz="1400" i="1" dirty="0" smtClean="0"/>
              <a:t>// </a:t>
            </a:r>
            <a:r>
              <a:rPr lang="en-US" sz="1400" i="1" dirty="0" err="1" smtClean="0"/>
              <a:t>зеленый</a:t>
            </a:r>
            <a:endParaRPr lang="en-US" sz="1400" i="1" dirty="0" smtClean="0"/>
          </a:p>
          <a:p>
            <a:r>
              <a:rPr lang="en-US" sz="1400" dirty="0" smtClean="0"/>
              <a:t>show( 0 , 0 , 255 ); delay( 1000 ); </a:t>
            </a:r>
            <a:r>
              <a:rPr lang="en-US" sz="1400" i="1" dirty="0" smtClean="0"/>
              <a:t>// </a:t>
            </a:r>
            <a:r>
              <a:rPr lang="en-US" sz="1400" i="1" dirty="0" err="1" smtClean="0"/>
              <a:t>синий</a:t>
            </a:r>
            <a:endParaRPr lang="en-US" sz="1400" i="1" dirty="0" smtClean="0"/>
          </a:p>
          <a:p>
            <a:r>
              <a:rPr lang="en-US" sz="1400" dirty="0" smtClean="0"/>
              <a:t>show( 0 , 0 , 0 ); delay( 1000 ); </a:t>
            </a:r>
            <a:r>
              <a:rPr lang="en-US" sz="1400" i="1" dirty="0" smtClean="0"/>
              <a:t>// </a:t>
            </a:r>
            <a:r>
              <a:rPr lang="en-US" sz="1400" i="1" dirty="0" err="1" smtClean="0"/>
              <a:t>выключить</a:t>
            </a:r>
            <a:endParaRPr lang="en-US" sz="1400" i="1" dirty="0" smtClean="0"/>
          </a:p>
          <a:p>
            <a:r>
              <a:rPr lang="en-US" sz="1400" dirty="0" smtClean="0"/>
              <a:t>show( 255 , 255 , 0 ); delay( 1000 ); </a:t>
            </a:r>
            <a:r>
              <a:rPr lang="en-US" sz="1400" i="1" dirty="0" smtClean="0"/>
              <a:t>// </a:t>
            </a:r>
            <a:r>
              <a:rPr lang="en-US" sz="1400" i="1" dirty="0" err="1" smtClean="0"/>
              <a:t>желтый</a:t>
            </a:r>
            <a:endParaRPr lang="en-US" sz="1400" i="1" dirty="0" smtClean="0"/>
          </a:p>
          <a:p>
            <a:r>
              <a:rPr lang="ru-RU" sz="1400" dirty="0" err="1" smtClean="0"/>
              <a:t>show</a:t>
            </a:r>
            <a:r>
              <a:rPr lang="ru-RU" sz="1400" dirty="0" smtClean="0"/>
              <a:t>( 255 , 0 , 255 ); </a:t>
            </a:r>
            <a:r>
              <a:rPr lang="ru-RU" sz="1400" dirty="0" err="1" smtClean="0"/>
              <a:t>delay</a:t>
            </a:r>
            <a:r>
              <a:rPr lang="ru-RU" sz="1400" dirty="0" smtClean="0"/>
              <a:t>( 1000 ); </a:t>
            </a:r>
            <a:r>
              <a:rPr lang="ru-RU" sz="1400" i="1" dirty="0" smtClean="0"/>
              <a:t>// фиолетовый</a:t>
            </a:r>
          </a:p>
          <a:p>
            <a:r>
              <a:rPr lang="ru-RU" sz="1400" dirty="0" smtClean="0"/>
              <a:t>}</a:t>
            </a:r>
          </a:p>
        </p:txBody>
      </p:sp>
      <p:sp>
        <p:nvSpPr>
          <p:cNvPr id="8" name="Стрелка вниз 7"/>
          <p:cNvSpPr/>
          <p:nvPr/>
        </p:nvSpPr>
        <p:spPr>
          <a:xfrm rot="1330779">
            <a:off x="7006613" y="4179086"/>
            <a:ext cx="35719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429520" y="378619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Меняем цвет в программе!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5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Видео </a:t>
            </a:r>
            <a:endParaRPr lang="ru-RU" b="1" dirty="0"/>
          </a:p>
        </p:txBody>
      </p:sp>
      <p:pic>
        <p:nvPicPr>
          <p:cNvPr id="4" name="3-хцветный светодиод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1500174"/>
            <a:ext cx="8509060" cy="478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8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24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Индикатор освещенности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517803"/>
            <a:ext cx="4786314" cy="63401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 err="1" smtClean="0"/>
              <a:t>int</a:t>
            </a:r>
            <a:r>
              <a:rPr lang="en-US" sz="1400" dirty="0" smtClean="0"/>
              <a:t> red = 9;</a:t>
            </a:r>
          </a:p>
          <a:p>
            <a:r>
              <a:rPr lang="en-US" sz="1400" dirty="0" err="1" smtClean="0"/>
              <a:t>int</a:t>
            </a:r>
            <a:r>
              <a:rPr lang="en-US" sz="1400" dirty="0" smtClean="0"/>
              <a:t> blue = 10;</a:t>
            </a:r>
          </a:p>
          <a:p>
            <a:r>
              <a:rPr lang="en-US" sz="1400" dirty="0" err="1" smtClean="0"/>
              <a:t>int</a:t>
            </a:r>
            <a:r>
              <a:rPr lang="en-US" sz="1400" dirty="0" smtClean="0"/>
              <a:t> green = 11;</a:t>
            </a:r>
          </a:p>
          <a:p>
            <a:r>
              <a:rPr lang="en-US" sz="1400" dirty="0" smtClean="0"/>
              <a:t>void setup()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pinMode</a:t>
            </a:r>
            <a:r>
              <a:rPr lang="en-US" sz="1400" dirty="0" smtClean="0"/>
              <a:t>(red, OUTPUT);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pinMode</a:t>
            </a:r>
            <a:r>
              <a:rPr lang="en-US" sz="1400" dirty="0" smtClean="0"/>
              <a:t>(blue, OUTPUT);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pinMode</a:t>
            </a:r>
            <a:r>
              <a:rPr lang="en-US" sz="1400" dirty="0" smtClean="0"/>
              <a:t>(green, OUTPUT);</a:t>
            </a:r>
          </a:p>
          <a:p>
            <a:r>
              <a:rPr lang="en-US" sz="1400" dirty="0" smtClean="0"/>
              <a:t>}</a:t>
            </a:r>
          </a:p>
          <a:p>
            <a:r>
              <a:rPr lang="en-US" sz="1400" dirty="0" smtClean="0"/>
              <a:t>void show(</a:t>
            </a:r>
            <a:r>
              <a:rPr lang="en-US" sz="1400" dirty="0" err="1" smtClean="0"/>
              <a:t>int</a:t>
            </a:r>
            <a:r>
              <a:rPr lang="en-US" sz="1400" dirty="0" smtClean="0"/>
              <a:t> r, </a:t>
            </a:r>
            <a:r>
              <a:rPr lang="en-US" sz="1400" dirty="0" err="1" smtClean="0"/>
              <a:t>int</a:t>
            </a:r>
            <a:r>
              <a:rPr lang="en-US" sz="1400" dirty="0" smtClean="0"/>
              <a:t> g, </a:t>
            </a:r>
            <a:r>
              <a:rPr lang="en-US" sz="1400" dirty="0" err="1" smtClean="0"/>
              <a:t>int</a:t>
            </a:r>
            <a:r>
              <a:rPr lang="en-US" sz="1400" dirty="0" smtClean="0"/>
              <a:t> b)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analogWrite</a:t>
            </a:r>
            <a:r>
              <a:rPr lang="en-US" sz="1400" dirty="0" smtClean="0"/>
              <a:t>(red, r);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analogWrite</a:t>
            </a:r>
            <a:r>
              <a:rPr lang="en-US" sz="1400" dirty="0" smtClean="0"/>
              <a:t>(green, g);</a:t>
            </a:r>
          </a:p>
          <a:p>
            <a:r>
              <a:rPr lang="en-US" sz="1400" dirty="0" smtClean="0"/>
              <a:t> </a:t>
            </a:r>
            <a:r>
              <a:rPr lang="en-US" sz="1400" dirty="0" err="1" smtClean="0"/>
              <a:t>analogWrite</a:t>
            </a:r>
            <a:r>
              <a:rPr lang="en-US" sz="1400" dirty="0" smtClean="0"/>
              <a:t>(blue, b);</a:t>
            </a:r>
          </a:p>
          <a:p>
            <a:r>
              <a:rPr lang="en-US" sz="1400" dirty="0" smtClean="0"/>
              <a:t>}</a:t>
            </a:r>
          </a:p>
          <a:p>
            <a:r>
              <a:rPr lang="en-US" sz="1400" dirty="0" smtClean="0"/>
              <a:t>void loop()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400" dirty="0" smtClean="0"/>
              <a:t>  </a:t>
            </a:r>
            <a:r>
              <a:rPr lang="en-US" sz="1400" dirty="0" err="1" smtClean="0"/>
              <a:t>int</a:t>
            </a:r>
            <a:r>
              <a:rPr lang="en-US" sz="1400" dirty="0" smtClean="0"/>
              <a:t> </a:t>
            </a:r>
            <a:r>
              <a:rPr lang="en-US" sz="1400" dirty="0" err="1" smtClean="0"/>
              <a:t>ldr</a:t>
            </a:r>
            <a:r>
              <a:rPr lang="en-US" sz="1400" dirty="0" smtClean="0"/>
              <a:t> = </a:t>
            </a:r>
            <a:r>
              <a:rPr lang="en-US" sz="1400" dirty="0" err="1" smtClean="0"/>
              <a:t>analogRead</a:t>
            </a:r>
            <a:r>
              <a:rPr lang="en-US" sz="1400" dirty="0" smtClean="0"/>
              <a:t>(A0);</a:t>
            </a:r>
          </a:p>
          <a:p>
            <a:r>
              <a:rPr lang="en-US" sz="1400" dirty="0" smtClean="0"/>
              <a:t>  //</a:t>
            </a:r>
            <a:r>
              <a:rPr lang="ru-RU" sz="1400" dirty="0" smtClean="0"/>
              <a:t>условия освещенности</a:t>
            </a:r>
          </a:p>
          <a:p>
            <a:r>
              <a:rPr lang="ru-RU" sz="1400" dirty="0" smtClean="0"/>
              <a:t>  </a:t>
            </a:r>
            <a:r>
              <a:rPr lang="en-US" sz="1400" dirty="0" smtClean="0"/>
              <a:t>if (</a:t>
            </a:r>
            <a:r>
              <a:rPr lang="en-US" sz="1400" dirty="0" err="1" smtClean="0"/>
              <a:t>ldr</a:t>
            </a:r>
            <a:r>
              <a:rPr lang="en-US" sz="1400" dirty="0" smtClean="0"/>
              <a:t> &gt;=100 and </a:t>
            </a:r>
            <a:r>
              <a:rPr lang="en-US" sz="1400" dirty="0" err="1" smtClean="0"/>
              <a:t>ldr</a:t>
            </a:r>
            <a:r>
              <a:rPr lang="en-US" sz="1400" dirty="0" smtClean="0"/>
              <a:t> &lt;=200){</a:t>
            </a:r>
          </a:p>
          <a:p>
            <a:r>
              <a:rPr lang="en-US" sz="1400" dirty="0" smtClean="0"/>
              <a:t>    </a:t>
            </a:r>
            <a:r>
              <a:rPr lang="ru-RU" sz="1400" dirty="0" smtClean="0"/>
              <a:t>    </a:t>
            </a:r>
            <a:r>
              <a:rPr lang="en-US" sz="1400" dirty="0" smtClean="0"/>
              <a:t>show(0,255,0);</a:t>
            </a:r>
          </a:p>
          <a:p>
            <a:r>
              <a:rPr lang="en-US" sz="1400" dirty="0" smtClean="0"/>
              <a:t> </a:t>
            </a:r>
            <a:r>
              <a:rPr lang="ru-RU" sz="1400" dirty="0" smtClean="0"/>
              <a:t>     </a:t>
            </a:r>
            <a:r>
              <a:rPr lang="en-US" sz="1400" dirty="0" smtClean="0"/>
              <a:t> }</a:t>
            </a:r>
          </a:p>
          <a:p>
            <a:r>
              <a:rPr lang="en-US" sz="1400" dirty="0" smtClean="0"/>
              <a:t>  if (</a:t>
            </a:r>
            <a:r>
              <a:rPr lang="en-US" sz="1400" dirty="0" err="1" smtClean="0"/>
              <a:t>ldr</a:t>
            </a:r>
            <a:r>
              <a:rPr lang="en-US" sz="1400" dirty="0" smtClean="0"/>
              <a:t> &gt;200 and </a:t>
            </a:r>
            <a:r>
              <a:rPr lang="en-US" sz="1400" dirty="0" err="1" smtClean="0"/>
              <a:t>ldr</a:t>
            </a:r>
            <a:r>
              <a:rPr lang="en-US" sz="1400" dirty="0" smtClean="0"/>
              <a:t> &lt;=450){</a:t>
            </a:r>
          </a:p>
          <a:p>
            <a:r>
              <a:rPr lang="en-US" sz="1400" dirty="0" smtClean="0"/>
              <a:t>   </a:t>
            </a:r>
            <a:r>
              <a:rPr lang="ru-RU" sz="1400" dirty="0" smtClean="0"/>
              <a:t>   </a:t>
            </a:r>
            <a:r>
              <a:rPr lang="en-US" sz="1400" dirty="0" smtClean="0"/>
              <a:t> show(255,255,0);</a:t>
            </a:r>
          </a:p>
          <a:p>
            <a:r>
              <a:rPr lang="en-US" sz="1400" dirty="0" smtClean="0"/>
              <a:t>  </a:t>
            </a:r>
            <a:r>
              <a:rPr lang="ru-RU" sz="1400" dirty="0" smtClean="0"/>
              <a:t>     </a:t>
            </a:r>
            <a:r>
              <a:rPr lang="en-US" sz="1400" dirty="0" smtClean="0"/>
              <a:t>}</a:t>
            </a:r>
          </a:p>
          <a:p>
            <a:r>
              <a:rPr lang="en-US" sz="1400" dirty="0" smtClean="0"/>
              <a:t>  if (</a:t>
            </a:r>
            <a:r>
              <a:rPr lang="en-US" sz="1400" dirty="0" err="1" smtClean="0"/>
              <a:t>ldr</a:t>
            </a:r>
            <a:r>
              <a:rPr lang="en-US" sz="1400" dirty="0" smtClean="0"/>
              <a:t> &gt;450){</a:t>
            </a:r>
          </a:p>
          <a:p>
            <a:r>
              <a:rPr lang="en-US" sz="1400" dirty="0" smtClean="0"/>
              <a:t>   </a:t>
            </a:r>
            <a:r>
              <a:rPr lang="ru-RU" sz="1400" dirty="0" smtClean="0"/>
              <a:t>  </a:t>
            </a:r>
            <a:r>
              <a:rPr lang="en-US" sz="1400" dirty="0" smtClean="0"/>
              <a:t> show(255,0,0);</a:t>
            </a:r>
          </a:p>
          <a:p>
            <a:r>
              <a:rPr lang="en-US" sz="1400" dirty="0" smtClean="0"/>
              <a:t> </a:t>
            </a:r>
            <a:r>
              <a:rPr lang="ru-RU" sz="1400" dirty="0" smtClean="0"/>
              <a:t>  </a:t>
            </a:r>
            <a:r>
              <a:rPr lang="en-US" sz="1400" dirty="0" smtClean="0"/>
              <a:t> </a:t>
            </a:r>
            <a:r>
              <a:rPr lang="ru-RU" sz="1400" dirty="0" smtClean="0"/>
              <a:t>  </a:t>
            </a:r>
            <a:r>
              <a:rPr lang="en-US" sz="1400" dirty="0" smtClean="0"/>
              <a:t>} </a:t>
            </a:r>
          </a:p>
          <a:p>
            <a:r>
              <a:rPr lang="en-US" sz="1400" dirty="0" smtClean="0"/>
              <a:t>}</a:t>
            </a:r>
          </a:p>
        </p:txBody>
      </p:sp>
      <p:sp>
        <p:nvSpPr>
          <p:cNvPr id="8" name="Стрелка вниз 7"/>
          <p:cNvSpPr/>
          <p:nvPr/>
        </p:nvSpPr>
        <p:spPr>
          <a:xfrm rot="2406360">
            <a:off x="6691611" y="3471478"/>
            <a:ext cx="349427" cy="1111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358082" y="3286124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Меняем условия освещенности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Игорь\Desktop\ПРОЕКТЫ 2019\!ПРОЕКТ ПО СХЕМОТЕХНИКЕ\индикатор освещенности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891995" y="1534881"/>
            <a:ext cx="6215106" cy="4145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75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Вывод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785794"/>
            <a:ext cx="7500990" cy="335758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Схемотехника</a:t>
            </a:r>
            <a:r>
              <a:rPr lang="ru-RU" dirty="0" smtClean="0">
                <a:solidFill>
                  <a:srgbClr val="002060"/>
                </a:solidFill>
              </a:rPr>
              <a:t> — </a:t>
            </a:r>
            <a:r>
              <a:rPr lang="ru-RU" u="sng" dirty="0" smtClean="0">
                <a:solidFill>
                  <a:srgbClr val="002060"/>
                </a:solidFill>
              </a:rPr>
              <a:t>это проектирование </a:t>
            </a:r>
            <a:r>
              <a:rPr lang="ru-RU" dirty="0" smtClean="0">
                <a:solidFill>
                  <a:srgbClr val="002060"/>
                </a:solidFill>
              </a:rPr>
              <a:t>электронных схем и устройств различного назначения, а значит всего </a:t>
            </a:r>
            <a:r>
              <a:rPr lang="ru-RU" u="sng" dirty="0" smtClean="0">
                <a:solidFill>
                  <a:srgbClr val="002060"/>
                </a:solidFill>
              </a:rPr>
              <a:t>современного электронного мира!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Только светодиоды</a:t>
            </a:r>
            <a:r>
              <a:rPr lang="ru-RU" u="sng" dirty="0" smtClean="0">
                <a:solidFill>
                  <a:srgbClr val="002060"/>
                </a:solidFill>
              </a:rPr>
              <a:t> имеют широкое применение: сигнальные светодиоды, светофоры, гирлянды, реклама, подсветки телевизоров и т. д.</a:t>
            </a:r>
          </a:p>
          <a:p>
            <a:endParaRPr lang="ru-RU" dirty="0"/>
          </a:p>
        </p:txBody>
      </p:sp>
      <p:pic>
        <p:nvPicPr>
          <p:cNvPr id="1026" name="Picture 2" descr="http://sezonmacaron.ru/upload/iblock/9dd/9dd1ab8f8913a9df4699db920feb2e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714636"/>
            <a:ext cx="4143364" cy="4143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520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проекта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1.Узнать что такое </a:t>
            </a:r>
            <a:r>
              <a:rPr lang="ru-RU" b="1" dirty="0" err="1" smtClean="0">
                <a:solidFill>
                  <a:srgbClr val="002060"/>
                </a:solidFill>
              </a:rPr>
              <a:t>схемотехника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2.Место </a:t>
            </a:r>
            <a:r>
              <a:rPr lang="ru-RU" b="1" dirty="0" err="1" smtClean="0">
                <a:solidFill>
                  <a:srgbClr val="002060"/>
                </a:solidFill>
              </a:rPr>
              <a:t>схемотехники</a:t>
            </a:r>
            <a:r>
              <a:rPr lang="ru-RU" b="1" dirty="0" smtClean="0">
                <a:solidFill>
                  <a:srgbClr val="002060"/>
                </a:solidFill>
              </a:rPr>
              <a:t> в жизни человека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3.Основы </a:t>
            </a:r>
            <a:r>
              <a:rPr lang="ru-RU" b="1" dirty="0" err="1" smtClean="0">
                <a:solidFill>
                  <a:srgbClr val="002060"/>
                </a:solidFill>
              </a:rPr>
              <a:t>схемотехники</a:t>
            </a:r>
            <a:r>
              <a:rPr lang="ru-RU" b="1" dirty="0" smtClean="0">
                <a:solidFill>
                  <a:srgbClr val="002060"/>
                </a:solidFill>
              </a:rPr>
              <a:t> - радиоэлементы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4.Создать простые проекты </a:t>
            </a:r>
            <a:r>
              <a:rPr lang="ru-RU" b="1" dirty="0" err="1" smtClean="0">
                <a:solidFill>
                  <a:srgbClr val="002060"/>
                </a:solidFill>
              </a:rPr>
              <a:t>схемотехники</a:t>
            </a:r>
            <a:r>
              <a:rPr lang="ru-RU" b="1" dirty="0" smtClean="0">
                <a:solidFill>
                  <a:srgbClr val="002060"/>
                </a:solidFill>
              </a:rPr>
              <a:t> со светодиодами (с их описанием)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5.Создать проект «Исследование  </a:t>
            </a:r>
            <a:r>
              <a:rPr lang="en-US" b="1" dirty="0" smtClean="0">
                <a:solidFill>
                  <a:srgbClr val="002060"/>
                </a:solidFill>
              </a:rPr>
              <a:t>RGB-</a:t>
            </a:r>
            <a:r>
              <a:rPr lang="ru-RU" b="1" dirty="0" smtClean="0">
                <a:solidFill>
                  <a:srgbClr val="002060"/>
                </a:solidFill>
              </a:rPr>
              <a:t>светодиода»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6.Вывод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42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схемотехника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Схемотехника</a:t>
            </a:r>
            <a:r>
              <a:rPr lang="ru-RU" dirty="0">
                <a:solidFill>
                  <a:srgbClr val="002060"/>
                </a:solidFill>
              </a:rPr>
              <a:t> — научно-техническое направление, занимающееся проектированием, созданием и отладкой (синтезом и анализом) электронных схем и устройств различного назначения</a:t>
            </a:r>
          </a:p>
        </p:txBody>
      </p:sp>
      <p:pic>
        <p:nvPicPr>
          <p:cNvPr id="4" name="Picture 2" descr="http://rublux.ru/12387-1-large_default/100-%D1%88%D1%82-5-%D0%BC%D0%BC-4-pin-rgb-led-%D0%BE%D0%B1%D1%89%D0%B8%D0%B9-%D0%B0%D0%BD%D0%BE%D0%B4-%D0%BA%D1%80%D0%B0%D1%81%D0%BD%D1%8B%D0%B9-%D0%B7%D0%B5%D0%BB%D0%B5%D0%BD%D1%8B%D0%B9-%D1%81%D0%B8%D0%BD%D0%B8%D0%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214818"/>
            <a:ext cx="2297416" cy="2297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Место </a:t>
            </a:r>
            <a:r>
              <a:rPr lang="ru-RU" sz="3600" b="1" dirty="0" err="1" smtClean="0">
                <a:solidFill>
                  <a:srgbClr val="002060"/>
                </a:solidFill>
              </a:rPr>
              <a:t>схемотехники</a:t>
            </a:r>
            <a:r>
              <a:rPr lang="ru-RU" sz="3600" b="1" dirty="0" smtClean="0">
                <a:solidFill>
                  <a:srgbClr val="002060"/>
                </a:solidFill>
              </a:rPr>
              <a:t> среди других наук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464454" cy="1090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err="1" smtClean="0">
                <a:solidFill>
                  <a:srgbClr val="7030A0"/>
                </a:solidFill>
              </a:rPr>
              <a:t>Схемотехника</a:t>
            </a:r>
            <a:r>
              <a:rPr lang="ru-RU" dirty="0" smtClean="0"/>
              <a:t> на практике занимает промежуточное положение между: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8434" name="Picture 2" descr="https://upload.wikimedia.org/wikipedia/commons/thumb/1/1c/NAMCO_NA-1_01A.jpg/800px-NAMCO_NA-1_0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944989" y="3770127"/>
            <a:ext cx="2794523" cy="3112401"/>
          </a:xfrm>
          <a:prstGeom prst="rect">
            <a:avLst/>
          </a:prstGeom>
          <a:noFill/>
        </p:spPr>
      </p:pic>
      <p:pic>
        <p:nvPicPr>
          <p:cNvPr id="6" name="Picture 2" descr="http://900igr.net/up/datai/95270/0009-007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000240"/>
            <a:ext cx="1381108" cy="20405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786058"/>
            <a:ext cx="2786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rgbClr val="7030A0"/>
                </a:solidFill>
              </a:rPr>
              <a:t>возникновением идеи на языке </a:t>
            </a:r>
            <a:r>
              <a:rPr lang="ru-RU" sz="2400" b="1" u="sng" dirty="0" smtClean="0">
                <a:solidFill>
                  <a:srgbClr val="7030A0"/>
                </a:solidFill>
              </a:rPr>
              <a:t>математической логики (логические схемы)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929322" y="2500306"/>
            <a:ext cx="3214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производством готовой </a:t>
            </a:r>
            <a:r>
              <a:rPr lang="ru-RU" sz="2400" b="1" u="sng" dirty="0" smtClean="0">
                <a:solidFill>
                  <a:srgbClr val="7030A0"/>
                </a:solidFill>
              </a:rPr>
              <a:t>электронной схемы 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(от компьютеров, роботов до бытовых приборов)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Схемотехника</a:t>
            </a:r>
            <a:r>
              <a:rPr lang="ru-RU" b="1" dirty="0" smtClean="0">
                <a:solidFill>
                  <a:srgbClr val="002060"/>
                </a:solidFill>
              </a:rPr>
              <a:t> в жизни человека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052736"/>
            <a:ext cx="7067128" cy="568863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Возьмите в руки любое техническое устройство, например, телефон. Что вы видите? Дисплей, кнопки, различные входы. Это то, благодаря чему телефон осуществляет связь с пользователем, принимает его команды и обменивается информацией. </a:t>
            </a:r>
            <a:r>
              <a:rPr lang="ru-RU" u="sng" dirty="0"/>
              <a:t>Но если мы заглянем под корпус телефона,</a:t>
            </a:r>
            <a:r>
              <a:rPr lang="ru-RU" dirty="0"/>
              <a:t> мы найдем там множество неизвестных обычному человеку вещей. </a:t>
            </a:r>
            <a:r>
              <a:rPr lang="ru-RU" u="sng" dirty="0"/>
              <a:t>Батарея, электронная схема, микросхемы, различные элементы</a:t>
            </a:r>
            <a:r>
              <a:rPr lang="ru-RU" dirty="0"/>
              <a:t>. </a:t>
            </a:r>
            <a:r>
              <a:rPr lang="ru-RU" u="sng" dirty="0"/>
              <a:t>Именно они составляют основу </a:t>
            </a:r>
            <a:r>
              <a:rPr lang="ru-RU" u="sng" dirty="0" err="1" smtClean="0"/>
              <a:t>схемотехники</a:t>
            </a:r>
            <a:r>
              <a:rPr lang="ru-RU" dirty="0" smtClean="0"/>
              <a:t>. А ведь, телефон не единственный электроприбор, играющую большую роль в жизни человека!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8" name="AutoShape 4" descr="https://cache3.youla.io/files/images/780_780/5a/26/5a26757fc3bdd2934f126ab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ache3.youla.io/files/images/780_780/5a/26/5a26757fc3bdd2934f126ab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avatars.mds.yandex.net/get-pdb/236760/9b81f068-d48b-4ce1-8a62-f8469ce9b519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881349" y="2452961"/>
            <a:ext cx="3977243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1210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Электронные компоненты (Радиоэлементы)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Электронные </a:t>
            </a:r>
            <a:r>
              <a:rPr lang="ru-RU" sz="2800" b="1" dirty="0" smtClean="0">
                <a:solidFill>
                  <a:srgbClr val="002060"/>
                </a:solidFill>
              </a:rPr>
              <a:t>компоненты-</a:t>
            </a:r>
            <a:r>
              <a:rPr lang="ru-RU" sz="2800" b="1" dirty="0"/>
              <a:t> </a:t>
            </a:r>
            <a:r>
              <a:rPr lang="ru-RU" sz="2800" dirty="0"/>
              <a:t> </a:t>
            </a:r>
            <a:r>
              <a:rPr lang="ru-RU" sz="2800" dirty="0">
                <a:solidFill>
                  <a:srgbClr val="002060"/>
                </a:solidFill>
              </a:rPr>
              <a:t>составляющие части электронных </a:t>
            </a:r>
            <a:r>
              <a:rPr lang="ru-RU" sz="2800" dirty="0" smtClean="0">
                <a:solidFill>
                  <a:srgbClr val="002060"/>
                </a:solidFill>
              </a:rPr>
              <a:t>схем.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Электрическим</a:t>
            </a:r>
            <a:r>
              <a:rPr lang="ru-RU" sz="2800" b="1" dirty="0">
                <a:solidFill>
                  <a:srgbClr val="C00000"/>
                </a:solidFill>
              </a:rPr>
              <a:t> элементом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-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конструктивно-завершенное, изготовленное в промышленных </a:t>
            </a:r>
            <a:r>
              <a:rPr lang="ru-RU" sz="2800" dirty="0" smtClean="0">
                <a:solidFill>
                  <a:srgbClr val="002060"/>
                </a:solidFill>
              </a:rPr>
              <a:t>условиях изделие, способное выполнять свои функции в составе электрических цепей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90C37-42C6-452E-B12E-4EA24EEA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ЭК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717D62-E5FE-40D8-809F-7674C4BD3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3179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sz="4400" b="1" dirty="0">
                <a:solidFill>
                  <a:srgbClr val="002060"/>
                </a:solidFill>
              </a:rPr>
              <a:t>По способу функционирования в цепи, как пассивные и активные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400" b="1" dirty="0">
                <a:solidFill>
                  <a:srgbClr val="002060"/>
                </a:solidFill>
              </a:rPr>
              <a:t>По виду ВАХ (вольт-амперной характеристики)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400" b="1" dirty="0">
                <a:solidFill>
                  <a:srgbClr val="002060"/>
                </a:solidFill>
              </a:rPr>
              <a:t>По способу монтажа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4400" b="1" dirty="0">
                <a:solidFill>
                  <a:srgbClr val="002060"/>
                </a:solidFill>
              </a:rPr>
              <a:t>По назначению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sz="2800" b="1" dirty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312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6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FDABB5-4531-4769-BAC1-F4E94F625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08" y="2043663"/>
            <a:ext cx="4857784" cy="202827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Самые</a:t>
            </a:r>
            <a:r>
              <a:rPr lang="en-US" sz="4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распространенные</a:t>
            </a:r>
            <a:r>
              <a:rPr lang="en-US" sz="4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ЭК</a:t>
            </a:r>
            <a:r>
              <a:rPr lang="en-US" sz="4200" b="1" i="1" dirty="0">
                <a:solidFill>
                  <a:srgbClr val="FFFFFF"/>
                </a:solidFill>
              </a:rPr>
              <a:t>:</a:t>
            </a:r>
            <a:endParaRPr lang="en-US" sz="4200" b="1" i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1110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807</Words>
  <Application>Microsoft Office PowerPoint</Application>
  <PresentationFormat>Экран (4:3)</PresentationFormat>
  <Paragraphs>164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Agency FB</vt:lpstr>
      <vt:lpstr>Arial</vt:lpstr>
      <vt:lpstr>Arial Black</vt:lpstr>
      <vt:lpstr>Calibri</vt:lpstr>
      <vt:lpstr>Office Theme</vt:lpstr>
      <vt:lpstr>Светодиоды в схемотехнике</vt:lpstr>
      <vt:lpstr>Содержание</vt:lpstr>
      <vt:lpstr>Цель проекта </vt:lpstr>
      <vt:lpstr>Что такое схемотехника</vt:lpstr>
      <vt:lpstr>Место схемотехники среди других наук</vt:lpstr>
      <vt:lpstr>Схемотехника в жизни человека</vt:lpstr>
      <vt:lpstr>Электронные компоненты (Радиоэлементы)</vt:lpstr>
      <vt:lpstr>Классификация ЭК</vt:lpstr>
      <vt:lpstr>Самые распространенные ЭК:</vt:lpstr>
      <vt:lpstr>Резистор</vt:lpstr>
      <vt:lpstr>Фоторезистор</vt:lpstr>
      <vt:lpstr>Конденсатор</vt:lpstr>
      <vt:lpstr>Светодиод</vt:lpstr>
      <vt:lpstr>RGB-светодиод</vt:lpstr>
      <vt:lpstr>Транзистор</vt:lpstr>
      <vt:lpstr>Среда программирования Arduino IDE</vt:lpstr>
      <vt:lpstr>Простые проекты: Светофор на светодиодах</vt:lpstr>
      <vt:lpstr>Видео </vt:lpstr>
      <vt:lpstr>Определение освещенности на фоторезисторе</vt:lpstr>
      <vt:lpstr>Видео </vt:lpstr>
      <vt:lpstr>Исследование  RGB-светодиода</vt:lpstr>
      <vt:lpstr>Видео </vt:lpstr>
      <vt:lpstr>Индикатор освещенности</vt:lpstr>
      <vt:lpstr>Вывод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 в схемотехнике</dc:title>
  <dc:creator>Леонид Верендякин</dc:creator>
  <cp:lastModifiedBy>Игорь</cp:lastModifiedBy>
  <cp:revision>76</cp:revision>
  <dcterms:created xsi:type="dcterms:W3CDTF">2019-01-08T07:48:35Z</dcterms:created>
  <dcterms:modified xsi:type="dcterms:W3CDTF">2024-08-29T11:43:59Z</dcterms:modified>
</cp:coreProperties>
</file>