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9" r:id="rId4"/>
    <p:sldId id="265" r:id="rId5"/>
    <p:sldId id="266" r:id="rId6"/>
    <p:sldId id="275" r:id="rId7"/>
    <p:sldId id="276" r:id="rId8"/>
    <p:sldId id="280" r:id="rId9"/>
    <p:sldId id="299" r:id="rId10"/>
    <p:sldId id="281" r:id="rId11"/>
    <p:sldId id="300" r:id="rId12"/>
    <p:sldId id="295" r:id="rId13"/>
    <p:sldId id="282" r:id="rId14"/>
    <p:sldId id="292" r:id="rId15"/>
    <p:sldId id="285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FF"/>
    <a:srgbClr val="000000"/>
    <a:srgbClr val="DCE6F2"/>
    <a:srgbClr val="00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3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l="-17000" r="-17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1B376-4417-4BC4-8291-9432563C2C66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179512" y="188640"/>
            <a:ext cx="8928992" cy="6624736"/>
            <a:chOff x="179512" y="188640"/>
            <a:chExt cx="8928992" cy="6624736"/>
          </a:xfrm>
          <a:solidFill>
            <a:srgbClr val="FFFFFF">
              <a:alpha val="84706"/>
            </a:srgbClr>
          </a:solidFill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79512" y="188640"/>
              <a:ext cx="8784976" cy="648072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3" name="Picture 2" descr="http://scifiart.narod.ru/Kits/2/Picts/2-05.jpg"/>
            <p:cNvPicPr>
              <a:picLocks noChangeAspect="1" noChangeArrowheads="1"/>
            </p:cNvPicPr>
            <p:nvPr/>
          </p:nvPicPr>
          <p:blipFill>
            <a:blip r:embed="rId13" cstate="print"/>
            <a:srcRect b="31723"/>
            <a:stretch>
              <a:fillRect/>
            </a:stretch>
          </p:blipFill>
          <p:spPr bwMode="auto">
            <a:xfrm flipH="1">
              <a:off x="7920883" y="5676394"/>
              <a:ext cx="1187621" cy="1136982"/>
            </a:xfrm>
            <a:prstGeom prst="roundRect">
              <a:avLst/>
            </a:prstGeom>
            <a:grp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76672"/>
            <a:ext cx="8229600" cy="3154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Урок математики</a:t>
            </a:r>
            <a:b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класс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475656" y="4293096"/>
            <a:ext cx="6192688" cy="21602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Разработала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Цуцура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Людмила Яковлевна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учитель  начальных  классов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первая  квалификационная  категория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МБОУ  ООШ №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22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г. Канска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47813" y="274638"/>
            <a:ext cx="7138987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Georgia" pitchFamily="18" charset="0"/>
              </a:rPr>
              <a:t>Найди лишнюю фигуру:</a:t>
            </a:r>
          </a:p>
        </p:txBody>
      </p:sp>
      <p:sp>
        <p:nvSpPr>
          <p:cNvPr id="9" name="Овал 8"/>
          <p:cNvSpPr/>
          <p:nvPr/>
        </p:nvSpPr>
        <p:spPr>
          <a:xfrm>
            <a:off x="2483768" y="1340768"/>
            <a:ext cx="1567251" cy="149439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1340768"/>
            <a:ext cx="2592288" cy="136815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27584" y="2132856"/>
            <a:ext cx="1728192" cy="153848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80550" y="4588694"/>
            <a:ext cx="1511870" cy="136815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1403648" y="4293096"/>
            <a:ext cx="2232248" cy="1728192"/>
          </a:xfrm>
          <a:prstGeom prst="trapezoid">
            <a:avLst>
              <a:gd name="adj" fmla="val 3667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4644008" y="2564904"/>
            <a:ext cx="1598093" cy="2376264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28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35 -0.00508 L -0.39774 -0.005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1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15468 L -0.04322 -0.476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-161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13873E-6 L -0.11806 0.16786 " pathEditMode="relative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7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Тема урока     </a:t>
            </a:r>
            <a:r>
              <a:rPr lang="ru-RU" sz="5400" b="1" i="1" dirty="0">
                <a:solidFill>
                  <a:srgbClr val="FF0000"/>
                </a:solidFill>
              </a:rPr>
              <a:t>П</a:t>
            </a:r>
            <a:r>
              <a:rPr lang="ru-RU" sz="5400" b="1" i="1" dirty="0" smtClean="0">
                <a:solidFill>
                  <a:srgbClr val="FF0000"/>
                </a:solidFill>
              </a:rPr>
              <a:t>рямоугольник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Цели урока</a:t>
            </a:r>
          </a:p>
          <a:p>
            <a:pPr marL="514350" indent="-514350">
              <a:buAutoNum type="arabicPeriod"/>
            </a:pPr>
            <a:r>
              <a:rPr lang="ru-RU" sz="4800" b="1" i="1" dirty="0">
                <a:solidFill>
                  <a:prstClr val="black"/>
                </a:solidFill>
              </a:rPr>
              <a:t>Познакомиться со </a:t>
            </a:r>
            <a:r>
              <a:rPr lang="ru-RU" sz="4800" b="1" i="1" dirty="0" smtClean="0">
                <a:solidFill>
                  <a:prstClr val="black"/>
                </a:solidFill>
              </a:rPr>
              <a:t>свойствами    </a:t>
            </a:r>
            <a:r>
              <a:rPr lang="ru-RU" b="1" dirty="0" smtClean="0"/>
              <a:t>...  .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2.</a:t>
            </a:r>
            <a:r>
              <a:rPr lang="ru-RU" sz="4800" b="1" i="1" dirty="0">
                <a:solidFill>
                  <a:prstClr val="black"/>
                </a:solidFill>
              </a:rPr>
              <a:t> Дать определение </a:t>
            </a:r>
            <a:r>
              <a:rPr lang="ru-RU" sz="4800" b="1" i="1" dirty="0" smtClean="0">
                <a:solidFill>
                  <a:prstClr val="black"/>
                </a:solidFill>
              </a:rPr>
              <a:t>…   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9463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Цели урока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 Познакомиться </a:t>
            </a:r>
            <a:r>
              <a:rPr lang="ru-RU" sz="5400" b="1" i="1" dirty="0">
                <a:solidFill>
                  <a:srgbClr val="FF0000"/>
                </a:solidFill>
              </a:rPr>
              <a:t>со </a:t>
            </a:r>
            <a:r>
              <a:rPr lang="ru-RU" sz="5400" b="1" i="1" dirty="0" smtClean="0">
                <a:solidFill>
                  <a:srgbClr val="FF0000"/>
                </a:solidFill>
              </a:rPr>
              <a:t>свойствами прямоугольника</a:t>
            </a:r>
            <a:endParaRPr lang="ru-RU" sz="5400" dirty="0">
              <a:solidFill>
                <a:srgbClr val="FF0000"/>
              </a:solidFill>
            </a:endParaRP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 Дать определение прямоугольника</a:t>
            </a:r>
            <a:endParaRPr lang="ru-RU" sz="5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38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8136904" cy="6192688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</a:t>
            </a:r>
            <a:endParaRPr lang="ru-RU" sz="60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276872"/>
            <a:ext cx="4464496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228184" y="2420888"/>
            <a:ext cx="2088232" cy="20882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96962"/>
          </a:xfrm>
        </p:spPr>
        <p:txBody>
          <a:bodyPr>
            <a:normAutofit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7467600" cy="3687763"/>
          </a:xfrm>
        </p:spPr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ru-RU" dirty="0" smtClean="0"/>
              <a:t>Четыре угла.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Все углы прямые.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Противоположные стороны равны.</a:t>
            </a:r>
          </a:p>
          <a:p>
            <a:pPr marL="550926" indent="-514350">
              <a:buFont typeface="+mj-lt"/>
              <a:buAutoNum type="arabicPeriod"/>
            </a:pPr>
            <a:r>
              <a:rPr lang="ru-RU" dirty="0" smtClean="0"/>
              <a:t>Четыре стороны.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>
                    <a:lumMod val="50000"/>
                  </a:srgbClr>
                </a:solidFill>
              </a:rPr>
              <a:t>У прямоугольника – </a:t>
            </a:r>
            <a:endParaRPr lang="ru-RU" sz="4800" dirty="0">
              <a:solidFill>
                <a:srgbClr val="0070C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5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0" r="12712" b="3107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41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3" y="296652"/>
            <a:ext cx="8568953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28 января.</a:t>
            </a:r>
            <a:b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Классная работа.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460" t="19915" r="22604" b="26547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  <a:defRPr/>
            </a:pP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28 января.</a:t>
            </a:r>
            <a:b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Классная работа.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460" t="19915" r="22604" b="26547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331640" y="350100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ПРЯМОЙ  УГОЛ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8" y="342900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ОСТРЫЙ  УГОЛ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609329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ТУПОЙ  УГОЛ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7" t="7966" r="2909" b="8849"/>
          <a:stretch/>
        </p:blipFill>
        <p:spPr bwMode="auto">
          <a:xfrm>
            <a:off x="144543" y="188640"/>
            <a:ext cx="8784976" cy="6480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68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729030"/>
              </p:ext>
            </p:extLst>
          </p:nvPr>
        </p:nvGraphicFramePr>
        <p:xfrm>
          <a:off x="1115616" y="548680"/>
          <a:ext cx="6912764" cy="1584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140"/>
                <a:gridCol w="771078"/>
                <a:gridCol w="771078"/>
                <a:gridCol w="771078"/>
                <a:gridCol w="771078"/>
                <a:gridCol w="771078"/>
                <a:gridCol w="771078"/>
                <a:gridCol w="771078"/>
                <a:gridCol w="771078"/>
              </a:tblGrid>
              <a:tr h="783383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07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2420888"/>
          <a:ext cx="7056783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6392"/>
                <a:gridCol w="857366"/>
                <a:gridCol w="915451"/>
                <a:gridCol w="2171471"/>
                <a:gridCol w="936103"/>
              </a:tblGrid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28 – 6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56 + 7 =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79 – 40 =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46 + 4 =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30 + 4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98</a:t>
                      </a:r>
                      <a:r>
                        <a:rPr lang="ru-RU" sz="4000" b="1" baseline="0" dirty="0" smtClean="0"/>
                        <a:t> – 64 = </a:t>
                      </a:r>
                      <a:endParaRPr lang="ru-RU" sz="4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Е</a:t>
                      </a: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83 + 10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58 – 6 =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Я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68 – 60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8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729030"/>
              </p:ext>
            </p:extLst>
          </p:nvPr>
        </p:nvGraphicFramePr>
        <p:xfrm>
          <a:off x="1115616" y="548680"/>
          <a:ext cx="6912764" cy="1584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140"/>
                <a:gridCol w="771078"/>
                <a:gridCol w="771078"/>
                <a:gridCol w="771078"/>
                <a:gridCol w="771078"/>
                <a:gridCol w="771078"/>
                <a:gridCol w="771078"/>
                <a:gridCol w="771078"/>
                <a:gridCol w="771078"/>
              </a:tblGrid>
              <a:tr h="783383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00792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Я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2420888"/>
          <a:ext cx="7056783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6392"/>
                <a:gridCol w="857366"/>
                <a:gridCol w="915451"/>
                <a:gridCol w="2171471"/>
                <a:gridCol w="936103"/>
              </a:tblGrid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28 – 6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56 + 7 =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79 – 40 =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46 + 4 =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30 + 4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98</a:t>
                      </a:r>
                      <a:r>
                        <a:rPr lang="ru-RU" sz="4000" b="1" baseline="0" dirty="0" smtClean="0"/>
                        <a:t> – 64 = </a:t>
                      </a:r>
                      <a:endParaRPr lang="ru-RU" sz="4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Е</a:t>
                      </a: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83 + 10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58 – 6 =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Я</a:t>
                      </a:r>
                      <a:endParaRPr lang="ru-RU" sz="4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  <a:tr h="518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68 – 60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9900"/>
                          </a:solidFill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8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Геометрия</a:t>
            </a:r>
            <a:r>
              <a:rPr lang="ru-RU" sz="5400" b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-</a:t>
            </a:r>
            <a:r>
              <a:rPr lang="ru-RU" sz="5400" b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 </a:t>
            </a:r>
            <a:r>
              <a:rPr lang="ru-RU" sz="5400" dirty="0" smtClean="0">
                <a:solidFill>
                  <a:srgbClr val="002060"/>
                </a:solidFill>
                <a:latin typeface="Franklin Gothic Heavy" panose="020B0903020102020204" pitchFamily="34" charset="0"/>
              </a:rPr>
              <a:t>это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009900"/>
                </a:solidFill>
                <a:latin typeface="Franklin Gothic Heavy" panose="020B0903020102020204" pitchFamily="34" charset="0"/>
              </a:rPr>
              <a:t>раздел математики</a:t>
            </a:r>
            <a:r>
              <a:rPr lang="ru-RU" sz="5400" dirty="0" smtClean="0">
                <a:solidFill>
                  <a:srgbClr val="002060"/>
                </a:solidFill>
                <a:latin typeface="Franklin Gothic Heavy" panose="020B0903020102020204" pitchFamily="34" charset="0"/>
              </a:rPr>
              <a:t>, изучающий </a:t>
            </a:r>
            <a:r>
              <a:rPr lang="ru-RU" sz="5400" dirty="0" smtClean="0">
                <a:solidFill>
                  <a:srgbClr val="009900"/>
                </a:solidFill>
                <a:latin typeface="Franklin Gothic Heavy" panose="020B0903020102020204" pitchFamily="34" charset="0"/>
              </a:rPr>
              <a:t>пространственные отношения </a:t>
            </a:r>
            <a:r>
              <a:rPr lang="ru-RU" sz="5400" dirty="0" smtClean="0">
                <a:solidFill>
                  <a:srgbClr val="002060"/>
                </a:solidFill>
                <a:latin typeface="Franklin Gothic Heavy" panose="020B0903020102020204" pitchFamily="34" charset="0"/>
              </a:rPr>
              <a:t>и </a:t>
            </a:r>
            <a:r>
              <a:rPr lang="ru-RU" sz="5400" dirty="0" smtClean="0">
                <a:solidFill>
                  <a:srgbClr val="009900"/>
                </a:solidFill>
                <a:latin typeface="Franklin Gothic Heavy" panose="020B0903020102020204" pitchFamily="34" charset="0"/>
              </a:rPr>
              <a:t>формы</a:t>
            </a:r>
            <a:r>
              <a:rPr lang="ru-RU" sz="5400" dirty="0" smtClean="0">
                <a:solidFill>
                  <a:srgbClr val="002060"/>
                </a:solidFill>
                <a:latin typeface="Franklin Gothic Heavy" panose="020B0903020102020204" pitchFamily="34" charset="0"/>
              </a:rPr>
              <a:t>.</a:t>
            </a:r>
            <a:endParaRPr lang="ru-RU" sz="5400" dirty="0">
              <a:solidFill>
                <a:srgbClr val="00206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10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Изображение:Pyramide Kheo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5733256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Пирамида   Хеопса  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46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4AD4EE-D722-4F1B-A494-F406A0F12396}" type="slidenum">
              <a:rPr lang="ru-RU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26722" name="Text Box 2"/>
          <p:cNvSpPr txBox="1">
            <a:spLocks noChangeArrowheads="1"/>
          </p:cNvSpPr>
          <p:nvPr/>
        </p:nvSpPr>
        <p:spPr bwMode="auto">
          <a:xfrm>
            <a:off x="971600" y="210945"/>
            <a:ext cx="7200800" cy="7016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srgbClr val="009900"/>
                </a:solidFill>
                <a:latin typeface="Arial" pitchFamily="34" charset="0"/>
              </a:rPr>
              <a:t>ПЛАНЕТА</a:t>
            </a:r>
            <a:r>
              <a:rPr lang="ru-RU" altLang="ru-RU" sz="4000" b="1" dirty="0" smtClean="0">
                <a:solidFill>
                  <a:srgbClr val="009900"/>
                </a:solidFill>
                <a:latin typeface="Arial" pitchFamily="34" charset="0"/>
              </a:rPr>
              <a:t> « ГЕОМЕТРИЯ»</a:t>
            </a:r>
            <a:endParaRPr lang="en-US" altLang="ru-RU" sz="4000" b="1" dirty="0" smtClean="0">
              <a:solidFill>
                <a:srgbClr val="009900"/>
              </a:solidFill>
              <a:latin typeface="Arial" pitchFamily="34" charset="0"/>
            </a:endParaRPr>
          </a:p>
        </p:txBody>
      </p:sp>
      <p:pic>
        <p:nvPicPr>
          <p:cNvPr id="26628" name="Picture 3" descr="04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522" y="912620"/>
            <a:ext cx="6096000" cy="535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30193"/>
            <a:ext cx="1057474" cy="1007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778" y="1484784"/>
            <a:ext cx="1609215" cy="87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329" y="2996952"/>
            <a:ext cx="1035273" cy="92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34" y="2063879"/>
            <a:ext cx="811213" cy="120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395" y="3545389"/>
            <a:ext cx="926074" cy="84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529" y="3829186"/>
            <a:ext cx="1242240" cy="96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2073473"/>
            <a:ext cx="1035273" cy="92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800" y="3924579"/>
            <a:ext cx="1035273" cy="92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4968" y="4955427"/>
            <a:ext cx="701109" cy="38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71931" y="4966891"/>
            <a:ext cx="701109" cy="38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514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223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Franklin Gothic Heavy</vt:lpstr>
      <vt:lpstr>Georgia</vt:lpstr>
      <vt:lpstr>Tahoma</vt:lpstr>
      <vt:lpstr>Times New Roman</vt:lpstr>
      <vt:lpstr>Тема Office</vt:lpstr>
      <vt:lpstr>Презентация PowerPoint</vt:lpstr>
      <vt:lpstr>28 января. Классная работа.</vt:lpstr>
      <vt:lpstr>28 января. Классная работа.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лишнюю фигуру:</vt:lpstr>
      <vt:lpstr>Тема урока     Прямоугольник</vt:lpstr>
      <vt:lpstr>Цели урока</vt:lpstr>
      <vt:lpstr>Презентация PowerPoint</vt:lpstr>
      <vt:lpstr>Вывод: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admin</cp:lastModifiedBy>
  <cp:revision>40</cp:revision>
  <dcterms:created xsi:type="dcterms:W3CDTF">2014-07-09T13:24:30Z</dcterms:created>
  <dcterms:modified xsi:type="dcterms:W3CDTF">2021-12-15T15:48:06Z</dcterms:modified>
</cp:coreProperties>
</file>