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08" r:id="rId1"/>
  </p:sldMasterIdLst>
  <p:notesMasterIdLst>
    <p:notesMasterId r:id="rId24"/>
  </p:notesMasterIdLst>
  <p:sldIdLst>
    <p:sldId id="256" r:id="rId2"/>
    <p:sldId id="288" r:id="rId3"/>
    <p:sldId id="286" r:id="rId4"/>
    <p:sldId id="257" r:id="rId5"/>
    <p:sldId id="258" r:id="rId6"/>
    <p:sldId id="280" r:id="rId7"/>
    <p:sldId id="284" r:id="rId8"/>
    <p:sldId id="282" r:id="rId9"/>
    <p:sldId id="285" r:id="rId10"/>
    <p:sldId id="283" r:id="rId11"/>
    <p:sldId id="261" r:id="rId12"/>
    <p:sldId id="262" r:id="rId13"/>
    <p:sldId id="264" r:id="rId14"/>
    <p:sldId id="265" r:id="rId15"/>
    <p:sldId id="267" r:id="rId16"/>
    <p:sldId id="268" r:id="rId17"/>
    <p:sldId id="277" r:id="rId18"/>
    <p:sldId id="281" r:id="rId19"/>
    <p:sldId id="279" r:id="rId20"/>
    <p:sldId id="278" r:id="rId21"/>
    <p:sldId id="287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3336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E6ED54-02D3-4066-86A3-85D58F0603B9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22AB8-42A4-489B-9D0A-2B53696FAE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2AB8-42A4-489B-9D0A-2B53696FAEC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2AB8-42A4-489B-9D0A-2B53696FAEC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2AB8-42A4-489B-9D0A-2B53696FAEC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2AB8-42A4-489B-9D0A-2B53696FAECF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2AB8-42A4-489B-9D0A-2B53696FAECF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0CA5F-E3D3-4EA3-8E45-A8C273F1B86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97C0AD-EE1F-4936-BE34-8B6B387E4D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0CA5F-E3D3-4EA3-8E45-A8C273F1B86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97C0AD-EE1F-4936-BE34-8B6B387E4D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0CA5F-E3D3-4EA3-8E45-A8C273F1B86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97C0AD-EE1F-4936-BE34-8B6B387E4D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0CA5F-E3D3-4EA3-8E45-A8C273F1B86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97C0AD-EE1F-4936-BE34-8B6B387E4D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0CA5F-E3D3-4EA3-8E45-A8C273F1B86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97C0AD-EE1F-4936-BE34-8B6B387E4D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0CA5F-E3D3-4EA3-8E45-A8C273F1B86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97C0AD-EE1F-4936-BE34-8B6B387E4D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0CA5F-E3D3-4EA3-8E45-A8C273F1B86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97C0AD-EE1F-4936-BE34-8B6B387E4D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0CA5F-E3D3-4EA3-8E45-A8C273F1B86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97C0AD-EE1F-4936-BE34-8B6B387E4D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0CA5F-E3D3-4EA3-8E45-A8C273F1B86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97C0AD-EE1F-4936-BE34-8B6B387E4D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0CA5F-E3D3-4EA3-8E45-A8C273F1B86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97C0AD-EE1F-4936-BE34-8B6B387E4D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0CA5F-E3D3-4EA3-8E45-A8C273F1B86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097C0AD-EE1F-4936-BE34-8B6B387E4D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5F0CA5F-E3D3-4EA3-8E45-A8C273F1B86B}" type="datetimeFigureOut">
              <a:rPr lang="ru-RU" smtClean="0"/>
              <a:pPr/>
              <a:t>02.12.2024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097C0AD-EE1F-4936-BE34-8B6B387E4D2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gif"/><Relationship Id="rId5" Type="http://schemas.openxmlformats.org/officeDocument/2006/relationships/image" Target="../media/image28.gif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jpeg"/><Relationship Id="rId7" Type="http://schemas.openxmlformats.org/officeDocument/2006/relationships/hyperlink" Target="http://www.dksverdlova.ru/picture/ciceron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hyperlink" Target="http://gatd.archives21.ru/images/Lobachevsky.jpg" TargetMode="External"/><Relationship Id="rId10" Type="http://schemas.openxmlformats.org/officeDocument/2006/relationships/image" Target="../media/image7.gif"/><Relationship Id="rId4" Type="http://schemas.openxmlformats.org/officeDocument/2006/relationships/image" Target="../media/image10.jpeg"/><Relationship Id="rId9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3.gi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gif"/><Relationship Id="rId5" Type="http://schemas.openxmlformats.org/officeDocument/2006/relationships/image" Target="../media/image7.gif"/><Relationship Id="rId4" Type="http://schemas.openxmlformats.org/officeDocument/2006/relationships/package" Target="../embeddings/_________Microsoft_Office_Word1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4071942"/>
            <a:ext cx="8358246" cy="1500198"/>
          </a:xfrm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Monotype Corsiva" pitchFamily="66" charset="0"/>
              </a:rPr>
              <a:t>«ЗВЕЗДНЫЙ   ЧАС»</a:t>
            </a:r>
            <a:endParaRPr lang="ru-RU" sz="7200" b="1" spc="150" dirty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3559" name="Picture 7" descr="C:\Documents and Settings\Егор\Рабочий стол\АНИМАЦИИ\веб-дизайн\звезды\223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5"/>
            <a:ext cx="1928826" cy="2413017"/>
          </a:xfrm>
          <a:prstGeom prst="rect">
            <a:avLst/>
          </a:prstGeom>
          <a:noFill/>
        </p:spPr>
      </p:pic>
      <p:pic>
        <p:nvPicPr>
          <p:cNvPr id="23560" name="Picture 8" descr="C:\Documents and Settings\Егор\Рабочий стол\АНИМАЦИИ\веб-дизайн\звезды\223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5643578"/>
            <a:ext cx="6929486" cy="1000132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 rot="21053632">
            <a:off x="730371" y="1634031"/>
            <a:ext cx="815068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МАТЕМАТИЧЕСКАЯ ИГРА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260648"/>
            <a:ext cx="6696744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1. Пропорция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051720" y="1412776"/>
            <a:ext cx="6264696" cy="86409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B050"/>
                </a:solidFill>
              </a:rPr>
              <a:t>2. Случайность</a:t>
            </a:r>
            <a:endParaRPr lang="ru-RU" sz="4800" b="1" dirty="0">
              <a:solidFill>
                <a:srgbClr val="00B05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95936" y="5517232"/>
            <a:ext cx="2376264" cy="7920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00B0F0"/>
                </a:solidFill>
              </a:rPr>
              <a:t>5. Рост</a:t>
            </a:r>
            <a:endParaRPr lang="ru-RU" sz="4800" b="1" dirty="0">
              <a:solidFill>
                <a:srgbClr val="00B0F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47864" y="2708920"/>
            <a:ext cx="3744416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3.Симметрия</a:t>
            </a:r>
            <a:endParaRPr lang="ru-RU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547664" y="4005064"/>
            <a:ext cx="7200800" cy="108012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</a:rPr>
              <a:t>4.Периодичность 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6544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>
                <a:effectLst/>
                <a:latin typeface="Times New Roman" pitchFamily="18" charset="0"/>
                <a:cs typeface="Times New Roman" pitchFamily="18" charset="0"/>
              </a:rPr>
              <a:t>ТУР </a:t>
            </a:r>
            <a:r>
              <a:rPr lang="en-US" sz="7200" b="1" dirty="0" smtClean="0"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7200" b="1" dirty="0" smtClean="0">
                <a:effectLst/>
                <a:latin typeface="Times New Roman"/>
                <a:cs typeface="Times New Roman"/>
              </a:rPr>
              <a:t>II</a:t>
            </a:r>
            <a:r>
              <a:rPr lang="ru-RU" sz="7200" dirty="0" smtClean="0">
                <a:latin typeface="Times New Roman"/>
                <a:cs typeface="Times New Roman"/>
              </a:rPr>
              <a:t/>
            </a:r>
            <a:br>
              <a:rPr lang="ru-RU" sz="7200" dirty="0" smtClean="0">
                <a:latin typeface="Times New Roman"/>
                <a:cs typeface="Times New Roman"/>
              </a:rPr>
            </a:br>
            <a:endParaRPr lang="ru-RU" sz="7200" b="1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0121670">
            <a:off x="1136565" y="2015482"/>
            <a:ext cx="771530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Математический ералаш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928670"/>
            <a:ext cx="1928826" cy="1357322"/>
          </a:xfrm>
          <a:prstGeom prst="rect">
            <a:avLst/>
          </a:prstGeom>
          <a:noFill/>
        </p:spPr>
      </p:pic>
      <p:pic>
        <p:nvPicPr>
          <p:cNvPr id="2051" name="Picture 3" descr="C:\Documents and Settings\Егор\Рабочий стол\АНИМАЦИИ\веб-дизайн\звезды\222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5000636"/>
            <a:ext cx="1428760" cy="128588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916832"/>
            <a:ext cx="6336704" cy="2952328"/>
          </a:xfrm>
          <a:noFill/>
          <a:ln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Меры длины</a:t>
            </a:r>
            <a:endParaRPr lang="ru-RU" sz="8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C:\Documents and Settings\Егор\Рабочий стол\АНИМАЦИИ\веб-дизайн\звезды\223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-285776"/>
            <a:ext cx="2443178" cy="2035982"/>
          </a:xfrm>
          <a:prstGeom prst="rect">
            <a:avLst/>
          </a:prstGeom>
          <a:noFill/>
        </p:spPr>
      </p:pic>
      <p:pic>
        <p:nvPicPr>
          <p:cNvPr id="2051" name="Picture 3" descr="C:\Documents and Settings\Егор\Рабочий стол\АНИМАЦИИ\GLITTER\другие\канц. принадлежности\49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928670"/>
            <a:ext cx="1428750" cy="1428750"/>
          </a:xfrm>
          <a:prstGeom prst="rect">
            <a:avLst/>
          </a:prstGeom>
          <a:noFill/>
        </p:spPr>
      </p:pic>
      <p:pic>
        <p:nvPicPr>
          <p:cNvPr id="9" name="Picture 5" descr="10r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5214950"/>
            <a:ext cx="1081087" cy="108108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6544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 smtClean="0">
                <a:latin typeface="Times New Roman"/>
                <a:cs typeface="Times New Roman"/>
              </a:rPr>
              <a:t/>
            </a:r>
            <a:br>
              <a:rPr lang="ru-RU" sz="7200" dirty="0" smtClean="0">
                <a:latin typeface="Times New Roman"/>
                <a:cs typeface="Times New Roman"/>
              </a:rPr>
            </a:br>
            <a:endParaRPr lang="ru-RU" sz="7200" b="1" dirty="0">
              <a:effectLst/>
            </a:endParaRPr>
          </a:p>
        </p:txBody>
      </p:sp>
      <p:pic>
        <p:nvPicPr>
          <p:cNvPr id="2050" name="Picture 2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764704"/>
            <a:ext cx="1928826" cy="1357322"/>
          </a:xfrm>
          <a:prstGeom prst="rect">
            <a:avLst/>
          </a:prstGeom>
          <a:noFill/>
        </p:spPr>
      </p:pic>
      <p:pic>
        <p:nvPicPr>
          <p:cNvPr id="2051" name="Picture 3" descr="C:\Documents and Settings\Егор\Рабочий стол\АНИМАЦИИ\веб-дизайн\звезды\222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5229200"/>
            <a:ext cx="1428760" cy="12858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63888" y="404664"/>
            <a:ext cx="4248472" cy="720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accent5">
                    <a:lumMod val="50000"/>
                  </a:schemeClr>
                </a:solidFill>
              </a:rPr>
              <a:t>1.Верста</a:t>
            </a:r>
            <a:endParaRPr lang="ru-RU" sz="7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63888" y="1412776"/>
            <a:ext cx="4248472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00B050"/>
                </a:solidFill>
              </a:rPr>
              <a:t>2.Аршин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2636912"/>
            <a:ext cx="4248472" cy="1008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3.Фут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63888" y="3717032"/>
            <a:ext cx="4248472" cy="10801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accent6">
                    <a:lumMod val="75000"/>
                  </a:schemeClr>
                </a:solidFill>
              </a:rPr>
              <a:t>4.Локоть</a:t>
            </a:r>
            <a:endParaRPr lang="ru-RU" sz="7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63888" y="4797152"/>
            <a:ext cx="4248472" cy="122413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rgbClr val="3336BD"/>
                </a:solidFill>
              </a:rPr>
              <a:t>5.Дюйм</a:t>
            </a:r>
            <a:endParaRPr lang="ru-RU" sz="7200" b="1" dirty="0">
              <a:solidFill>
                <a:srgbClr val="3336BD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796136" y="404664"/>
            <a:ext cx="2880320" cy="17281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/>
            <a:r>
              <a:rPr lang="ru-RU" sz="5400" b="1" dirty="0" smtClean="0">
                <a:solidFill>
                  <a:srgbClr val="00B050"/>
                </a:solidFill>
                <a:latin typeface="Monotype Corsiva" pitchFamily="66" charset="0"/>
              </a:rPr>
              <a:t>2</a:t>
            </a:r>
            <a:r>
              <a:rPr lang="ru-RU" sz="5400" b="1" dirty="0" smtClean="0">
                <a:solidFill>
                  <a:srgbClr val="00B050"/>
                </a:solidFill>
                <a:latin typeface="Monotype Corsiva" pitchFamily="66" charset="0"/>
              </a:rPr>
              <a:t>) Аршин</a:t>
            </a:r>
            <a:endParaRPr lang="ru-RU" sz="5400" b="1" dirty="0" smtClean="0">
              <a:solidFill>
                <a:srgbClr val="00B050"/>
              </a:solidFill>
              <a:latin typeface="Monotype Corsiva" pitchFamily="66" charset="0"/>
            </a:endParaRPr>
          </a:p>
          <a:p>
            <a:pPr marL="342900" indent="-342900" algn="ctr"/>
            <a:r>
              <a:rPr lang="ru-RU" sz="5400" b="1" dirty="0" smtClean="0">
                <a:solidFill>
                  <a:srgbClr val="3336BD"/>
                </a:solidFill>
              </a:rPr>
              <a:t>  </a:t>
            </a:r>
            <a:r>
              <a:rPr lang="ru-RU" sz="5400" b="1" dirty="0" smtClean="0">
                <a:solidFill>
                  <a:srgbClr val="00B050"/>
                </a:solidFill>
                <a:latin typeface="Monotype Corsiva" pitchFamily="66" charset="0"/>
              </a:rPr>
              <a:t>72 см</a:t>
            </a:r>
            <a:endParaRPr lang="ru-RU" sz="54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688" y="404664"/>
            <a:ext cx="3168352" cy="17064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1)  Верста </a:t>
            </a:r>
          </a:p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1 км 60 м</a:t>
            </a:r>
            <a:endParaRPr lang="ru-RU" sz="5400" b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63688" y="2492896"/>
            <a:ext cx="3168352" cy="15841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4) Локоть</a:t>
            </a:r>
          </a:p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46 см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96136" y="2492896"/>
            <a:ext cx="2880320" cy="15841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3) Фут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30,5 с</a:t>
            </a:r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м</a:t>
            </a:r>
            <a:endParaRPr lang="ru-RU" sz="5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35896" y="4293096"/>
            <a:ext cx="3312368" cy="18722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3336BD"/>
                </a:solidFill>
                <a:latin typeface="Monotype Corsiva" pitchFamily="66" charset="0"/>
              </a:rPr>
              <a:t>5) Дюйм  </a:t>
            </a:r>
          </a:p>
          <a:p>
            <a:pPr algn="ctr"/>
            <a:r>
              <a:rPr lang="ru-RU" sz="5400" b="1" dirty="0" smtClean="0">
                <a:solidFill>
                  <a:srgbClr val="3336BD"/>
                </a:solidFill>
                <a:latin typeface="Monotype Corsiva" pitchFamily="66" charset="0"/>
              </a:rPr>
              <a:t>2,5 см</a:t>
            </a:r>
            <a:endParaRPr lang="ru-RU" sz="5400" b="1" dirty="0">
              <a:solidFill>
                <a:srgbClr val="3336BD"/>
              </a:solidFill>
              <a:latin typeface="Monotype Corsiva" pitchFamily="66" charset="0"/>
            </a:endParaRPr>
          </a:p>
        </p:txBody>
      </p:sp>
      <p:pic>
        <p:nvPicPr>
          <p:cNvPr id="7" name="Picture 3" descr="C:\Documents and Settings\Егор\Рабочий стол\АНИМАЦИИ\веб-дизайн\звезды\222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509120"/>
            <a:ext cx="1428760" cy="1285884"/>
          </a:xfrm>
          <a:prstGeom prst="rect">
            <a:avLst/>
          </a:prstGeom>
          <a:noFill/>
        </p:spPr>
      </p:pic>
      <p:pic>
        <p:nvPicPr>
          <p:cNvPr id="8" name="Picture 2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174" y="4509120"/>
            <a:ext cx="1605298" cy="135732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6544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 smtClean="0">
                <a:latin typeface="Times New Roman"/>
                <a:cs typeface="Times New Roman"/>
              </a:rPr>
              <a:t/>
            </a:r>
            <a:br>
              <a:rPr lang="ru-RU" sz="7200" dirty="0" smtClean="0">
                <a:latin typeface="Times New Roman"/>
                <a:cs typeface="Times New Roman"/>
              </a:rPr>
            </a:br>
            <a:endParaRPr lang="ru-RU" sz="7200" b="1" dirty="0"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0121670">
            <a:off x="1136565" y="2015482"/>
            <a:ext cx="771530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«Пространственное воображение»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928670"/>
            <a:ext cx="1928826" cy="1357322"/>
          </a:xfrm>
          <a:prstGeom prst="rect">
            <a:avLst/>
          </a:prstGeom>
          <a:noFill/>
        </p:spPr>
      </p:pic>
      <p:pic>
        <p:nvPicPr>
          <p:cNvPr id="2051" name="Picture 3" descr="C:\Documents and Settings\Егор\Рабочий стол\АНИМАЦИИ\веб-дизайн\звезды\222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5000636"/>
            <a:ext cx="1428760" cy="128588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3429000"/>
            <a:ext cx="1000132" cy="980899"/>
          </a:xfrm>
          <a:prstGeom prst="rect">
            <a:avLst/>
          </a:prstGeom>
          <a:noFill/>
        </p:spPr>
      </p:pic>
      <p:pic>
        <p:nvPicPr>
          <p:cNvPr id="12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3357562"/>
            <a:ext cx="1000132" cy="980899"/>
          </a:xfrm>
          <a:prstGeom prst="rect">
            <a:avLst/>
          </a:prstGeom>
          <a:noFill/>
        </p:spPr>
      </p:pic>
      <p:pic>
        <p:nvPicPr>
          <p:cNvPr id="11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714488"/>
            <a:ext cx="1000132" cy="9808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124744"/>
            <a:ext cx="7498080" cy="3875892"/>
          </a:xfrm>
        </p:spPr>
        <p:txBody>
          <a:bodyPr>
            <a:normAutofit/>
          </a:bodyPr>
          <a:lstStyle/>
          <a:p>
            <a:endParaRPr lang="ru-RU" sz="4800" b="1" dirty="0">
              <a:solidFill>
                <a:srgbClr val="3336BD"/>
              </a:solidFill>
              <a:latin typeface="Monotype Corsiva" pitchFamily="66" charset="0"/>
            </a:endParaRPr>
          </a:p>
        </p:txBody>
      </p:sp>
      <p:pic>
        <p:nvPicPr>
          <p:cNvPr id="5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0"/>
            <a:ext cx="1000132" cy="980899"/>
          </a:xfrm>
          <a:prstGeom prst="rect">
            <a:avLst/>
          </a:prstGeom>
          <a:noFill/>
        </p:spPr>
      </p:pic>
      <p:pic>
        <p:nvPicPr>
          <p:cNvPr id="6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643446"/>
            <a:ext cx="1000132" cy="980899"/>
          </a:xfrm>
          <a:prstGeom prst="rect">
            <a:avLst/>
          </a:prstGeom>
          <a:noFill/>
        </p:spPr>
      </p:pic>
      <p:pic>
        <p:nvPicPr>
          <p:cNvPr id="7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5643578"/>
            <a:ext cx="1000132" cy="980899"/>
          </a:xfrm>
          <a:prstGeom prst="rect">
            <a:avLst/>
          </a:prstGeom>
          <a:noFill/>
        </p:spPr>
      </p:pic>
      <p:pic>
        <p:nvPicPr>
          <p:cNvPr id="8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0"/>
            <a:ext cx="1000132" cy="980899"/>
          </a:xfrm>
          <a:prstGeom prst="rect">
            <a:avLst/>
          </a:prstGeom>
          <a:noFill/>
        </p:spPr>
      </p:pic>
      <p:pic>
        <p:nvPicPr>
          <p:cNvPr id="9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-214338"/>
            <a:ext cx="1000132" cy="980899"/>
          </a:xfrm>
          <a:prstGeom prst="rect">
            <a:avLst/>
          </a:prstGeom>
          <a:noFill/>
        </p:spPr>
      </p:pic>
      <p:pic>
        <p:nvPicPr>
          <p:cNvPr id="10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5572140"/>
            <a:ext cx="1000132" cy="980899"/>
          </a:xfrm>
          <a:prstGeom prst="rect">
            <a:avLst/>
          </a:prstGeom>
          <a:noFill/>
        </p:spPr>
      </p:pic>
      <p:pic>
        <p:nvPicPr>
          <p:cNvPr id="14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9586" y="2571744"/>
            <a:ext cx="1000132" cy="980899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788024" y="332656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B0F0"/>
                </a:solidFill>
                <a:latin typeface="Arial Black" pitchFamily="34" charset="0"/>
              </a:rPr>
              <a:t>1</a:t>
            </a:r>
            <a:endParaRPr lang="ru-RU" sz="54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16016" y="1268760"/>
            <a:ext cx="986408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  <a:latin typeface="Arial Black" pitchFamily="34" charset="0"/>
              </a:rPr>
              <a:t>3</a:t>
            </a:r>
            <a:endParaRPr lang="ru-RU" sz="5400" b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88024" y="2204864"/>
            <a:ext cx="936104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788024" y="3140968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latin typeface="Arial Black" pitchFamily="34" charset="0"/>
              </a:rPr>
              <a:t>5</a:t>
            </a:r>
            <a:endParaRPr lang="ru-RU" sz="5400" b="1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24128" y="1268760"/>
            <a:ext cx="914400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4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779912" y="1268760"/>
            <a:ext cx="1008112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5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052736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Картины художников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3076" name="Picture 4" descr="https://itemimg.com/i/255237565.0.208x208.jpg?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052736"/>
            <a:ext cx="4248472" cy="2664296"/>
          </a:xfrm>
          <a:prstGeom prst="rect">
            <a:avLst/>
          </a:prstGeom>
          <a:noFill/>
        </p:spPr>
      </p:pic>
      <p:pic>
        <p:nvPicPr>
          <p:cNvPr id="3078" name="Picture 6" descr="https://lusana.ru/files/31234/268/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980728"/>
            <a:ext cx="3923928" cy="2736304"/>
          </a:xfrm>
          <a:prstGeom prst="rect">
            <a:avLst/>
          </a:prstGeom>
          <a:noFill/>
        </p:spPr>
      </p:pic>
      <p:pic>
        <p:nvPicPr>
          <p:cNvPr id="3080" name="Picture 8" descr="https://i.ytimg.com/vi/dAeM1gxA94c/hqdefaul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149080"/>
            <a:ext cx="4248472" cy="2304256"/>
          </a:xfrm>
          <a:prstGeom prst="rect">
            <a:avLst/>
          </a:prstGeom>
          <a:noFill/>
        </p:spPr>
      </p:pic>
      <p:pic>
        <p:nvPicPr>
          <p:cNvPr id="3084" name="Picture 12" descr="https://ds05.infourok.ru/uploads/ex/046f/00107f2e-58784e72/310/img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149080"/>
            <a:ext cx="3851920" cy="270892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572000" y="908721"/>
            <a:ext cx="5760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/>
              <a:t>1</a:t>
            </a:r>
            <a:endParaRPr lang="ru-RU" sz="7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460432" y="980728"/>
            <a:ext cx="6835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2</a:t>
            </a:r>
            <a:endParaRPr lang="ru-RU" sz="6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644008" y="4149080"/>
            <a:ext cx="7200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3</a:t>
            </a:r>
            <a:endParaRPr lang="ru-RU" sz="6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388424" y="4149080"/>
            <a:ext cx="7555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4</a:t>
            </a:r>
            <a:endParaRPr lang="ru-RU" sz="66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6453336"/>
            <a:ext cx="4032448" cy="404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Айвазовский И.К.«Крым»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364088" y="3717032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/>
              <a:t>Веницианов</a:t>
            </a:r>
            <a:r>
              <a:rPr lang="ru-RU" sz="2000" b="1" dirty="0" smtClean="0"/>
              <a:t> А.Г. «Жнецы»</a:t>
            </a:r>
            <a:endParaRPr lang="ru-RU" sz="2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508104" y="6381328"/>
            <a:ext cx="3635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Левитан И.И. « Март»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87624" y="3717032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Шишкин И.И. «Сосновый бор»</a:t>
            </a:r>
            <a:endParaRPr lang="ru-RU" sz="20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e60/00156b1f-bec4f1d9/img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864096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Многогранники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1028" name="Picture 4" descr="https://beta.geeksvgs.com/files/0/77/tetraed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40768"/>
            <a:ext cx="2664296" cy="2448272"/>
          </a:xfrm>
          <a:prstGeom prst="rect">
            <a:avLst/>
          </a:prstGeom>
          <a:noFill/>
        </p:spPr>
      </p:pic>
      <p:pic>
        <p:nvPicPr>
          <p:cNvPr id="1032" name="Picture 8" descr="https://ds04.infourok.ru/uploads/ex/0e67/0008383e-6b7a67aa/hello_html_m7fb33f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6525" y="1484784"/>
            <a:ext cx="2657475" cy="2657476"/>
          </a:xfrm>
          <a:prstGeom prst="rect">
            <a:avLst/>
          </a:prstGeom>
          <a:noFill/>
        </p:spPr>
      </p:pic>
      <p:sp>
        <p:nvSpPr>
          <p:cNvPr id="1036" name="AutoShape 12" descr="https://proslang.ru/wp-content/uploads/2020/01/kartinki-geometricheskie-figury-3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2" name="Picture 18" descr="https://xn--80aegqufhcjg6b.xn--p1ai/media.php?name=News&amp;MediaOp=show&amp;idMediaAss=s38994&amp;MediaName=Oktaedr.jpg&amp;MediaNum=01&amp;ImgWs=300&amp;ImgHs=27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412776"/>
            <a:ext cx="2857500" cy="2600325"/>
          </a:xfrm>
          <a:prstGeom prst="rect">
            <a:avLst/>
          </a:prstGeom>
          <a:noFill/>
        </p:spPr>
      </p:pic>
      <p:pic>
        <p:nvPicPr>
          <p:cNvPr id="1046" name="Picture 22" descr="http://manfred-ullrich.net/dateien/bilder/dodekaed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4077072"/>
            <a:ext cx="2143125" cy="2133601"/>
          </a:xfrm>
          <a:prstGeom prst="rect">
            <a:avLst/>
          </a:prstGeom>
          <a:noFill/>
        </p:spPr>
      </p:pic>
      <p:pic>
        <p:nvPicPr>
          <p:cNvPr id="1050" name="Picture 26" descr="https://img1.freepng.ru/20180422/tpe/kisspng-regular-icosahedron-triangle-point-5adc851193ef12.94526919152440142560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4005064"/>
            <a:ext cx="2476500" cy="252028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259632" y="980728"/>
            <a:ext cx="864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1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3928" y="980728"/>
            <a:ext cx="8640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sz="7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32440" y="908720"/>
            <a:ext cx="6115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00B0F0"/>
                </a:solidFill>
              </a:rPr>
              <a:t>3</a:t>
            </a:r>
            <a:endParaRPr lang="ru-RU" sz="6600" b="1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63888" y="3501008"/>
            <a:ext cx="631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chemeClr val="accent6">
                    <a:lumMod val="75000"/>
                  </a:schemeClr>
                </a:solidFill>
              </a:rPr>
              <a:t>4</a:t>
            </a:r>
            <a:endParaRPr lang="ru-RU" sz="6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64288" y="3717032"/>
            <a:ext cx="7200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7030A0"/>
                </a:solidFill>
              </a:rPr>
              <a:t>5</a:t>
            </a:r>
            <a:endParaRPr lang="ru-RU" sz="6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3379136"/>
          </a:xfrm>
        </p:spPr>
        <p:txBody>
          <a:bodyPr>
            <a:normAutofit fontScale="92500" lnSpcReduction="20000"/>
          </a:bodyPr>
          <a:lstStyle/>
          <a:p>
            <a:r>
              <a:rPr lang="ru-RU" altLang="ru-RU" sz="4800" u="sng" dirty="0" smtClean="0">
                <a:solidFill>
                  <a:srgbClr val="FF0000"/>
                </a:solidFill>
                <a:latin typeface="Monotype Corsiva" pitchFamily="66" charset="0"/>
              </a:rPr>
              <a:t>Цели игры</a:t>
            </a:r>
            <a:r>
              <a:rPr lang="ru-RU" altLang="ru-RU" sz="4800" dirty="0" smtClean="0">
                <a:latin typeface="Monotype Corsiva" pitchFamily="66" charset="0"/>
              </a:rPr>
              <a:t>: расширение кругозора и развитие логического мышления обучающихся в области математики; </a:t>
            </a:r>
          </a:p>
          <a:p>
            <a:r>
              <a:rPr lang="ru-RU" altLang="ru-RU" sz="4800" dirty="0" smtClean="0">
                <a:latin typeface="Monotype Corsiva" pitchFamily="66" charset="0"/>
              </a:rPr>
              <a:t>умение быстро ориентироваться в обстановке.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2996952"/>
            <a:ext cx="46085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ФИНАЛ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3" descr="C:\Documents and Settings\Егор\Рабочий стол\АНИМАЦИИ\веб-дизайн\звезды\222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4869160"/>
            <a:ext cx="1428760" cy="1285884"/>
          </a:xfrm>
          <a:prstGeom prst="rect">
            <a:avLst/>
          </a:prstGeom>
          <a:noFill/>
        </p:spPr>
      </p:pic>
      <p:pic>
        <p:nvPicPr>
          <p:cNvPr id="6" name="Picture 2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556792"/>
            <a:ext cx="1928826" cy="1357322"/>
          </a:xfrm>
          <a:prstGeom prst="rect">
            <a:avLst/>
          </a:prstGeom>
          <a:noFill/>
        </p:spPr>
      </p:pic>
      <p:pic>
        <p:nvPicPr>
          <p:cNvPr id="7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1628800"/>
            <a:ext cx="1000132" cy="980899"/>
          </a:xfrm>
          <a:prstGeom prst="rect">
            <a:avLst/>
          </a:prstGeom>
          <a:noFill/>
        </p:spPr>
      </p:pic>
      <p:pic>
        <p:nvPicPr>
          <p:cNvPr id="8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556792"/>
            <a:ext cx="1000132" cy="980899"/>
          </a:xfrm>
          <a:prstGeom prst="rect">
            <a:avLst/>
          </a:prstGeom>
          <a:noFill/>
        </p:spPr>
      </p:pic>
      <p:pic>
        <p:nvPicPr>
          <p:cNvPr id="9" name="Picture 5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5445224"/>
            <a:ext cx="533400" cy="476250"/>
          </a:xfrm>
          <a:prstGeom prst="rect">
            <a:avLst/>
          </a:prstGeom>
          <a:noFill/>
        </p:spPr>
      </p:pic>
      <p:pic>
        <p:nvPicPr>
          <p:cNvPr id="10" name="Picture 5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5445224"/>
            <a:ext cx="533400" cy="4762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1000132" cy="980899"/>
          </a:xfrm>
          <a:prstGeom prst="rect">
            <a:avLst/>
          </a:prstGeom>
          <a:noFill/>
        </p:spPr>
      </p:pic>
      <p:pic>
        <p:nvPicPr>
          <p:cNvPr id="4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1484784"/>
            <a:ext cx="1000132" cy="980899"/>
          </a:xfrm>
          <a:prstGeom prst="rect">
            <a:avLst/>
          </a:prstGeom>
          <a:noFill/>
        </p:spPr>
      </p:pic>
      <p:pic>
        <p:nvPicPr>
          <p:cNvPr id="5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5589240"/>
            <a:ext cx="1000132" cy="980899"/>
          </a:xfrm>
          <a:prstGeom prst="rect">
            <a:avLst/>
          </a:prstGeom>
          <a:noFill/>
        </p:spPr>
      </p:pic>
      <p:pic>
        <p:nvPicPr>
          <p:cNvPr id="6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5589240"/>
            <a:ext cx="1000132" cy="980899"/>
          </a:xfrm>
          <a:prstGeom prst="rect">
            <a:avLst/>
          </a:prstGeom>
          <a:noFill/>
        </p:spPr>
      </p:pic>
      <p:pic>
        <p:nvPicPr>
          <p:cNvPr id="7" name="Picture 3" descr="C:\Documents and Settings\Егор\Рабочий стол\АНИМАЦИИ\веб-дизайн\звезды\222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484784"/>
            <a:ext cx="1428760" cy="128588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716016" y="33569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200521" y="3284984"/>
            <a:ext cx="58998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320"/>
            <a:ext cx="8005026" cy="5746968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Спасибо за внимание!</a:t>
            </a:r>
            <a:b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</a:br>
            <a:r>
              <a:rPr lang="ru-RU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До новых встреч!</a:t>
            </a:r>
            <a:endParaRPr lang="ru-RU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4819" name="Picture 3" descr="C:\Documents and Settings\Егор\Рабочий стол\АНИМАЦИИ\веб-дизайн\звезды\223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16" y="3596874"/>
            <a:ext cx="2390796" cy="2689646"/>
          </a:xfrm>
          <a:prstGeom prst="rect">
            <a:avLst/>
          </a:prstGeom>
          <a:noFill/>
        </p:spPr>
      </p:pic>
      <p:pic>
        <p:nvPicPr>
          <p:cNvPr id="34820" name="Picture 4" descr="C:\Documents and Settings\Егор\Рабочий стол\АНИМАЦИИ\веб-дизайн\звезды\223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4500570"/>
            <a:ext cx="2428892" cy="2000264"/>
          </a:xfrm>
          <a:prstGeom prst="rect">
            <a:avLst/>
          </a:prstGeom>
          <a:noFill/>
        </p:spPr>
      </p:pic>
      <p:pic>
        <p:nvPicPr>
          <p:cNvPr id="34821" name="Picture 5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357166"/>
            <a:ext cx="533400" cy="476250"/>
          </a:xfrm>
          <a:prstGeom prst="rect">
            <a:avLst/>
          </a:prstGeom>
          <a:noFill/>
        </p:spPr>
      </p:pic>
      <p:pic>
        <p:nvPicPr>
          <p:cNvPr id="34822" name="Picture 6" descr="C:\Documents and Settings\Егор\Рабочий стол\АНИМАЦИИ\веб-дизайн\звезды\223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642918"/>
            <a:ext cx="533400" cy="476250"/>
          </a:xfrm>
          <a:prstGeom prst="rect">
            <a:avLst/>
          </a:prstGeom>
          <a:noFill/>
        </p:spPr>
      </p:pic>
      <p:pic>
        <p:nvPicPr>
          <p:cNvPr id="34823" name="Picture 7" descr="C:\Documents and Settings\Егор\Рабочий стол\АНИМАЦИИ\веб-дизайн\звезды\222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43900" y="3357562"/>
            <a:ext cx="533400" cy="4762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Monotype Corsiva" pitchFamily="66" charset="0"/>
              </a:rPr>
              <a:t>Математика без границ</a:t>
            </a:r>
            <a:endParaRPr lang="ru-RU" sz="5400" dirty="0"/>
          </a:p>
        </p:txBody>
      </p:sp>
      <p:pic>
        <p:nvPicPr>
          <p:cNvPr id="4" name="Picture 2" descr="C:\Documents and Settings\Егор\Рабочий стол\АНИМАЦИИ\веб-дизайн\звезды\2222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484784"/>
            <a:ext cx="495300" cy="485775"/>
          </a:xfrm>
          <a:prstGeom prst="rect">
            <a:avLst/>
          </a:prstGeom>
          <a:noFill/>
        </p:spPr>
      </p:pic>
      <p:pic>
        <p:nvPicPr>
          <p:cNvPr id="5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5301208"/>
            <a:ext cx="1000132" cy="980899"/>
          </a:xfrm>
          <a:prstGeom prst="rect">
            <a:avLst/>
          </a:prstGeom>
          <a:noFill/>
        </p:spPr>
      </p:pic>
      <p:pic>
        <p:nvPicPr>
          <p:cNvPr id="6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196752"/>
            <a:ext cx="1000132" cy="980899"/>
          </a:xfrm>
          <a:prstGeom prst="rect">
            <a:avLst/>
          </a:prstGeom>
          <a:noFill/>
        </p:spPr>
      </p:pic>
      <p:pic>
        <p:nvPicPr>
          <p:cNvPr id="7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1556792"/>
            <a:ext cx="1000132" cy="980899"/>
          </a:xfrm>
          <a:prstGeom prst="rect">
            <a:avLst/>
          </a:prstGeom>
          <a:noFill/>
        </p:spPr>
      </p:pic>
      <p:pic>
        <p:nvPicPr>
          <p:cNvPr id="8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852936"/>
            <a:ext cx="1000132" cy="980899"/>
          </a:xfrm>
          <a:prstGeom prst="rect">
            <a:avLst/>
          </a:prstGeom>
          <a:noFill/>
        </p:spPr>
      </p:pic>
      <p:pic>
        <p:nvPicPr>
          <p:cNvPr id="9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5589240"/>
            <a:ext cx="1000132" cy="980899"/>
          </a:xfrm>
          <a:prstGeom prst="rect">
            <a:avLst/>
          </a:prstGeom>
          <a:noFill/>
        </p:spPr>
      </p:pic>
      <p:pic>
        <p:nvPicPr>
          <p:cNvPr id="10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373216"/>
            <a:ext cx="1000132" cy="980899"/>
          </a:xfrm>
          <a:prstGeom prst="rect">
            <a:avLst/>
          </a:prstGeom>
          <a:noFill/>
        </p:spPr>
      </p:pic>
      <p:pic>
        <p:nvPicPr>
          <p:cNvPr id="11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868" y="3068960"/>
            <a:ext cx="1000132" cy="980899"/>
          </a:xfrm>
          <a:prstGeom prst="rect">
            <a:avLst/>
          </a:prstGeom>
          <a:noFill/>
        </p:spPr>
      </p:pic>
      <p:pic>
        <p:nvPicPr>
          <p:cNvPr id="12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4221088"/>
            <a:ext cx="495300" cy="485775"/>
          </a:xfrm>
          <a:prstGeom prst="rect">
            <a:avLst/>
          </a:prstGeom>
          <a:noFill/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475656" y="1217548"/>
            <a:ext cx="70567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«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Предмет математики столь серьёзен,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что не следует упускать ни одной возможности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сделать его более занимательным»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Паскаль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60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071538" y="1500174"/>
            <a:ext cx="7499350" cy="48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Сегодня с нами те,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Кто хочет учиться с увлеченьем,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Все, кто любит тайны, загадки, приключения,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Все, кто любознателен, трудолюбив, настойчив!</a:t>
            </a:r>
          </a:p>
          <a:p>
            <a:pPr>
              <a:buNone/>
            </a:pPr>
            <a:endParaRPr lang="ru-RU" dirty="0">
              <a:latin typeface="Monotype Corsiva" pitchFamily="66" charset="0"/>
            </a:endParaRPr>
          </a:p>
        </p:txBody>
      </p:sp>
      <p:pic>
        <p:nvPicPr>
          <p:cNvPr id="1026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1000132" cy="980899"/>
          </a:xfrm>
          <a:prstGeom prst="rect">
            <a:avLst/>
          </a:prstGeom>
          <a:noFill/>
        </p:spPr>
      </p:pic>
      <p:pic>
        <p:nvPicPr>
          <p:cNvPr id="5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0"/>
            <a:ext cx="1000132" cy="980899"/>
          </a:xfrm>
          <a:prstGeom prst="rect">
            <a:avLst/>
          </a:prstGeom>
          <a:noFill/>
        </p:spPr>
      </p:pic>
      <p:pic>
        <p:nvPicPr>
          <p:cNvPr id="6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0958" y="1357298"/>
            <a:ext cx="1000132" cy="980899"/>
          </a:xfrm>
          <a:prstGeom prst="rect">
            <a:avLst/>
          </a:prstGeom>
          <a:noFill/>
        </p:spPr>
      </p:pic>
      <p:pic>
        <p:nvPicPr>
          <p:cNvPr id="7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3571876"/>
            <a:ext cx="1000132" cy="980899"/>
          </a:xfrm>
          <a:prstGeom prst="rect">
            <a:avLst/>
          </a:prstGeom>
          <a:noFill/>
        </p:spPr>
      </p:pic>
      <p:pic>
        <p:nvPicPr>
          <p:cNvPr id="8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4000504"/>
            <a:ext cx="1000132" cy="980899"/>
          </a:xfrm>
          <a:prstGeom prst="rect">
            <a:avLst/>
          </a:prstGeom>
          <a:noFill/>
        </p:spPr>
      </p:pic>
      <p:pic>
        <p:nvPicPr>
          <p:cNvPr id="9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5500702"/>
            <a:ext cx="1000132" cy="980899"/>
          </a:xfrm>
          <a:prstGeom prst="rect">
            <a:avLst/>
          </a:prstGeom>
          <a:noFill/>
        </p:spPr>
      </p:pic>
      <p:pic>
        <p:nvPicPr>
          <p:cNvPr id="10" name="Picture 2" descr="C:\Documents and Settings\Егор\Рабочий стол\АНИМАЦИИ\веб-дизайн\звезды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5715016"/>
            <a:ext cx="1000132" cy="98089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6544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 smtClean="0">
                <a:effectLst/>
                <a:latin typeface="Times New Roman" pitchFamily="18" charset="0"/>
                <a:cs typeface="Times New Roman" pitchFamily="18" charset="0"/>
              </a:rPr>
              <a:t>ТУР </a:t>
            </a:r>
            <a:r>
              <a:rPr lang="en-US" sz="7200" b="1" dirty="0" smtClean="0"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7200" dirty="0" smtClean="0">
                <a:latin typeface="Times New Roman"/>
                <a:cs typeface="Times New Roman"/>
              </a:rPr>
              <a:t/>
            </a:r>
            <a:br>
              <a:rPr lang="ru-RU" sz="7200" dirty="0" smtClean="0">
                <a:latin typeface="Times New Roman"/>
                <a:cs typeface="Times New Roman"/>
              </a:rPr>
            </a:br>
            <a:endParaRPr lang="ru-RU" sz="7200" b="1" dirty="0">
              <a:effectLst/>
            </a:endParaRPr>
          </a:p>
        </p:txBody>
      </p:sp>
      <p:pic>
        <p:nvPicPr>
          <p:cNvPr id="2050" name="Picture 2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928670"/>
            <a:ext cx="1928826" cy="1357322"/>
          </a:xfrm>
          <a:prstGeom prst="rect">
            <a:avLst/>
          </a:prstGeom>
          <a:noFill/>
        </p:spPr>
      </p:pic>
      <p:pic>
        <p:nvPicPr>
          <p:cNvPr id="2051" name="Picture 3" descr="C:\Documents and Settings\Егор\Рабочий стол\АНИМАЦИИ\веб-дизайн\звезды\222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5000636"/>
            <a:ext cx="1428760" cy="128588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 rot="20162607">
            <a:off x="1132065" y="2969574"/>
            <a:ext cx="698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Великие математики</a:t>
            </a:r>
            <a:endParaRPr lang="ru-RU" sz="60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 descr="http://images.vfl.ru/ii/1560687174/e8370ffa/26903346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"/>
            <a:ext cx="2736304" cy="3068960"/>
          </a:xfrm>
          <a:prstGeom prst="rect">
            <a:avLst/>
          </a:prstGeom>
          <a:noFill/>
        </p:spPr>
      </p:pic>
      <p:sp>
        <p:nvSpPr>
          <p:cNvPr id="40964" name="AutoShape 4" descr="https://metodistrzn.ru/wp-content/uploads/2020/04/b70ab7b02799b86448d0440aed1d8c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6" name="AutoShape 6" descr="https://metodistrzn.ru/wp-content/uploads/2020/04/b70ab7b02799b86448d0440aed1d8c1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72" name="Picture 12" descr="http://lomonosov.niv.ru/images/bio/2198-86_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0"/>
            <a:ext cx="2520280" cy="306896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71600" y="2780928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  <a:latin typeface="Impact" pitchFamily="34" charset="0"/>
              </a:rPr>
              <a:t> С.В.Ковалевская</a:t>
            </a:r>
          </a:p>
          <a:p>
            <a:pPr algn="ctr"/>
            <a:r>
              <a:rPr lang="ru-RU" dirty="0" smtClean="0">
                <a:solidFill>
                  <a:srgbClr val="FFC000"/>
                </a:solidFill>
                <a:latin typeface="Impact" pitchFamily="34" charset="0"/>
              </a:rPr>
              <a:t>1850-1891</a:t>
            </a:r>
            <a:endParaRPr lang="ru-RU" dirty="0">
              <a:solidFill>
                <a:srgbClr val="FFC000"/>
              </a:solidFill>
              <a:latin typeface="Impac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2708920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Impact" pitchFamily="34" charset="0"/>
              </a:rPr>
              <a:t>М.В.Ломоносов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Impact" pitchFamily="34" charset="0"/>
              </a:rPr>
              <a:t>1711-1765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Impact" pitchFamily="34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 l="53783" t="12659" r="4201" b="11360"/>
          <a:stretch>
            <a:fillRect/>
          </a:stretch>
        </p:blipFill>
        <p:spPr>
          <a:xfrm>
            <a:off x="6300192" y="0"/>
            <a:ext cx="2664966" cy="30689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6300192" y="2780928"/>
            <a:ext cx="2843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</a:rPr>
              <a:t>Евклид</a:t>
            </a:r>
          </a:p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Impact" pitchFamily="34" charset="0"/>
              </a:rPr>
              <a:t>325-265 г.г. до н.э.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Impact" pitchFamily="34" charset="0"/>
            </a:endParaRPr>
          </a:p>
        </p:txBody>
      </p:sp>
      <p:pic>
        <p:nvPicPr>
          <p:cNvPr id="13" name="Picture 9" descr="Картинка 4 из 117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3429000"/>
            <a:ext cx="2392363" cy="3095625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907704" y="6237312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3300"/>
                </a:solidFill>
                <a:latin typeface="Impact" pitchFamily="34" charset="0"/>
              </a:rPr>
              <a:t>.</a:t>
            </a:r>
            <a:r>
              <a:rPr lang="ru-RU" dirty="0" smtClean="0">
                <a:solidFill>
                  <a:srgbClr val="0033CC"/>
                </a:solidFill>
                <a:latin typeface="Impact" pitchFamily="34" charset="0"/>
              </a:rPr>
              <a:t>  </a:t>
            </a:r>
            <a:r>
              <a:rPr lang="ru-RU" dirty="0" smtClean="0">
                <a:solidFill>
                  <a:schemeClr val="bg1"/>
                </a:solidFill>
                <a:latin typeface="Impact" pitchFamily="34" charset="0"/>
              </a:rPr>
              <a:t>Н.И.Лобачевский</a:t>
            </a:r>
          </a:p>
          <a:p>
            <a:pPr algn="ctr"/>
            <a:r>
              <a:rPr lang="ru-RU" dirty="0" smtClean="0">
                <a:latin typeface="Impact" pitchFamily="34" charset="0"/>
              </a:rPr>
              <a:t>1792-1856</a:t>
            </a:r>
            <a:endParaRPr lang="ru-RU" dirty="0"/>
          </a:p>
        </p:txBody>
      </p:sp>
      <p:pic>
        <p:nvPicPr>
          <p:cNvPr id="15" name="Picture 12" descr="Картинка 6 из 128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32040" y="3429000"/>
            <a:ext cx="2592387" cy="2952328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5004048" y="623731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33CC"/>
                </a:solidFill>
                <a:latin typeface="Impact" pitchFamily="34" charset="0"/>
              </a:rPr>
              <a:t>Архимед</a:t>
            </a:r>
          </a:p>
          <a:p>
            <a:pPr algn="ctr"/>
            <a:r>
              <a:rPr lang="ru-RU" dirty="0" smtClean="0">
                <a:solidFill>
                  <a:srgbClr val="0033CC"/>
                </a:solidFill>
                <a:latin typeface="Impact" pitchFamily="34" charset="0"/>
              </a:rPr>
              <a:t>287-212 г.г. до н.э.</a:t>
            </a:r>
            <a:endParaRPr lang="ru-RU" dirty="0">
              <a:solidFill>
                <a:srgbClr val="0033CC"/>
              </a:solidFill>
              <a:latin typeface="Impact" pitchFamily="34" charset="0"/>
            </a:endParaRPr>
          </a:p>
        </p:txBody>
      </p:sp>
      <p:pic>
        <p:nvPicPr>
          <p:cNvPr id="17" name="Picture 2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3568" y="3645024"/>
            <a:ext cx="1224136" cy="864096"/>
          </a:xfrm>
          <a:prstGeom prst="rect">
            <a:avLst/>
          </a:prstGeom>
          <a:noFill/>
        </p:spPr>
      </p:pic>
      <p:pic>
        <p:nvPicPr>
          <p:cNvPr id="18" name="Picture 3" descr="C:\Documents and Settings\Егор\Рабочий стол\АНИМАЦИИ\веб-дизайн\звезды\2228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96336" y="5000636"/>
            <a:ext cx="1547664" cy="1285884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3131840" y="0"/>
            <a:ext cx="5447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1</a:t>
            </a:r>
            <a:endParaRPr lang="ru-RU" sz="6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724128" y="1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2</a:t>
            </a:r>
            <a:endParaRPr lang="ru-RU" sz="6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8460432" y="1"/>
            <a:ext cx="6835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3</a:t>
            </a:r>
            <a:endParaRPr lang="ru-RU" sz="6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923928" y="3212977"/>
            <a:ext cx="720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4</a:t>
            </a:r>
            <a:endParaRPr lang="ru-RU" sz="60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020272" y="3284985"/>
            <a:ext cx="7920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6000" b="1" dirty="0" smtClean="0">
                <a:solidFill>
                  <a:prstClr val="white"/>
                </a:solidFill>
              </a:rPr>
              <a:t>5</a:t>
            </a:r>
            <a:endParaRPr lang="ru-RU" sz="6000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 rot="20402508">
            <a:off x="1115616" y="3022794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latin typeface="Monotype Corsiva" pitchFamily="66" charset="0"/>
              </a:rPr>
              <a:t>Арифметика  семи действий</a:t>
            </a:r>
            <a:endParaRPr lang="ru-RU" sz="54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4" name="Picture 3" descr="C:\Documents and Settings\Егор\Рабочий стол\АНИМАЦИИ\веб-дизайн\звезды\222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149080"/>
            <a:ext cx="1428760" cy="1285884"/>
          </a:xfrm>
          <a:prstGeom prst="rect">
            <a:avLst/>
          </a:prstGeom>
          <a:noFill/>
        </p:spPr>
      </p:pic>
      <p:pic>
        <p:nvPicPr>
          <p:cNvPr id="5" name="Picture 4" descr="C:\Documents and Settings\Егор\Рабочий стол\АНИМАЦИИ\веб-дизайн\звезды\223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268760"/>
            <a:ext cx="2443178" cy="2035982"/>
          </a:xfrm>
          <a:prstGeom prst="rect">
            <a:avLst/>
          </a:prstGeom>
          <a:noFill/>
        </p:spPr>
      </p:pic>
      <p:pic>
        <p:nvPicPr>
          <p:cNvPr id="6" name="Picture 5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5445224"/>
            <a:ext cx="533400" cy="476250"/>
          </a:xfrm>
          <a:prstGeom prst="rect">
            <a:avLst/>
          </a:prstGeom>
          <a:noFill/>
        </p:spPr>
      </p:pic>
      <p:pic>
        <p:nvPicPr>
          <p:cNvPr id="7" name="Picture 5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3501008"/>
            <a:ext cx="533400" cy="4762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47650" cy="200025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5720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47650" cy="200025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5720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47650" cy="200025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45720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47650" cy="200025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45720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47650" cy="20002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45720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47650" cy="200025"/>
          </a:xfrm>
          <a:prstGeom prst="rect">
            <a:avLst/>
          </a:prstGeom>
          <a:noFill/>
        </p:spPr>
      </p:pic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45720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47650" cy="200025"/>
          </a:xfrm>
          <a:prstGeom prst="rect">
            <a:avLst/>
          </a:prstGeom>
          <a:noFill/>
        </p:spPr>
      </p:pic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45720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7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47650" cy="200025"/>
          </a:xfrm>
          <a:prstGeom prst="rect">
            <a:avLst/>
          </a:prstGeom>
          <a:noFill/>
        </p:spPr>
      </p:pic>
      <p:sp>
        <p:nvSpPr>
          <p:cNvPr id="1048" name="Rectangle 24"/>
          <p:cNvSpPr>
            <a:spLocks noChangeArrowheads="1"/>
          </p:cNvSpPr>
          <p:nvPr/>
        </p:nvSpPr>
        <p:spPr bwMode="auto">
          <a:xfrm>
            <a:off x="45720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0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47650" cy="200025"/>
          </a:xfrm>
          <a:prstGeom prst="rect">
            <a:avLst/>
          </a:prstGeom>
          <a:noFill/>
        </p:spPr>
      </p:pic>
      <p:sp>
        <p:nvSpPr>
          <p:cNvPr id="1051" name="Rectangle 27"/>
          <p:cNvSpPr>
            <a:spLocks noChangeArrowheads="1"/>
          </p:cNvSpPr>
          <p:nvPr/>
        </p:nvSpPr>
        <p:spPr bwMode="auto">
          <a:xfrm>
            <a:off x="45720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4" name="Объект 33"/>
          <p:cNvGraphicFramePr>
            <a:graphicFrameLocks noChangeAspect="1"/>
          </p:cNvGraphicFramePr>
          <p:nvPr/>
        </p:nvGraphicFramePr>
        <p:xfrm>
          <a:off x="971600" y="692696"/>
          <a:ext cx="7656512" cy="5688632"/>
        </p:xfrm>
        <a:graphic>
          <a:graphicData uri="http://schemas.openxmlformats.org/presentationml/2006/ole">
            <p:oleObj spid="_x0000_s1052" name="Документ" r:id="rId4" imgW="5796792" imgH="5297590" progId="Word.Document.12">
              <p:embed/>
            </p:oleObj>
          </a:graphicData>
        </a:graphic>
      </p:graphicFrame>
      <p:sp>
        <p:nvSpPr>
          <p:cNvPr id="1054" name="Rectangle 3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247650" cy="200025"/>
          </a:xfrm>
          <a:prstGeom prst="rect">
            <a:avLst/>
          </a:prstGeom>
          <a:noFill/>
        </p:spPr>
      </p:pic>
      <p:sp>
        <p:nvSpPr>
          <p:cNvPr id="1055" name="Rectangle 31"/>
          <p:cNvSpPr>
            <a:spLocks noChangeArrowheads="1"/>
          </p:cNvSpPr>
          <p:nvPr/>
        </p:nvSpPr>
        <p:spPr bwMode="auto">
          <a:xfrm>
            <a:off x="45720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5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" name="Picture 3" descr="C:\Documents and Settings\Егор\Рабочий стол\АНИМАЦИИ\веб-дизайн\звезды\222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5157192"/>
            <a:ext cx="1428760" cy="1285884"/>
          </a:xfrm>
          <a:prstGeom prst="rect">
            <a:avLst/>
          </a:prstGeom>
          <a:noFill/>
        </p:spPr>
      </p:pic>
      <p:pic>
        <p:nvPicPr>
          <p:cNvPr id="39" name="Picture 2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620688"/>
            <a:ext cx="1928826" cy="1357322"/>
          </a:xfrm>
          <a:prstGeom prst="rect">
            <a:avLst/>
          </a:prstGeom>
          <a:noFill/>
        </p:spPr>
      </p:pic>
      <p:pic>
        <p:nvPicPr>
          <p:cNvPr id="40" name="Picture 4" descr="C:\Documents and Settings\Егор\Рабочий стол\АНИМАЦИИ\веб-дизайн\звезды\2234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2348880"/>
            <a:ext cx="2443178" cy="20359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Егор\Рабочий стол\АНИМАЦИИ\веб-дизайн\звезды\22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928670"/>
            <a:ext cx="1928826" cy="15642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79712" y="2708920"/>
            <a:ext cx="63367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Математические свойства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Picture 3" descr="C:\Documents and Settings\Егор\Рабочий стол\АНИМАЦИИ\веб-дизайн\звезды\222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869160"/>
            <a:ext cx="1428760" cy="128588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891</TotalTime>
  <Words>252</Words>
  <Application>Microsoft Office PowerPoint</Application>
  <PresentationFormat>Экран (4:3)</PresentationFormat>
  <Paragraphs>97</Paragraphs>
  <Slides>22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Солнцестояние</vt:lpstr>
      <vt:lpstr>Документ</vt:lpstr>
      <vt:lpstr>Слайд 1</vt:lpstr>
      <vt:lpstr>Слайд 2</vt:lpstr>
      <vt:lpstr>Математика без границ</vt:lpstr>
      <vt:lpstr>Слайд 4</vt:lpstr>
      <vt:lpstr>ТУР I </vt:lpstr>
      <vt:lpstr>Слайд 6</vt:lpstr>
      <vt:lpstr>Слайд 7</vt:lpstr>
      <vt:lpstr>Слайд 8</vt:lpstr>
      <vt:lpstr>Слайд 9</vt:lpstr>
      <vt:lpstr>Слайд 10</vt:lpstr>
      <vt:lpstr>ТУР III </vt:lpstr>
      <vt:lpstr>Меры длины</vt:lpstr>
      <vt:lpstr> </vt:lpstr>
      <vt:lpstr>Слайд 14</vt:lpstr>
      <vt:lpstr> </vt:lpstr>
      <vt:lpstr>Слайд 16</vt:lpstr>
      <vt:lpstr>Картины художников</vt:lpstr>
      <vt:lpstr>Слайд 18</vt:lpstr>
      <vt:lpstr>Многогранники</vt:lpstr>
      <vt:lpstr>Слайд 20</vt:lpstr>
      <vt:lpstr>Слайд 21</vt:lpstr>
      <vt:lpstr>Спасибо за внимание! До новых встреч!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Егор</dc:creator>
  <cp:lastModifiedBy>Пользователь Windows</cp:lastModifiedBy>
  <cp:revision>98</cp:revision>
  <dcterms:created xsi:type="dcterms:W3CDTF">2010-12-07T15:36:30Z</dcterms:created>
  <dcterms:modified xsi:type="dcterms:W3CDTF">2024-12-02T14:14:55Z</dcterms:modified>
</cp:coreProperties>
</file>