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4" r:id="rId2"/>
    <p:sldId id="265" r:id="rId3"/>
    <p:sldId id="263" r:id="rId4"/>
    <p:sldId id="285" r:id="rId5"/>
    <p:sldId id="267" r:id="rId6"/>
    <p:sldId id="270" r:id="rId7"/>
    <p:sldId id="271" r:id="rId8"/>
    <p:sldId id="272" r:id="rId9"/>
    <p:sldId id="273" r:id="rId10"/>
    <p:sldId id="283" r:id="rId11"/>
    <p:sldId id="274" r:id="rId12"/>
    <p:sldId id="275" r:id="rId13"/>
    <p:sldId id="256" r:id="rId14"/>
    <p:sldId id="277" r:id="rId15"/>
    <p:sldId id="259" r:id="rId16"/>
    <p:sldId id="257" r:id="rId17"/>
    <p:sldId id="258" r:id="rId18"/>
    <p:sldId id="284" r:id="rId19"/>
    <p:sldId id="260" r:id="rId20"/>
    <p:sldId id="261" r:id="rId21"/>
    <p:sldId id="262" r:id="rId22"/>
    <p:sldId id="282" r:id="rId23"/>
    <p:sldId id="281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E115E-7AE5-4C73-A117-FDC76796F7FA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1C023-F6CC-48EA-81A6-1EBA55529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81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46F1C05-A42C-48FC-83EF-7656095FB7A7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6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D9170ABB-AC13-40C8-A481-B53A2176DB10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7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1DE8BA5-D57E-434E-B69C-570FC9929B07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8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/>
              <a:t>Иногда схемы лучше изображать горизонтально.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1A3DF1A-DAF3-4B55-B097-6BB2AD68FCDA}" type="slidenum">
              <a:rPr lang="ru-RU" altLang="ru-RU" smtClean="0">
                <a:solidFill>
                  <a:srgbClr val="000000"/>
                </a:solidFill>
              </a:rPr>
              <a:pPr eaLnBrk="1" hangingPunct="1"/>
              <a:t>9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254" y="2132856"/>
            <a:ext cx="879279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Бинарный урок </a:t>
            </a:r>
          </a:p>
          <a:p>
            <a:pPr algn="ctr"/>
            <a:r>
              <a:rPr lang="ru-RU" sz="4800" b="1" cap="none" spc="0" dirty="0">
                <a:ln w="31550" cmpd="sng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Биологии и Информатике</a:t>
            </a:r>
          </a:p>
        </p:txBody>
      </p:sp>
    </p:spTree>
    <p:extLst>
      <p:ext uri="{BB962C8B-B14F-4D97-AF65-F5344CB8AC3E}">
        <p14:creationId xmlns:p14="http://schemas.microsoft.com/office/powerpoint/2010/main" val="931348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12511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7272808" cy="3474720"/>
          </a:xfrm>
        </p:spPr>
        <p:txBody>
          <a:bodyPr>
            <a:noAutofit/>
          </a:bodyPr>
          <a:lstStyle/>
          <a:p>
            <a:r>
              <a:rPr lang="ru-RU" sz="3600" dirty="0"/>
              <a:t>Что такое мутация?</a:t>
            </a:r>
          </a:p>
          <a:p>
            <a:r>
              <a:rPr lang="ru-RU" sz="3600" dirty="0"/>
              <a:t>Классификация изменчивости: мутации геномные, хромосомные, генные. </a:t>
            </a:r>
          </a:p>
          <a:p>
            <a:r>
              <a:rPr lang="ru-RU" sz="3600" dirty="0"/>
              <a:t>Какие бывают мутации?</a:t>
            </a:r>
          </a:p>
          <a:p>
            <a:r>
              <a:rPr lang="ru-RU" sz="3600" dirty="0"/>
              <a:t>Где возникают мутации ?</a:t>
            </a:r>
          </a:p>
          <a:p>
            <a:r>
              <a:rPr lang="ru-RU" sz="3600" dirty="0"/>
              <a:t>Почему возникают мутации?</a:t>
            </a:r>
          </a:p>
        </p:txBody>
      </p:sp>
    </p:spTree>
    <p:extLst>
      <p:ext uri="{BB962C8B-B14F-4D97-AF65-F5344CB8AC3E}">
        <p14:creationId xmlns:p14="http://schemas.microsoft.com/office/powerpoint/2010/main" val="97622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78973" cy="1143000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effectLst/>
              </a:rPr>
              <a:t>Геномная мутация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330544"/>
            <a:ext cx="6400800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Изменение числа хромосом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8920"/>
            <a:ext cx="5381328" cy="3587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021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432" y="692696"/>
            <a:ext cx="8704072" cy="1143000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effectLst/>
              </a:rPr>
              <a:t>Хромосомная мутация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924944"/>
            <a:ext cx="5391705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82867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1" name="Object 3"/>
          <p:cNvGraphicFramePr>
            <a:graphicFrameLocks noGrp="1" noChangeAspect="1"/>
          </p:cNvGraphicFramePr>
          <p:nvPr>
            <p:ph sz="quarter" idx="13"/>
          </p:nvPr>
        </p:nvGraphicFramePr>
        <p:xfrm>
          <a:off x="360363" y="473075"/>
          <a:ext cx="7667625" cy="4970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Visio" r:id="rId3" imgW="6349857" imgH="4116583" progId="Visio.Drawing.6">
                  <p:embed/>
                </p:oleObj>
              </mc:Choice>
              <mc:Fallback>
                <p:oleObj name="Visio" r:id="rId3" imgW="6349857" imgH="4116583" progId="Visio.Drawing.6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363" y="473075"/>
                        <a:ext cx="7667625" cy="4970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1260475" y="0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2255838" y="1588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6" name="Line 8"/>
          <p:cNvSpPr>
            <a:spLocks noChangeShapeType="1"/>
          </p:cNvSpPr>
          <p:nvPr/>
        </p:nvSpPr>
        <p:spPr bwMode="auto">
          <a:xfrm>
            <a:off x="3995738" y="26988"/>
            <a:ext cx="0" cy="6858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7" name="Line 9"/>
          <p:cNvSpPr>
            <a:spLocks noChangeShapeType="1"/>
          </p:cNvSpPr>
          <p:nvPr/>
        </p:nvSpPr>
        <p:spPr bwMode="auto">
          <a:xfrm>
            <a:off x="5724525" y="-26988"/>
            <a:ext cx="0" cy="68580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8" name="Line 10"/>
          <p:cNvSpPr>
            <a:spLocks noChangeShapeType="1"/>
          </p:cNvSpPr>
          <p:nvPr/>
        </p:nvSpPr>
        <p:spPr bwMode="auto">
          <a:xfrm>
            <a:off x="7308850" y="-26988"/>
            <a:ext cx="0" cy="68580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9" name="Text Box 11"/>
          <p:cNvSpPr txBox="1">
            <a:spLocks noChangeArrowheads="1"/>
          </p:cNvSpPr>
          <p:nvPr/>
        </p:nvSpPr>
        <p:spPr bwMode="auto">
          <a:xfrm rot="10800000">
            <a:off x="5003800" y="1606550"/>
            <a:ext cx="812800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5600">
                <a:sym typeface="Symbol" pitchFamily="18" charset="2"/>
              </a:rPr>
              <a:t></a:t>
            </a:r>
          </a:p>
        </p:txBody>
      </p:sp>
      <p:sp>
        <p:nvSpPr>
          <p:cNvPr id="32780" name="Text Box 12"/>
          <p:cNvSpPr txBox="1">
            <a:spLocks noChangeArrowheads="1"/>
          </p:cNvSpPr>
          <p:nvPr/>
        </p:nvSpPr>
        <p:spPr bwMode="auto">
          <a:xfrm rot="10800000">
            <a:off x="6567488" y="814388"/>
            <a:ext cx="812800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5600">
                <a:sym typeface="Symbol" pitchFamily="18" charset="2"/>
              </a:rPr>
              <a:t></a:t>
            </a:r>
          </a:p>
        </p:txBody>
      </p:sp>
      <p:sp>
        <p:nvSpPr>
          <p:cNvPr id="32781" name="Text Box 13"/>
          <p:cNvSpPr txBox="1">
            <a:spLocks noChangeArrowheads="1"/>
          </p:cNvSpPr>
          <p:nvPr/>
        </p:nvSpPr>
        <p:spPr bwMode="auto">
          <a:xfrm rot="10800000">
            <a:off x="8151813" y="4005263"/>
            <a:ext cx="812800" cy="247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5600">
                <a:sym typeface="Symbol" pitchFamily="18" charset="2"/>
              </a:rPr>
              <a:t>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-36513" y="5734050"/>
            <a:ext cx="1362076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Нормаль-</a:t>
            </a:r>
          </a:p>
          <a:p>
            <a:r>
              <a:rPr lang="ru-RU" altLang="ru-RU"/>
              <a:t>ная </a:t>
            </a:r>
          </a:p>
          <a:p>
            <a:r>
              <a:rPr lang="ru-RU" altLang="ru-RU"/>
              <a:t>хромосома</a:t>
            </a:r>
          </a:p>
        </p:txBody>
      </p:sp>
      <p:sp>
        <p:nvSpPr>
          <p:cNvPr id="32783" name="Text Box 15"/>
          <p:cNvSpPr txBox="1">
            <a:spLocks noChangeArrowheads="1"/>
          </p:cNvSpPr>
          <p:nvPr/>
        </p:nvSpPr>
        <p:spPr bwMode="auto">
          <a:xfrm>
            <a:off x="1276350" y="6092825"/>
            <a:ext cx="919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Утрата</a:t>
            </a:r>
          </a:p>
        </p:txBody>
      </p:sp>
      <p:sp>
        <p:nvSpPr>
          <p:cNvPr id="32784" name="Text Box 16"/>
          <p:cNvSpPr txBox="1">
            <a:spLocks noChangeArrowheads="1"/>
          </p:cNvSpPr>
          <p:nvPr/>
        </p:nvSpPr>
        <p:spPr bwMode="auto">
          <a:xfrm>
            <a:off x="2627313" y="6021388"/>
            <a:ext cx="1108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Делеция</a:t>
            </a:r>
          </a:p>
        </p:txBody>
      </p:sp>
      <p:sp>
        <p:nvSpPr>
          <p:cNvPr id="32785" name="Text Box 17"/>
          <p:cNvSpPr txBox="1">
            <a:spLocks noChangeArrowheads="1"/>
          </p:cNvSpPr>
          <p:nvPr/>
        </p:nvSpPr>
        <p:spPr bwMode="auto">
          <a:xfrm>
            <a:off x="4140200" y="6165850"/>
            <a:ext cx="14462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Дупликация</a:t>
            </a:r>
          </a:p>
        </p:txBody>
      </p:sp>
      <p:sp>
        <p:nvSpPr>
          <p:cNvPr id="32786" name="Text Box 18"/>
          <p:cNvSpPr txBox="1">
            <a:spLocks noChangeArrowheads="1"/>
          </p:cNvSpPr>
          <p:nvPr/>
        </p:nvSpPr>
        <p:spPr bwMode="auto">
          <a:xfrm>
            <a:off x="5867400" y="6092825"/>
            <a:ext cx="1217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Инверсия</a:t>
            </a:r>
          </a:p>
        </p:txBody>
      </p:sp>
      <p:sp>
        <p:nvSpPr>
          <p:cNvPr id="32787" name="Text Box 19"/>
          <p:cNvSpPr txBox="1">
            <a:spLocks noChangeArrowheads="1"/>
          </p:cNvSpPr>
          <p:nvPr/>
        </p:nvSpPr>
        <p:spPr bwMode="auto">
          <a:xfrm>
            <a:off x="7348538" y="6165850"/>
            <a:ext cx="16875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Транслокация</a:t>
            </a:r>
          </a:p>
        </p:txBody>
      </p:sp>
    </p:spTree>
    <p:extLst>
      <p:ext uri="{BB962C8B-B14F-4D97-AF65-F5344CB8AC3E}">
        <p14:creationId xmlns:p14="http://schemas.microsoft.com/office/powerpoint/2010/main" val="1774776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>
                <a:effectLst/>
              </a:rPr>
              <a:t>Кодирование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538456"/>
            <a:ext cx="8064896" cy="3474720"/>
          </a:xfrm>
        </p:spPr>
        <p:txBody>
          <a:bodyPr>
            <a:noAutofit/>
          </a:bodyPr>
          <a:lstStyle/>
          <a:p>
            <a:r>
              <a:rPr lang="ru-RU" sz="2800" dirty="0"/>
              <a:t>При каком условии происходит сбой в информационной системе?</a:t>
            </a:r>
          </a:p>
          <a:p>
            <a:r>
              <a:rPr lang="ru-RU" sz="2800" dirty="0"/>
              <a:t>Что такое кодирование и декодирование?</a:t>
            </a:r>
          </a:p>
          <a:p>
            <a:r>
              <a:rPr lang="ru-RU" sz="2800" dirty="0"/>
              <a:t>Что такое код и из чего он состоит?</a:t>
            </a:r>
          </a:p>
          <a:p>
            <a:r>
              <a:rPr lang="ru-RU" sz="2800" dirty="0"/>
              <a:t>Какие способы кодирования Вы знаете?</a:t>
            </a:r>
          </a:p>
          <a:p>
            <a:r>
              <a:rPr lang="ru-RU" sz="2800" dirty="0"/>
              <a:t>Можно ли исправить ошибки в информационной системе при кодировании-декодировании информации?</a:t>
            </a:r>
          </a:p>
        </p:txBody>
      </p:sp>
    </p:spTree>
    <p:extLst>
      <p:ext uri="{BB962C8B-B14F-4D97-AF65-F5344CB8AC3E}">
        <p14:creationId xmlns:p14="http://schemas.microsoft.com/office/powerpoint/2010/main" val="4282365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7325" y="177800"/>
            <a:ext cx="5976938" cy="2605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ru-RU" sz="3200" spc="50" dirty="0">
                <a:latin typeface="Arial" charset="0"/>
                <a:cs typeface="Arial" charset="0"/>
              </a:rPr>
              <a:t>Генетическая информация представлена в живой клетки в виде генов – участков молекулы дезоксирибонуклеиновой кислоты, сокращенно </a:t>
            </a:r>
            <a:r>
              <a:rPr lang="ru-RU" sz="3200" b="1" spc="50" dirty="0">
                <a:solidFill>
                  <a:srgbClr val="003366"/>
                </a:solidFill>
                <a:latin typeface="Arial" charset="0"/>
                <a:cs typeface="Arial" charset="0"/>
              </a:rPr>
              <a:t>ДНК</a:t>
            </a:r>
            <a:r>
              <a:rPr lang="ru-RU" sz="3200" spc="50" dirty="0"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4" name="Picture 3" descr="D:\Images\ADN_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-14288"/>
            <a:ext cx="2843212" cy="687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http://asklove.ru/wp-content/uploads/2012/07/%D0%B3%D0%B5%D0%BD%D0%B5%D1%82%D0%B8%D1%87%D0%B5%D1%81%D0%BA%D0%B0%D1%8F-%D0%B8%D0%BD%D1%84%D0%BE%D1%80%D0%BC%D0%B0%D1%86%D0%B8%D1%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638" y="3068638"/>
            <a:ext cx="2663825" cy="354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7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6000" dirty="0">
                <a:effectLst/>
              </a:rPr>
              <a:t>Генная мутация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623" y="2204864"/>
            <a:ext cx="91440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altLang="ru-RU" sz="4400" b="1" dirty="0"/>
              <a:t>ц-у-г-ц-ц-у-а-а-г-а-г-у-г-а-у-г-у-г</a:t>
            </a:r>
          </a:p>
        </p:txBody>
      </p:sp>
      <p:sp>
        <p:nvSpPr>
          <p:cNvPr id="2" name="Левая круглая скобка 1"/>
          <p:cNvSpPr/>
          <p:nvPr/>
        </p:nvSpPr>
        <p:spPr>
          <a:xfrm rot="16200000">
            <a:off x="562220" y="2542236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круглая скобка 4"/>
          <p:cNvSpPr/>
          <p:nvPr/>
        </p:nvSpPr>
        <p:spPr>
          <a:xfrm rot="16200000">
            <a:off x="2146396" y="2542236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круглая скобка 5"/>
          <p:cNvSpPr/>
          <p:nvPr/>
        </p:nvSpPr>
        <p:spPr>
          <a:xfrm rot="16200000">
            <a:off x="3730572" y="2558869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круглая скобка 6"/>
          <p:cNvSpPr/>
          <p:nvPr/>
        </p:nvSpPr>
        <p:spPr>
          <a:xfrm rot="16200000">
            <a:off x="5098724" y="2542237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круглая скобка 7"/>
          <p:cNvSpPr/>
          <p:nvPr/>
        </p:nvSpPr>
        <p:spPr>
          <a:xfrm rot="16200000">
            <a:off x="6565556" y="2542237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круглая скобка 8"/>
          <p:cNvSpPr/>
          <p:nvPr/>
        </p:nvSpPr>
        <p:spPr>
          <a:xfrm rot="16200000">
            <a:off x="8005716" y="2542236"/>
            <a:ext cx="504056" cy="1125456"/>
          </a:xfrm>
          <a:prstGeom prst="leftBracket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880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Rectangle 5"/>
          <p:cNvSpPr>
            <a:spLocks noGrp="1" noChangeArrowheads="1"/>
          </p:cNvSpPr>
          <p:nvPr>
            <p:ph sz="quarter" idx="13"/>
          </p:nvPr>
        </p:nvSpPr>
        <p:spPr>
          <a:xfrm>
            <a:off x="179512" y="549275"/>
            <a:ext cx="8964488" cy="5576888"/>
          </a:xfrm>
          <a:noFill/>
          <a:ln/>
        </p:spPr>
        <p:txBody>
          <a:bodyPr/>
          <a:lstStyle/>
          <a:p>
            <a:pPr marL="45720" indent="0">
              <a:buNone/>
            </a:pPr>
            <a:r>
              <a:rPr lang="ru-RU" altLang="ru-RU" sz="4000" b="1" u="sng" dirty="0"/>
              <a:t>ц-у-г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ц-ц-у</a:t>
            </a:r>
            <a:r>
              <a:rPr lang="ru-RU" altLang="ru-RU" sz="4000" b="1" dirty="0"/>
              <a:t>-</a:t>
            </a:r>
            <a:r>
              <a:rPr lang="en-US" altLang="ru-RU" sz="4000" b="1" u="sng" dirty="0">
                <a:cs typeface="Arial" charset="0"/>
              </a:rPr>
              <a:t>å</a:t>
            </a:r>
            <a:r>
              <a:rPr lang="ru-RU" altLang="ru-RU" sz="4000" b="1" u="sng" dirty="0"/>
              <a:t>-а-г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а-г-у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г-а-у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г-у-г</a:t>
            </a:r>
          </a:p>
          <a:p>
            <a:pPr marL="0" indent="0">
              <a:buNone/>
            </a:pPr>
            <a:r>
              <a:rPr lang="ru-RU" altLang="ru-RU" sz="2400" b="1" dirty="0"/>
              <a:t> Лейцин – </a:t>
            </a:r>
            <a:r>
              <a:rPr lang="ru-RU" altLang="ru-RU" sz="2400" b="1" dirty="0" err="1"/>
              <a:t>пролин</a:t>
            </a:r>
            <a:r>
              <a:rPr lang="ru-RU" altLang="ru-RU" sz="2400" b="1" dirty="0"/>
              <a:t>  -  лизин  - </a:t>
            </a:r>
            <a:r>
              <a:rPr lang="ru-RU" altLang="ru-RU" sz="2400" b="1" dirty="0" err="1"/>
              <a:t>серин</a:t>
            </a:r>
            <a:r>
              <a:rPr lang="ru-RU" altLang="ru-RU" sz="2400" b="1" dirty="0"/>
              <a:t>  - аспарагин - </a:t>
            </a:r>
            <a:r>
              <a:rPr lang="ru-RU" altLang="ru-RU" sz="2400" b="1" dirty="0" err="1"/>
              <a:t>валин</a:t>
            </a:r>
            <a:endParaRPr lang="ru-RU" altLang="ru-RU" sz="2400" b="1" dirty="0"/>
          </a:p>
          <a:p>
            <a:pPr marL="0" indent="0">
              <a:buNone/>
            </a:pPr>
            <a:r>
              <a:rPr lang="ru-RU" altLang="ru-RU" sz="2400" b="1" dirty="0"/>
              <a:t>                                                           </a:t>
            </a:r>
          </a:p>
          <a:p>
            <a:endParaRPr lang="ru-RU" altLang="ru-RU" sz="2400" b="1" dirty="0"/>
          </a:p>
          <a:p>
            <a:endParaRPr lang="ru-RU" altLang="ru-RU" sz="2400" b="1" dirty="0"/>
          </a:p>
          <a:p>
            <a:pPr marL="45720" indent="0">
              <a:buNone/>
            </a:pPr>
            <a:r>
              <a:rPr lang="ru-RU" altLang="ru-RU" sz="4000" b="1" u="sng" dirty="0"/>
              <a:t>ц-у-г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ц-ц-у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а-г-а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г-у-г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а-у-г</a:t>
            </a:r>
            <a:r>
              <a:rPr lang="ru-RU" altLang="ru-RU" sz="4000" b="1" dirty="0"/>
              <a:t>-</a:t>
            </a:r>
            <a:r>
              <a:rPr lang="ru-RU" altLang="ru-RU" sz="4000" b="1" u="sng" dirty="0"/>
              <a:t>у-г</a:t>
            </a:r>
          </a:p>
          <a:p>
            <a:pPr marL="45720" indent="0">
              <a:buNone/>
            </a:pPr>
            <a:r>
              <a:rPr lang="ru-RU" altLang="ru-RU" sz="2400" b="1" dirty="0"/>
              <a:t> Лейцин – </a:t>
            </a:r>
            <a:r>
              <a:rPr lang="ru-RU" altLang="ru-RU" sz="2400" b="1" dirty="0" err="1"/>
              <a:t>пролин</a:t>
            </a:r>
            <a:r>
              <a:rPr lang="ru-RU" altLang="ru-RU" sz="2400" b="1" dirty="0"/>
              <a:t> - аргинин – </a:t>
            </a:r>
            <a:r>
              <a:rPr lang="ru-RU" altLang="ru-RU" sz="2400" b="1" dirty="0" err="1"/>
              <a:t>валин</a:t>
            </a:r>
            <a:r>
              <a:rPr lang="ru-RU" altLang="ru-RU" sz="2400" b="1" dirty="0"/>
              <a:t> – метионин </a:t>
            </a:r>
          </a:p>
        </p:txBody>
      </p:sp>
    </p:spTree>
    <p:extLst>
      <p:ext uri="{BB962C8B-B14F-4D97-AF65-F5344CB8AC3E}">
        <p14:creationId xmlns:p14="http://schemas.microsoft.com/office/powerpoint/2010/main" val="2327568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358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2000"/>
                                        <p:tgtEl>
                                          <p:spTgt spid="358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12511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7272808" cy="3474720"/>
          </a:xfrm>
        </p:spPr>
        <p:txBody>
          <a:bodyPr>
            <a:noAutofit/>
          </a:bodyPr>
          <a:lstStyle/>
          <a:p>
            <a:r>
              <a:rPr lang="ru-RU" sz="3600" dirty="0"/>
              <a:t>Что такое мутация?</a:t>
            </a:r>
          </a:p>
          <a:p>
            <a:r>
              <a:rPr lang="ru-RU" sz="3600" dirty="0"/>
              <a:t>Классификация мутаций. </a:t>
            </a:r>
          </a:p>
          <a:p>
            <a:r>
              <a:rPr lang="ru-RU" sz="3600" dirty="0"/>
              <a:t>Где возникают мутации ?</a:t>
            </a:r>
          </a:p>
          <a:p>
            <a:r>
              <a:rPr lang="ru-RU" sz="3600" dirty="0"/>
              <a:t>Почему возникают мутации?</a:t>
            </a:r>
          </a:p>
        </p:txBody>
      </p:sp>
    </p:spTree>
    <p:extLst>
      <p:ext uri="{BB962C8B-B14F-4D97-AF65-F5344CB8AC3E}">
        <p14:creationId xmlns:p14="http://schemas.microsoft.com/office/powerpoint/2010/main" val="97622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трелка вправо 16"/>
          <p:cNvSpPr/>
          <p:nvPr/>
        </p:nvSpPr>
        <p:spPr>
          <a:xfrm rot="3181927">
            <a:off x="5531581" y="3160210"/>
            <a:ext cx="1061318" cy="282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3181927">
            <a:off x="6241445" y="5299127"/>
            <a:ext cx="1331542" cy="282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8782167" flipH="1">
            <a:off x="6063979" y="4250594"/>
            <a:ext cx="1019588" cy="281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7880235" flipH="1">
            <a:off x="2336301" y="3480113"/>
            <a:ext cx="1159030" cy="281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14595447">
            <a:off x="993778" y="5181113"/>
            <a:ext cx="2159337" cy="282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5816" y="2710222"/>
            <a:ext cx="3456384" cy="42944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N = 2</a:t>
            </a:r>
            <a:r>
              <a:rPr lang="en-US" sz="3200" baseline="30000" dirty="0">
                <a:solidFill>
                  <a:schemeClr val="tx1"/>
                </a:solidFill>
              </a:rPr>
              <a:t>I</a:t>
            </a:r>
            <a:endParaRPr lang="ru-RU" sz="3200" baseline="30000" dirty="0">
              <a:solidFill>
                <a:schemeClr val="tx1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16200000" flipH="1">
            <a:off x="7158708" y="1547169"/>
            <a:ext cx="516445" cy="281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8782167" flipH="1">
            <a:off x="5406591" y="2280060"/>
            <a:ext cx="834159" cy="2816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3181927">
            <a:off x="2464837" y="1944373"/>
            <a:ext cx="1556879" cy="2825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1143000"/>
          </a:xfrm>
        </p:spPr>
        <p:txBody>
          <a:bodyPr>
            <a:noAutofit/>
          </a:bodyPr>
          <a:lstStyle/>
          <a:p>
            <a:pPr marL="0" indent="0" algn="ctr" eaLnBrk="1" fontAlgn="auto" hangingPunct="1">
              <a:spcAft>
                <a:spcPts val="0"/>
              </a:spcAft>
              <a:buNone/>
              <a:defRPr/>
            </a:pPr>
            <a:r>
              <a:rPr lang="ru-RU" sz="3200" dirty="0">
                <a:effectLst/>
              </a:rPr>
              <a:t>Информация в</a:t>
            </a:r>
            <a:br>
              <a:rPr lang="ru-RU" sz="3200" dirty="0">
                <a:effectLst/>
              </a:rPr>
            </a:br>
            <a:r>
              <a:rPr lang="ru-RU" sz="3200" dirty="0">
                <a:effectLst/>
              </a:rPr>
              <a:t> информатике    и    биологии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052736"/>
            <a:ext cx="3456384" cy="442131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информатика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5422" y="3783068"/>
            <a:ext cx="2907854" cy="5798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256 = 2</a:t>
            </a:r>
            <a:r>
              <a:rPr lang="ru-RU" sz="2400" b="1" baseline="300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5536" y="5877272"/>
            <a:ext cx="3714749" cy="72008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256 символов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8 бит информации несет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1 символ (10100011)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21008" y="1052736"/>
            <a:ext cx="3456384" cy="43204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биология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12160" y="1964305"/>
            <a:ext cx="2952328" cy="45658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1 триплет – 3 нуклеотида кодирует 1 аминокислоту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4931" y="3715959"/>
            <a:ext cx="3024336" cy="578667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64 = 4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= (2</a:t>
            </a:r>
            <a:r>
              <a:rPr lang="ru-RU" sz="2400" b="1" baseline="30000" dirty="0">
                <a:solidFill>
                  <a:schemeClr val="tx1"/>
                </a:solidFill>
              </a:rPr>
              <a:t>2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  <a:r>
              <a:rPr lang="ru-RU" sz="2400" b="1" baseline="30000" dirty="0">
                <a:solidFill>
                  <a:schemeClr val="tx1"/>
                </a:solidFill>
              </a:rPr>
              <a:t>3</a:t>
            </a:r>
            <a:r>
              <a:rPr lang="ru-RU" sz="2400" b="1" dirty="0">
                <a:solidFill>
                  <a:schemeClr val="tx1"/>
                </a:solidFill>
              </a:rPr>
              <a:t> = 2</a:t>
            </a:r>
            <a:r>
              <a:rPr lang="ru-RU" sz="2400" b="1" baseline="30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32237" y="4750401"/>
            <a:ext cx="2952328" cy="69753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Треплет несет 6 бит информации, а нуклеотид – 2 бита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684911" y="5996022"/>
            <a:ext cx="3384376" cy="482579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</a:rPr>
              <a:t>Нуклеотид кодируется сочетанием двух знаков (1 и 0)</a:t>
            </a:r>
          </a:p>
        </p:txBody>
      </p:sp>
    </p:spTree>
    <p:extLst>
      <p:ext uri="{BB962C8B-B14F-4D97-AF65-F5344CB8AC3E}">
        <p14:creationId xmlns:p14="http://schemas.microsoft.com/office/powerpoint/2010/main" val="3267466228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7" grpId="0" animBg="1"/>
      <p:bldP spid="16" grpId="0" animBg="1"/>
      <p:bldP spid="15" grpId="0" animBg="1"/>
      <p:bldP spid="4" grpId="0" animBg="1"/>
      <p:bldP spid="3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6" t="2980" r="8130" b="9206"/>
          <a:stretch/>
        </p:blipFill>
        <p:spPr bwMode="auto">
          <a:xfrm>
            <a:off x="15822" y="-27384"/>
            <a:ext cx="9128178" cy="686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84120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1187624" y="4977"/>
            <a:ext cx="6512511" cy="1143000"/>
          </a:xfrm>
        </p:spPr>
        <p:txBody>
          <a:bodyPr/>
          <a:lstStyle/>
          <a:p>
            <a:pPr marL="0" indent="0" algn="ctr" defTabSz="947738">
              <a:buNone/>
            </a:pPr>
            <a:r>
              <a:rPr lang="ru-RU" altLang="ru-RU" dirty="0">
                <a:effectLst/>
              </a:rPr>
              <a:t>Задача</a:t>
            </a:r>
            <a:r>
              <a:rPr lang="ru-RU" altLang="ru-RU" dirty="0"/>
              <a:t> </a:t>
            </a:r>
            <a:r>
              <a:rPr lang="ru-RU" altLang="ru-RU" dirty="0">
                <a:effectLst/>
              </a:rPr>
              <a:t>1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162892"/>
            <a:ext cx="4358828" cy="502572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2800" dirty="0">
                <a:solidFill>
                  <a:schemeClr val="tx1"/>
                </a:solidFill>
              </a:rPr>
              <a:t>Белок инсулин содержит 51 аминокислоту. Определите количество информации, которое несет ген кодирующий данный белок?                                                                   Если известно, что нуклеотид несет 2 бит информации.</a:t>
            </a:r>
          </a:p>
          <a:p>
            <a:pPr marL="45720" indent="0">
              <a:buNone/>
            </a:pPr>
            <a:r>
              <a:rPr lang="ru-RU" altLang="ru-RU" sz="2800" dirty="0">
                <a:solidFill>
                  <a:schemeClr val="tx1"/>
                </a:solidFill>
              </a:rPr>
              <a:t> 306 бит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88024" y="1196752"/>
            <a:ext cx="4193988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altLang="ru-RU" sz="2800" dirty="0"/>
              <a:t> Белок инсулин содержит 51 аминокислоту. Определите количество информации находящемся в  этом белке?                                                                   Если известно, что триплет несет 6 бит информации.</a:t>
            </a:r>
          </a:p>
          <a:p>
            <a:pPr marL="0" indent="0">
              <a:buNone/>
            </a:pPr>
            <a:r>
              <a:rPr lang="ru-RU" altLang="ru-RU" sz="2800" dirty="0"/>
              <a:t> 306 бит</a:t>
            </a:r>
          </a:p>
        </p:txBody>
      </p:sp>
    </p:spTree>
    <p:extLst>
      <p:ext uri="{BB962C8B-B14F-4D97-AF65-F5344CB8AC3E}">
        <p14:creationId xmlns:p14="http://schemas.microsoft.com/office/powerpoint/2010/main" val="426504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dirty="0">
                <a:effectLst/>
              </a:rPr>
              <a:t>Задача 2</a:t>
            </a: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429625" cy="452596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altLang="ru-RU" sz="3600" dirty="0"/>
              <a:t>Количество Ц-нуклеотидов в ДНК человека, закодированных в шестнадцатеричной системе счисления равно 9А</a:t>
            </a:r>
            <a:r>
              <a:rPr lang="ru-RU" altLang="ru-RU" sz="3600" baseline="-25000" dirty="0"/>
              <a:t>16</a:t>
            </a:r>
            <a:r>
              <a:rPr lang="ru-RU" altLang="ru-RU" sz="3600" dirty="0"/>
              <a:t>, Т-нуклеотидов – 14F</a:t>
            </a:r>
            <a:r>
              <a:rPr lang="ru-RU" altLang="ru-RU" sz="3600" baseline="-25000" dirty="0"/>
              <a:t>16</a:t>
            </a:r>
            <a:r>
              <a:rPr lang="ru-RU" altLang="ru-RU" sz="3600" dirty="0"/>
              <a:t>. Определите количество А-нуклеотидов и Г-нуклеотидов в десятичной системе счисления.</a:t>
            </a:r>
            <a:endParaRPr lang="ru-RU" altLang="ru-RU" sz="36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522920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9А</a:t>
            </a:r>
            <a:r>
              <a:rPr lang="ru-RU" sz="2400" baseline="-25000" dirty="0"/>
              <a:t>16</a:t>
            </a:r>
            <a:r>
              <a:rPr lang="ru-RU" sz="2400" dirty="0"/>
              <a:t>= 154</a:t>
            </a:r>
            <a:r>
              <a:rPr lang="ru-RU" sz="2400" baseline="-25000" dirty="0"/>
              <a:t>10</a:t>
            </a:r>
            <a:r>
              <a:rPr lang="ru-RU" sz="2400" dirty="0"/>
              <a:t> 14F</a:t>
            </a:r>
            <a:r>
              <a:rPr lang="ru-RU" sz="2400" baseline="-25000" dirty="0"/>
              <a:t>16</a:t>
            </a:r>
            <a:r>
              <a:rPr lang="ru-RU" sz="2400" dirty="0"/>
              <a:t>= 335</a:t>
            </a:r>
            <a:r>
              <a:rPr lang="ru-RU" sz="2400" baseline="-25000" dirty="0"/>
              <a:t>10</a:t>
            </a:r>
            <a:r>
              <a:rPr lang="ru-RU" sz="2400" dirty="0"/>
              <a:t> </a:t>
            </a:r>
          </a:p>
          <a:p>
            <a:r>
              <a:rPr lang="ru-RU" sz="2400" dirty="0"/>
              <a:t>Количество Ц-нуклеотидов= количеству Г-нуклеотидов= 154</a:t>
            </a:r>
            <a:r>
              <a:rPr lang="ru-RU" sz="2400" baseline="-25000" dirty="0"/>
              <a:t>10</a:t>
            </a:r>
            <a:r>
              <a:rPr lang="ru-RU" sz="2400" dirty="0"/>
              <a:t> ; количество Т-нуклеотидов = количеству А-нуклеотидов=335</a:t>
            </a:r>
            <a:r>
              <a:rPr lang="ru-RU" sz="2400" baseline="-25000" dirty="0"/>
              <a:t>10</a:t>
            </a:r>
            <a:r>
              <a:rPr lang="ru-RU" sz="2400" dirty="0"/>
              <a:t> ).</a:t>
            </a:r>
          </a:p>
        </p:txBody>
      </p:sp>
    </p:spTree>
    <p:extLst>
      <p:ext uri="{BB962C8B-B14F-4D97-AF65-F5344CB8AC3E}">
        <p14:creationId xmlns:p14="http://schemas.microsoft.com/office/powerpoint/2010/main" val="1889097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620688"/>
            <a:ext cx="4392488" cy="6048672"/>
          </a:xfrm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/>
              <a:t>1. … - сведения об окружающем мире, уменьшающие степень неопределенности знаний о нем</a:t>
            </a:r>
          </a:p>
          <a:p>
            <a:pPr marL="0" indent="0">
              <a:buNone/>
            </a:pPr>
            <a:r>
              <a:rPr lang="ru-RU" sz="2600" dirty="0"/>
              <a:t>3. … - перемещение данных по каналам связи</a:t>
            </a:r>
          </a:p>
          <a:p>
            <a:pPr marL="0" indent="0">
              <a:buNone/>
            </a:pPr>
            <a:r>
              <a:rPr lang="ru-RU" sz="2600" dirty="0"/>
              <a:t>5. … - один из первых носителей информации</a:t>
            </a:r>
          </a:p>
          <a:p>
            <a:pPr marL="0" indent="0">
              <a:buNone/>
            </a:pPr>
            <a:r>
              <a:rPr lang="ru-RU" sz="2600" dirty="0"/>
              <a:t>7. … - единица измерения информации</a:t>
            </a:r>
          </a:p>
          <a:p>
            <a:pPr marL="0" indent="0">
              <a:buNone/>
            </a:pPr>
            <a:r>
              <a:rPr lang="ru-RU" sz="2600" dirty="0"/>
              <a:t>9. … - одним из информационных процессов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572000" y="620688"/>
            <a:ext cx="4392488" cy="6048672"/>
          </a:xfrm>
          <a:ln w="952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/>
              <a:t>2. … - переход от одной формы представления информации к другой</a:t>
            </a:r>
          </a:p>
          <a:p>
            <a:pPr marL="0" indent="0">
              <a:buNone/>
            </a:pPr>
            <a:r>
              <a:rPr lang="ru-RU" sz="2600" dirty="0"/>
              <a:t>4. … - три стоящих подряд нуклеотида</a:t>
            </a:r>
          </a:p>
          <a:p>
            <a:pPr marL="0" indent="0">
              <a:buNone/>
            </a:pPr>
            <a:r>
              <a:rPr lang="ru-RU" sz="2600" dirty="0"/>
              <a:t>6. … - внезапное изменение генетического материала</a:t>
            </a:r>
          </a:p>
          <a:p>
            <a:pPr marL="0" indent="0">
              <a:buNone/>
            </a:pPr>
            <a:r>
              <a:rPr lang="ru-RU" sz="2600" dirty="0"/>
              <a:t>8. … - наука о наследственности и изменчивости</a:t>
            </a:r>
          </a:p>
          <a:p>
            <a:pPr marL="0" indent="0">
              <a:buNone/>
            </a:pPr>
            <a:r>
              <a:rPr lang="ru-RU" sz="2600" dirty="0"/>
              <a:t>10. … - участок молекулы ДНК</a:t>
            </a:r>
          </a:p>
          <a:p>
            <a:pPr marL="0" indent="0">
              <a:buNone/>
            </a:pPr>
            <a:endParaRPr lang="ru-RU" sz="2600" dirty="0"/>
          </a:p>
        </p:txBody>
      </p:sp>
      <p:sp>
        <p:nvSpPr>
          <p:cNvPr id="2" name="TextBox 1"/>
          <p:cNvSpPr txBox="1"/>
          <p:nvPr/>
        </p:nvSpPr>
        <p:spPr>
          <a:xfrm>
            <a:off x="3282434" y="0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/>
              <a:t>Кроссворд</a:t>
            </a:r>
          </a:p>
        </p:txBody>
      </p:sp>
    </p:spTree>
    <p:extLst>
      <p:ext uri="{BB962C8B-B14F-4D97-AF65-F5344CB8AC3E}">
        <p14:creationId xmlns:p14="http://schemas.microsoft.com/office/powerpoint/2010/main" val="769036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474398352"/>
              </p:ext>
            </p:extLst>
          </p:nvPr>
        </p:nvGraphicFramePr>
        <p:xfrm>
          <a:off x="395536" y="-60876"/>
          <a:ext cx="8352912" cy="6591046"/>
        </p:xfrm>
        <a:graphic>
          <a:graphicData uri="http://schemas.openxmlformats.org/drawingml/2006/table">
            <a:tbl>
              <a:tblPr firstRow="1" firstCol="1" bandRow="1"/>
              <a:tblGrid>
                <a:gridCol w="5220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2205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0" marR="0" marT="0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0963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>
                          <a:effectLst/>
                        </a:rPr>
                        <a:t> </a:t>
                      </a:r>
                      <a:endParaRPr lang="ru-RU" sz="2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200" dirty="0">
                          <a:effectLst/>
                        </a:rPr>
                        <a:t> </a:t>
                      </a:r>
                      <a:endParaRPr lang="ru-RU" sz="2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461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-3175"/>
            <a:ext cx="9126537" cy="686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962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6990" y="4725144"/>
            <a:ext cx="5637010" cy="1916832"/>
          </a:xfrm>
        </p:spPr>
        <p:txBody>
          <a:bodyPr>
            <a:noAutofit/>
          </a:bodyPr>
          <a:lstStyle/>
          <a:p>
            <a:r>
              <a:rPr lang="ru-RU" sz="2800" b="1">
                <a:latin typeface="Monotype Corsiva" panose="03010101010201010101" pitchFamily="66" charset="0"/>
              </a:rPr>
              <a:t>Собраться вместе- это начало, </a:t>
            </a:r>
          </a:p>
          <a:p>
            <a:r>
              <a:rPr lang="ru-RU" sz="2800" b="1">
                <a:latin typeface="Monotype Corsiva" panose="03010101010201010101" pitchFamily="66" charset="0"/>
              </a:rPr>
              <a:t>Держаться вместе- это прогресс, </a:t>
            </a:r>
          </a:p>
          <a:p>
            <a:r>
              <a:rPr lang="ru-RU" sz="2800" b="1">
                <a:latin typeface="Monotype Corsiva" panose="03010101010201010101" pitchFamily="66" charset="0"/>
              </a:rPr>
              <a:t>Работать вместе- это успех. </a:t>
            </a:r>
          </a:p>
          <a:p>
            <a:pPr algn="r"/>
            <a:r>
              <a:rPr lang="ru-RU" sz="2800" b="1">
                <a:latin typeface="Monotype Corsiva" panose="03010101010201010101" pitchFamily="66" charset="0"/>
              </a:rPr>
              <a:t>Г.Форд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916832"/>
            <a:ext cx="7714859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6600"/>
              <a:t>Кодирование и генетика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532218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03486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417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6512511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Вопросы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12776"/>
            <a:ext cx="7272808" cy="3474720"/>
          </a:xfrm>
        </p:spPr>
        <p:txBody>
          <a:bodyPr>
            <a:noAutofit/>
          </a:bodyPr>
          <a:lstStyle/>
          <a:p>
            <a:r>
              <a:rPr lang="ru-RU" sz="3600" dirty="0"/>
              <a:t>Что такое мутация?</a:t>
            </a:r>
          </a:p>
          <a:p>
            <a:r>
              <a:rPr lang="ru-RU" sz="3600" dirty="0"/>
              <a:t>Классификация изменчивости: мутации геномные, хромосомные, генные. </a:t>
            </a:r>
          </a:p>
          <a:p>
            <a:r>
              <a:rPr lang="ru-RU" sz="3600" dirty="0"/>
              <a:t>Какие бывают мутации?</a:t>
            </a:r>
          </a:p>
          <a:p>
            <a:r>
              <a:rPr lang="ru-RU" sz="3600" dirty="0"/>
              <a:t>Где возникают мутации ?</a:t>
            </a:r>
          </a:p>
          <a:p>
            <a:r>
              <a:rPr lang="ru-RU" sz="3600" dirty="0"/>
              <a:t>Почему возникают мутации?</a:t>
            </a:r>
          </a:p>
        </p:txBody>
      </p:sp>
    </p:spTree>
    <p:extLst>
      <p:ext uri="{BB962C8B-B14F-4D97-AF65-F5344CB8AC3E}">
        <p14:creationId xmlns:p14="http://schemas.microsoft.com/office/powerpoint/2010/main" val="1928955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30177" y="1700808"/>
            <a:ext cx="8496944" cy="4420350"/>
          </a:xfrm>
          <a:prstGeom prst="rect">
            <a:avLst/>
          </a:prstGeom>
          <a:noFill/>
          <a:ln w="25400">
            <a:solidFill>
              <a:srgbClr val="59D9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360000" tIns="360000" rIns="360000" bIns="360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ru-RU" altLang="ru-RU" sz="3600" dirty="0">
                <a:latin typeface="Roboto Slab"/>
              </a:rPr>
              <a:t>                       - </a:t>
            </a:r>
            <a:r>
              <a:rPr lang="ru-RU" altLang="ru-RU" sz="2400" dirty="0"/>
              <a:t>сведения об окружающем мире и протекающих в нем процессах, воспринимаемые человеком или специальным устройством</a:t>
            </a:r>
          </a:p>
          <a:p>
            <a:pPr eaLnBrk="1" hangingPunct="1">
              <a:lnSpc>
                <a:spcPct val="125000"/>
              </a:lnSpc>
            </a:pPr>
            <a:r>
              <a:rPr lang="ru-RU" altLang="ru-RU" sz="3600" dirty="0">
                <a:latin typeface="Roboto Slab"/>
              </a:rPr>
              <a:t>                                                 - </a:t>
            </a:r>
            <a:r>
              <a:rPr lang="ru-RU" altLang="ru-RU" sz="2400" dirty="0"/>
              <a:t>система сигналов, которые человек получает из разных источников.</a:t>
            </a:r>
          </a:p>
          <a:p>
            <a:pPr eaLnBrk="1" hangingPunct="1">
              <a:lnSpc>
                <a:spcPct val="125000"/>
              </a:lnSpc>
            </a:pPr>
            <a:endParaRPr lang="ru-RU" alt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6348" y="1175248"/>
            <a:ext cx="671512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134597"/>
            <a:ext cx="3180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3600" b="1" dirty="0">
                <a:latin typeface="Roboto Slab"/>
              </a:rPr>
              <a:t>Информация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6736" y="3718773"/>
            <a:ext cx="64075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3600" b="1" dirty="0">
                <a:latin typeface="Roboto Slab"/>
              </a:rPr>
              <a:t>Информация для человека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315961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198688" y="473075"/>
            <a:ext cx="53256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ru-RU" sz="2400" b="1" dirty="0">
                <a:latin typeface="Arial" charset="0"/>
                <a:cs typeface="Arial" charset="0"/>
              </a:rPr>
              <a:t>Свойства информации</a:t>
            </a:r>
            <a:endParaRPr lang="ru-RU" sz="2800" b="1" dirty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7188" y="2428875"/>
            <a:ext cx="3350716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достоверность;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объективность;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полнота;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актуальность;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полезность;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  <a:defRPr/>
            </a:pPr>
            <a:r>
              <a:rPr lang="ru-RU" sz="2400" dirty="0">
                <a:latin typeface="Arial" charset="0"/>
                <a:cs typeface="Arial" charset="0"/>
              </a:rPr>
              <a:t>понятность</a:t>
            </a:r>
            <a:r>
              <a:rPr lang="ru-RU" sz="2400" dirty="0">
                <a:solidFill>
                  <a:prstClr val="black"/>
                </a:solidFill>
                <a:latin typeface="Arial" charset="0"/>
                <a:cs typeface="Arial" charset="0"/>
              </a:rPr>
              <a:t>.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1549400"/>
            <a:ext cx="974725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363" y="1549400"/>
            <a:ext cx="941387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97" y="3933056"/>
            <a:ext cx="1239838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451539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81481E-6 L 0.21076 0.21759 " pathEditMode="relative" rAng="0" ptsTypes="AA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3800" y="108640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-0.20555 0.2351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8" y="1175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64198E-7 L -0.00017 -0.19475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0" y="-97530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3130550" y="457200"/>
            <a:ext cx="2886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Roboto Slab"/>
              </a:rPr>
              <a:t>Виды информации</a:t>
            </a:r>
          </a:p>
        </p:txBody>
      </p:sp>
      <p:sp>
        <p:nvSpPr>
          <p:cNvPr id="9" name="Овал 8"/>
          <p:cNvSpPr/>
          <p:nvPr/>
        </p:nvSpPr>
        <p:spPr>
          <a:xfrm>
            <a:off x="6429375" y="3929063"/>
            <a:ext cx="2214563" cy="1838325"/>
          </a:xfrm>
          <a:prstGeom prst="ellipse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rgbClr val="59D99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43375" y="2357438"/>
            <a:ext cx="1785938" cy="1841500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rgbClr val="59D99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500813" y="500063"/>
            <a:ext cx="2316162" cy="2049462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rgbClr val="59D99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71563" y="4286250"/>
            <a:ext cx="2143125" cy="2335213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solidFill>
              <a:srgbClr val="59D99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3" name="Picture 2" descr="https://static.pexels.com/photos/3154/woman-face-eye.jpg"/>
          <p:cNvPicPr>
            <a:picLocks noChangeAspect="1" noChangeArrowheads="1"/>
          </p:cNvPicPr>
          <p:nvPr/>
        </p:nvPicPr>
        <p:blipFill rotWithShape="1">
          <a:blip r:embed="rId7" cstate="print"/>
          <a:srcRect l="17432" t="1709" r="17975" b="1401"/>
          <a:stretch/>
        </p:blipFill>
        <p:spPr bwMode="auto">
          <a:xfrm>
            <a:off x="642910" y="1071546"/>
            <a:ext cx="1910967" cy="2547956"/>
          </a:xfrm>
          <a:prstGeom prst="ellipse">
            <a:avLst/>
          </a:prstGeom>
          <a:noFill/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429375" y="5643563"/>
            <a:ext cx="200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тактильная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929063" y="4143375"/>
            <a:ext cx="2000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вкусовая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715125" y="2571750"/>
            <a:ext cx="20716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обонятельная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143000" y="3571875"/>
            <a:ext cx="1643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b="1"/>
              <a:t>визуальная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987824" y="6200775"/>
            <a:ext cx="1714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altLang="ru-RU" sz="2000" b="1" dirty="0"/>
              <a:t>аудиальная</a:t>
            </a:r>
          </a:p>
        </p:txBody>
      </p:sp>
    </p:spTree>
    <p:extLst>
      <p:ext uri="{BB962C8B-B14F-4D97-AF65-F5344CB8AC3E}">
        <p14:creationId xmlns:p14="http://schemas.microsoft.com/office/powerpoint/2010/main" val="17334215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/>
      <p:bldP spid="19" grpId="0"/>
      <p:bldP spid="20" grpId="0"/>
      <p:bldP spid="21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2462213" y="461963"/>
            <a:ext cx="42354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sz="2400">
                <a:latin typeface="Roboto Slab"/>
              </a:rPr>
              <a:t>Действия над информацией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98" y="3509963"/>
            <a:ext cx="2071688" cy="276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1181" y="3727450"/>
            <a:ext cx="1744663" cy="232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7369" y="3863975"/>
            <a:ext cx="1450975" cy="244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619672" y="2022475"/>
            <a:ext cx="860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Сбор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055493" y="2030413"/>
            <a:ext cx="1412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Хранение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6463730" y="2022475"/>
            <a:ext cx="1290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altLang="ru-RU" b="1"/>
              <a:t>Передача</a:t>
            </a:r>
          </a:p>
        </p:txBody>
      </p:sp>
    </p:spTree>
    <p:extLst>
      <p:ext uri="{BB962C8B-B14F-4D97-AF65-F5344CB8AC3E}">
        <p14:creationId xmlns:p14="http://schemas.microsoft.com/office/powerpoint/2010/main" val="2231915202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3" grpId="0"/>
      <p:bldP spid="10" grpId="0"/>
      <p:bldP spid="24" grpId="0"/>
      <p:bldP spid="2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760</TotalTime>
  <Words>798</Words>
  <Application>Microsoft Office PowerPoint</Application>
  <PresentationFormat>Экран (4:3)</PresentationFormat>
  <Paragraphs>367</Paragraphs>
  <Slides>24</Slides>
  <Notes>4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4" baseType="lpstr">
      <vt:lpstr>Arial</vt:lpstr>
      <vt:lpstr>Calibri</vt:lpstr>
      <vt:lpstr>Georgia</vt:lpstr>
      <vt:lpstr>Monotype Corsiva</vt:lpstr>
      <vt:lpstr>Roboto Slab</vt:lpstr>
      <vt:lpstr>Times New Roman</vt:lpstr>
      <vt:lpstr>Trebuchet MS</vt:lpstr>
      <vt:lpstr>Wingdings</vt:lpstr>
      <vt:lpstr>Воздушный поток</vt:lpstr>
      <vt:lpstr>Visio</vt:lpstr>
      <vt:lpstr>Презентация PowerPoint</vt:lpstr>
      <vt:lpstr>Презентация PowerPoint</vt:lpstr>
      <vt:lpstr>Кодирование и генетика</vt:lpstr>
      <vt:lpstr>Презентация PowerPoint</vt:lpstr>
      <vt:lpstr>Вопросы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</vt:lpstr>
      <vt:lpstr>Геномная мутация</vt:lpstr>
      <vt:lpstr>Хромосомная мутация</vt:lpstr>
      <vt:lpstr>Презентация PowerPoint</vt:lpstr>
      <vt:lpstr>Кодирование</vt:lpstr>
      <vt:lpstr>Презентация PowerPoint</vt:lpstr>
      <vt:lpstr>Генная мутация</vt:lpstr>
      <vt:lpstr>Презентация PowerPoint</vt:lpstr>
      <vt:lpstr>Вопросы</vt:lpstr>
      <vt:lpstr>Информация в  информатике    и    биологии</vt:lpstr>
      <vt:lpstr>Задача 1</vt:lpstr>
      <vt:lpstr>Задача 2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208</dc:creator>
  <cp:lastModifiedBy>ГОБПОУ ЛКИС</cp:lastModifiedBy>
  <cp:revision>35</cp:revision>
  <dcterms:created xsi:type="dcterms:W3CDTF">2018-12-17T12:47:51Z</dcterms:created>
  <dcterms:modified xsi:type="dcterms:W3CDTF">2023-11-17T07:52:01Z</dcterms:modified>
</cp:coreProperties>
</file>