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1" r:id="rId2"/>
    <p:sldId id="256" r:id="rId3"/>
    <p:sldId id="258" r:id="rId4"/>
    <p:sldId id="257" r:id="rId5"/>
    <p:sldId id="259" r:id="rId6"/>
    <p:sldId id="260"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5075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80647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645092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276636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2425032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05CCB02-D814-462C-8A51-4DB16D8E2E32}" type="datetimeFigureOut">
              <a:rPr lang="ru-RU" smtClean="0"/>
              <a:t>12.06.2020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883704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05CCB02-D814-462C-8A51-4DB16D8E2E32}" type="datetimeFigureOut">
              <a:rPr lang="ru-RU" smtClean="0"/>
              <a:t>12.06.2020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3926515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05CCB02-D814-462C-8A51-4DB16D8E2E32}" type="datetimeFigureOut">
              <a:rPr lang="ru-RU" smtClean="0"/>
              <a:t>12.06.2020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333775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05CCB02-D814-462C-8A51-4DB16D8E2E32}" type="datetimeFigureOut">
              <a:rPr lang="ru-RU" smtClean="0"/>
              <a:t>12.06.2020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4258583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5CCB02-D814-462C-8A51-4DB16D8E2E32}" type="datetimeFigureOut">
              <a:rPr lang="ru-RU" smtClean="0"/>
              <a:t>12.06.2020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102281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5CCB02-D814-462C-8A51-4DB16D8E2E32}" type="datetimeFigureOut">
              <a:rPr lang="ru-RU" smtClean="0"/>
              <a:t>12.06.2020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83374-A0AA-4FA9-B2BA-6E22DB7254F9}" type="slidenum">
              <a:rPr lang="ru-RU" smtClean="0"/>
              <a:t>‹#›</a:t>
            </a:fld>
            <a:endParaRPr lang="ru-RU"/>
          </a:p>
        </p:txBody>
      </p:sp>
    </p:spTree>
    <p:extLst>
      <p:ext uri="{BB962C8B-B14F-4D97-AF65-F5344CB8AC3E}">
        <p14:creationId xmlns:p14="http://schemas.microsoft.com/office/powerpoint/2010/main" val="1135336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CCB02-D814-462C-8A51-4DB16D8E2E32}" type="datetimeFigureOut">
              <a:rPr lang="ru-RU" smtClean="0"/>
              <a:t>12.06.2020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83374-A0AA-4FA9-B2BA-6E22DB7254F9}" type="slidenum">
              <a:rPr lang="ru-RU" smtClean="0"/>
              <a:t>‹#›</a:t>
            </a:fld>
            <a:endParaRPr lang="ru-RU"/>
          </a:p>
        </p:txBody>
      </p:sp>
    </p:spTree>
    <p:extLst>
      <p:ext uri="{BB962C8B-B14F-4D97-AF65-F5344CB8AC3E}">
        <p14:creationId xmlns:p14="http://schemas.microsoft.com/office/powerpoint/2010/main" val="136102227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samarskie-voditeli.ru/tags/%D1%81%D1%82%D0%B0%D1%82%D0%B8%D1%81%D1%82%D0%B8%D0%BA%D0%B0%20%D0%B4%D1%82%D0%BF"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samarskie-voditeli.ru/tags/%D0%B3%D0%B8%D0%B1%D0%B4%D0%B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60648"/>
            <a:ext cx="8229600" cy="6408712"/>
          </a:xfrm>
        </p:spPr>
        <p:txBody>
          <a:bodyPr/>
          <a:lstStyle/>
          <a:p>
            <a:pPr marL="0" indent="0" algn="ctr">
              <a:lnSpc>
                <a:spcPct val="115000"/>
              </a:lnSpc>
              <a:spcAft>
                <a:spcPts val="1000"/>
              </a:spcAft>
              <a:buNone/>
            </a:pPr>
            <a:r>
              <a:rPr lang="ru-RU" b="1" dirty="0" smtClean="0">
                <a:effectLst/>
                <a:latin typeface="Times New Roman"/>
                <a:ea typeface="Calibri"/>
                <a:cs typeface="Times New Roman"/>
              </a:rPr>
              <a:t>Классный час в форме  круглого стола для детей 4 класса и родителей: </a:t>
            </a:r>
          </a:p>
          <a:p>
            <a:pPr marL="0" indent="0" algn="ctr">
              <a:lnSpc>
                <a:spcPct val="115000"/>
              </a:lnSpc>
              <a:spcAft>
                <a:spcPts val="1000"/>
              </a:spcAft>
              <a:buNone/>
            </a:pPr>
            <a:r>
              <a:rPr lang="ru-RU" b="1" dirty="0" smtClean="0">
                <a:solidFill>
                  <a:srgbClr val="C00000"/>
                </a:solidFill>
                <a:effectLst/>
                <a:latin typeface="Times New Roman"/>
                <a:ea typeface="Calibri"/>
                <a:cs typeface="Times New Roman"/>
              </a:rPr>
              <a:t>«Родителям – водителям</a:t>
            </a:r>
            <a:r>
              <a:rPr lang="ru-RU" b="1" dirty="0" smtClean="0">
                <a:solidFill>
                  <a:srgbClr val="C00000"/>
                </a:solidFill>
                <a:effectLst/>
                <a:latin typeface="Times New Roman"/>
                <a:ea typeface="Calibri"/>
                <a:cs typeface="Times New Roman"/>
              </a:rPr>
              <a:t>!»</a:t>
            </a:r>
          </a:p>
          <a:p>
            <a:pPr marL="0" indent="0" algn="ctr">
              <a:lnSpc>
                <a:spcPct val="115000"/>
              </a:lnSpc>
              <a:spcAft>
                <a:spcPts val="1000"/>
              </a:spcAft>
              <a:buNone/>
            </a:pPr>
            <a:endParaRPr lang="ru-RU" b="1" dirty="0">
              <a:solidFill>
                <a:srgbClr val="C00000"/>
              </a:solidFill>
              <a:latin typeface="Times New Roman"/>
              <a:ea typeface="Calibri"/>
              <a:cs typeface="Times New Roman"/>
            </a:endParaRPr>
          </a:p>
          <a:p>
            <a:pPr marL="0" indent="0" algn="ctr">
              <a:lnSpc>
                <a:spcPct val="115000"/>
              </a:lnSpc>
              <a:spcAft>
                <a:spcPts val="1000"/>
              </a:spcAft>
              <a:buNone/>
            </a:pPr>
            <a:endParaRPr lang="ru-RU" b="1" dirty="0" smtClean="0">
              <a:solidFill>
                <a:srgbClr val="C00000"/>
              </a:solidFill>
              <a:effectLst/>
              <a:latin typeface="Times New Roman"/>
              <a:ea typeface="Calibri"/>
              <a:cs typeface="Times New Roman"/>
            </a:endParaRPr>
          </a:p>
          <a:p>
            <a:pPr marL="0" indent="0" algn="ctr">
              <a:lnSpc>
                <a:spcPct val="115000"/>
              </a:lnSpc>
              <a:spcAft>
                <a:spcPts val="1000"/>
              </a:spcAft>
              <a:buNone/>
            </a:pPr>
            <a:endParaRPr lang="ru-RU" b="1" dirty="0">
              <a:solidFill>
                <a:srgbClr val="C00000"/>
              </a:solidFill>
              <a:latin typeface="Times New Roman"/>
              <a:ea typeface="Calibri"/>
              <a:cs typeface="Times New Roman"/>
            </a:endParaRPr>
          </a:p>
          <a:p>
            <a:pPr marL="0" indent="0" algn="r">
              <a:lnSpc>
                <a:spcPct val="115000"/>
              </a:lnSpc>
              <a:spcAft>
                <a:spcPts val="1000"/>
              </a:spcAft>
              <a:buNone/>
            </a:pPr>
            <a:r>
              <a:rPr lang="ru-RU" sz="1400" dirty="0" smtClean="0">
                <a:effectLst/>
                <a:latin typeface="Times New Roman"/>
                <a:ea typeface="Calibri"/>
                <a:cs typeface="Times New Roman"/>
              </a:rPr>
              <a:t>Автор воспитатель:</a:t>
            </a:r>
          </a:p>
          <a:p>
            <a:pPr marL="0" indent="0" algn="r">
              <a:lnSpc>
                <a:spcPct val="115000"/>
              </a:lnSpc>
              <a:spcAft>
                <a:spcPts val="1000"/>
              </a:spcAft>
              <a:buNone/>
            </a:pPr>
            <a:r>
              <a:rPr lang="ru-RU" sz="1400" dirty="0" smtClean="0">
                <a:latin typeface="Times New Roman"/>
                <a:ea typeface="Calibri"/>
                <a:cs typeface="Times New Roman"/>
              </a:rPr>
              <a:t>Тимофеева Т.Н.</a:t>
            </a:r>
            <a:r>
              <a:rPr lang="ru-RU" sz="1400" dirty="0" smtClean="0">
                <a:effectLst/>
                <a:latin typeface="Times New Roman"/>
                <a:ea typeface="Calibri"/>
                <a:cs typeface="Times New Roman"/>
              </a:rPr>
              <a:t> </a:t>
            </a:r>
          </a:p>
          <a:p>
            <a:pPr marL="0" indent="0" algn="r">
              <a:lnSpc>
                <a:spcPct val="115000"/>
              </a:lnSpc>
              <a:spcAft>
                <a:spcPts val="1000"/>
              </a:spcAft>
              <a:buNone/>
            </a:pPr>
            <a:endParaRPr lang="ru-RU" sz="1400" b="1" dirty="0" smtClean="0">
              <a:solidFill>
                <a:srgbClr val="C00000"/>
              </a:solidFill>
              <a:effectLst/>
              <a:latin typeface="Times New Roman"/>
              <a:ea typeface="Calibri"/>
              <a:cs typeface="Times New Roman"/>
            </a:endParaRPr>
          </a:p>
          <a:p>
            <a:pPr marL="0" indent="0" algn="ctr">
              <a:lnSpc>
                <a:spcPct val="115000"/>
              </a:lnSpc>
              <a:spcAft>
                <a:spcPts val="1000"/>
              </a:spcAft>
              <a:buNone/>
            </a:pPr>
            <a:endParaRPr lang="ru-RU" sz="1200" dirty="0" smtClean="0">
              <a:solidFill>
                <a:srgbClr val="C00000"/>
              </a:solidFill>
              <a:ea typeface="Calibri"/>
              <a:cs typeface="Times New Roman"/>
            </a:endParaRPr>
          </a:p>
          <a:p>
            <a:pPr marL="0" indent="0" algn="ctr">
              <a:lnSpc>
                <a:spcPct val="115000"/>
              </a:lnSpc>
              <a:spcAft>
                <a:spcPts val="1000"/>
              </a:spcAft>
              <a:buNone/>
            </a:pPr>
            <a:r>
              <a:rPr lang="ru-RU" sz="1200" dirty="0" smtClean="0">
                <a:ea typeface="Calibri"/>
                <a:cs typeface="Times New Roman"/>
              </a:rPr>
              <a:t>ГБОУ школа-интернат для обучающихся с ОВЗ им. И.Е. Егорова </a:t>
            </a:r>
            <a:r>
              <a:rPr lang="ru-RU" sz="1200" dirty="0" err="1" smtClean="0">
                <a:ea typeface="Calibri"/>
                <a:cs typeface="Times New Roman"/>
              </a:rPr>
              <a:t>г.о</a:t>
            </a:r>
            <a:r>
              <a:rPr lang="ru-RU" sz="1200" dirty="0" smtClean="0">
                <a:ea typeface="Calibri"/>
                <a:cs typeface="Times New Roman"/>
              </a:rPr>
              <a:t>. Новокуйбышевск</a:t>
            </a:r>
            <a:endParaRPr lang="ru-RU" sz="1200" dirty="0">
              <a:ea typeface="Calibri"/>
              <a:cs typeface="Times New Roman"/>
            </a:endParaRPr>
          </a:p>
        </p:txBody>
      </p:sp>
      <p:pic>
        <p:nvPicPr>
          <p:cNvPr id="4" name="Рисунок 3" descr="http://edu21.cap.ru/home/4096/01.09.2016/doci17/1466903202.jpg"/>
          <p:cNvPicPr/>
          <p:nvPr/>
        </p:nvPicPr>
        <p:blipFill>
          <a:blip r:embed="rId2">
            <a:extLst>
              <a:ext uri="{28A0092B-C50C-407E-A947-70E740481C1C}">
                <a14:useLocalDpi xmlns:a14="http://schemas.microsoft.com/office/drawing/2010/main" val="0"/>
              </a:ext>
            </a:extLst>
          </a:blip>
          <a:srcRect/>
          <a:stretch>
            <a:fillRect/>
          </a:stretch>
        </p:blipFill>
        <p:spPr bwMode="auto">
          <a:xfrm>
            <a:off x="2140318" y="2348880"/>
            <a:ext cx="4842420" cy="3888432"/>
          </a:xfrm>
          <a:prstGeom prst="rect">
            <a:avLst/>
          </a:prstGeom>
          <a:noFill/>
          <a:ln>
            <a:noFill/>
          </a:ln>
        </p:spPr>
      </p:pic>
    </p:spTree>
    <p:extLst>
      <p:ext uri="{BB962C8B-B14F-4D97-AF65-F5344CB8AC3E}">
        <p14:creationId xmlns:p14="http://schemas.microsoft.com/office/powerpoint/2010/main" val="2882155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www.samarskie-voditeli.ru/images_news/20190207/1832-50d766ac721daad0d2a6ed57c4f6f5a6.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3" y="476672"/>
            <a:ext cx="2664296" cy="2088232"/>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3419872" y="491973"/>
            <a:ext cx="5112568" cy="1446550"/>
          </a:xfrm>
          <a:prstGeom prst="rect">
            <a:avLst/>
          </a:prstGeom>
        </p:spPr>
        <p:txBody>
          <a:bodyPr wrap="square">
            <a:spAutoFit/>
          </a:bodyPr>
          <a:lstStyle/>
          <a:p>
            <a:r>
              <a:rPr lang="ru-RU" sz="2200" b="1" i="0" dirty="0" smtClean="0">
                <a:solidFill>
                  <a:srgbClr val="C00000"/>
                </a:solidFill>
                <a:effectLst/>
                <a:latin typeface="Times New Roman" pitchFamily="18" charset="0"/>
                <a:cs typeface="Times New Roman" pitchFamily="18" charset="0"/>
              </a:rPr>
              <a:t>В Самарской области в 2018 году увеличилось количество ДТП</a:t>
            </a:r>
          </a:p>
          <a:p>
            <a:r>
              <a:rPr lang="ru-RU" sz="2200" b="0" i="0" dirty="0" smtClean="0">
                <a:solidFill>
                  <a:schemeClr val="bg1"/>
                </a:solidFill>
                <a:effectLst/>
                <a:latin typeface="Times New Roman" pitchFamily="18" charset="0"/>
                <a:cs typeface="Times New Roman" pitchFamily="18" charset="0"/>
              </a:rPr>
              <a:t>Опубликовано: 07 февраля 2019</a:t>
            </a:r>
          </a:p>
          <a:p>
            <a:r>
              <a:rPr lang="ru-RU" sz="2200" b="0" i="0" u="none" strike="noStrike" dirty="0" smtClean="0">
                <a:solidFill>
                  <a:schemeClr val="bg1"/>
                </a:solidFill>
                <a:effectLst/>
                <a:latin typeface="Times New Roman" pitchFamily="18" charset="0"/>
                <a:cs typeface="Times New Roman" pitchFamily="18" charset="0"/>
                <a:hlinkClick r:id="rId3"/>
              </a:rPr>
              <a:t>статистика </a:t>
            </a:r>
            <a:r>
              <a:rPr lang="ru-RU" sz="2200" b="0" i="0" u="none" strike="noStrike" dirty="0" err="1" smtClean="0">
                <a:solidFill>
                  <a:schemeClr val="bg1"/>
                </a:solidFill>
                <a:effectLst/>
                <a:latin typeface="Times New Roman" pitchFamily="18" charset="0"/>
                <a:cs typeface="Times New Roman" pitchFamily="18" charset="0"/>
                <a:hlinkClick r:id="rId3"/>
              </a:rPr>
              <a:t>дтп</a:t>
            </a:r>
            <a:r>
              <a:rPr lang="ru-RU" sz="2200" b="0" i="0" dirty="0" smtClean="0">
                <a:solidFill>
                  <a:schemeClr val="bg1"/>
                </a:solidFill>
                <a:effectLst/>
                <a:latin typeface="Times New Roman" pitchFamily="18" charset="0"/>
                <a:cs typeface="Times New Roman" pitchFamily="18" charset="0"/>
              </a:rPr>
              <a:t> </a:t>
            </a:r>
            <a:r>
              <a:rPr lang="ru-RU" sz="2200" b="0" i="0" u="none" strike="noStrike" dirty="0" err="1" smtClean="0">
                <a:solidFill>
                  <a:schemeClr val="bg1"/>
                </a:solidFill>
                <a:effectLst/>
                <a:latin typeface="Times New Roman" pitchFamily="18" charset="0"/>
                <a:cs typeface="Times New Roman" pitchFamily="18" charset="0"/>
                <a:hlinkClick r:id="rId4"/>
              </a:rPr>
              <a:t>гибдд</a:t>
            </a:r>
            <a:endParaRPr lang="ru-RU" sz="2200" b="0" i="0" dirty="0">
              <a:solidFill>
                <a:schemeClr val="bg1"/>
              </a:solidFill>
              <a:effectLst/>
              <a:latin typeface="Times New Roman" pitchFamily="18" charset="0"/>
              <a:cs typeface="Times New Roman" pitchFamily="18" charset="0"/>
            </a:endParaRPr>
          </a:p>
        </p:txBody>
      </p:sp>
      <p:sp>
        <p:nvSpPr>
          <p:cNvPr id="7" name="Прямоугольник 6"/>
          <p:cNvSpPr/>
          <p:nvPr/>
        </p:nvSpPr>
        <p:spPr>
          <a:xfrm>
            <a:off x="395536" y="2594876"/>
            <a:ext cx="8280920" cy="3677930"/>
          </a:xfrm>
          <a:prstGeom prst="rect">
            <a:avLst/>
          </a:prstGeom>
        </p:spPr>
        <p:txBody>
          <a:bodyPr wrap="square">
            <a:spAutoFit/>
          </a:bodyPr>
          <a:lstStyle/>
          <a:p>
            <a:pPr algn="just"/>
            <a:r>
              <a:rPr lang="ru-RU" b="0" i="0" dirty="0" smtClean="0">
                <a:solidFill>
                  <a:srgbClr val="000000"/>
                </a:solidFill>
                <a:effectLst/>
                <a:latin typeface="Times New Roman" pitchFamily="18" charset="0"/>
                <a:cs typeface="Times New Roman" pitchFamily="18" charset="0"/>
              </a:rPr>
              <a:t>	Начальник управления ГИБДД ГУ МВД России по Самарской области Юрий Некрасов озвучил статистические данные о количестве ДТП в Самарской области за прошедший год. Так, в 2018 году было зафиксировано </a:t>
            </a:r>
            <a:r>
              <a:rPr lang="ru-RU" b="1" i="0" dirty="0" smtClean="0">
                <a:solidFill>
                  <a:srgbClr val="FF0000"/>
                </a:solidFill>
                <a:effectLst/>
                <a:latin typeface="Times New Roman" pitchFamily="18" charset="0"/>
                <a:cs typeface="Times New Roman" pitchFamily="18" charset="0"/>
              </a:rPr>
              <a:t>5 тысяч ДТП</a:t>
            </a:r>
            <a:r>
              <a:rPr lang="ru-RU" b="0" i="0" dirty="0" smtClean="0">
                <a:solidFill>
                  <a:srgbClr val="000000"/>
                </a:solidFill>
                <a:effectLst/>
                <a:latin typeface="Times New Roman" pitchFamily="18" charset="0"/>
                <a:cs typeface="Times New Roman" pitchFamily="18" charset="0"/>
              </a:rPr>
              <a:t>. В них было </a:t>
            </a:r>
            <a:r>
              <a:rPr lang="ru-RU" b="1" dirty="0">
                <a:solidFill>
                  <a:srgbClr val="FF0000"/>
                </a:solidFill>
                <a:latin typeface="Times New Roman" pitchFamily="18" charset="0"/>
                <a:cs typeface="Times New Roman" pitchFamily="18" charset="0"/>
              </a:rPr>
              <a:t>ранено 5274 человека, погибло – 343 человека</a:t>
            </a:r>
            <a:r>
              <a:rPr lang="ru-RU" b="0" i="0" dirty="0" smtClean="0">
                <a:solidFill>
                  <a:srgbClr val="000000"/>
                </a:solidFill>
                <a:effectLst/>
                <a:latin typeface="Times New Roman" pitchFamily="18" charset="0"/>
                <a:cs typeface="Times New Roman" pitchFamily="18" charset="0"/>
              </a:rPr>
              <a:t>.</a:t>
            </a:r>
          </a:p>
          <a:p>
            <a:pPr algn="just"/>
            <a:r>
              <a:rPr lang="ru-RU" b="0" i="0" dirty="0" smtClean="0">
                <a:solidFill>
                  <a:srgbClr val="000000"/>
                </a:solidFill>
                <a:effectLst/>
                <a:latin typeface="Times New Roman" pitchFamily="18" charset="0"/>
                <a:cs typeface="Times New Roman" pitchFamily="18" charset="0"/>
              </a:rPr>
              <a:t>	С 2014 по 2017 год ежегодно фиксировалось снижение показателей аварийности. Но </a:t>
            </a:r>
            <a:r>
              <a:rPr lang="ru-RU" b="1" dirty="0">
                <a:solidFill>
                  <a:srgbClr val="FF0000"/>
                </a:solidFill>
                <a:latin typeface="Times New Roman" pitchFamily="18" charset="0"/>
                <a:cs typeface="Times New Roman" pitchFamily="18" charset="0"/>
              </a:rPr>
              <a:t>в 2018 году ДТП произошло на 7% больше</a:t>
            </a:r>
            <a:r>
              <a:rPr lang="ru-RU" b="0" i="0" dirty="0" smtClean="0">
                <a:solidFill>
                  <a:srgbClr val="000000"/>
                </a:solidFill>
                <a:effectLst/>
                <a:latin typeface="Times New Roman" pitchFamily="18" charset="0"/>
                <a:cs typeface="Times New Roman" pitchFamily="18" charset="0"/>
              </a:rPr>
              <a:t>. Было зарегистрировано </a:t>
            </a:r>
            <a:r>
              <a:rPr lang="ru-RU" b="1" dirty="0">
                <a:solidFill>
                  <a:srgbClr val="FF0000"/>
                </a:solidFill>
                <a:latin typeface="Times New Roman" pitchFamily="18" charset="0"/>
                <a:cs typeface="Times New Roman" pitchFamily="18" charset="0"/>
              </a:rPr>
              <a:t>на 12% ДТП с участием пьяных водителей, на 8,5% увеличилось количество раненых в ДТП</a:t>
            </a:r>
            <a:r>
              <a:rPr lang="ru-RU" b="0" i="0" dirty="0" smtClean="0">
                <a:solidFill>
                  <a:srgbClr val="000000"/>
                </a:solidFill>
                <a:effectLst/>
                <a:latin typeface="Times New Roman" pitchFamily="18" charset="0"/>
                <a:cs typeface="Times New Roman" pitchFamily="18" charset="0"/>
              </a:rPr>
              <a:t>. А вот количество погибших в ДТП уменьшилось на 8,3%.</a:t>
            </a:r>
          </a:p>
          <a:p>
            <a:pPr algn="just"/>
            <a:r>
              <a:rPr lang="ru-RU" b="0" i="0" dirty="0" smtClean="0">
                <a:solidFill>
                  <a:srgbClr val="000000"/>
                </a:solidFill>
                <a:effectLst/>
                <a:latin typeface="Times New Roman" pitchFamily="18" charset="0"/>
                <a:cs typeface="Times New Roman" pitchFamily="18" charset="0"/>
              </a:rPr>
              <a:t>	</a:t>
            </a:r>
            <a:r>
              <a:rPr lang="ru-RU" b="1" dirty="0">
                <a:solidFill>
                  <a:srgbClr val="FF0000"/>
                </a:solidFill>
                <a:latin typeface="Times New Roman" pitchFamily="18" charset="0"/>
                <a:cs typeface="Times New Roman" pitchFamily="18" charset="0"/>
              </a:rPr>
              <a:t>Продолжается рост количества ДТП с участием детей. Так, в прошлом году в Самарской области было зафиксировано 561 такое ДТП. В них было травмировано 620 детей, а 12 детей погибло.</a:t>
            </a:r>
          </a:p>
          <a:p>
            <a:pPr algn="just"/>
            <a:r>
              <a:rPr lang="ru-RU" sz="1700" b="0" i="0" dirty="0" smtClean="0">
                <a:solidFill>
                  <a:srgbClr val="000000"/>
                </a:solidFill>
                <a:effectLst/>
                <a:latin typeface="Times New Roman" pitchFamily="18" charset="0"/>
                <a:cs typeface="Times New Roman" pitchFamily="18" charset="0"/>
              </a:rPr>
              <a:t>	</a:t>
            </a:r>
            <a:endParaRPr lang="ru-RU" b="0" i="0" dirty="0">
              <a:solidFill>
                <a:srgbClr val="000000"/>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401871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progomel.by/wp-content/uploads/2019/04/214214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519281"/>
            <a:ext cx="3489886" cy="21602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xn--80aa1agjdcorw4b2b.xn--p1ai/wp-content/uploads/2019/10/detail_1f94d7677001763a49c5ec0e3d55e0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519281"/>
            <a:ext cx="3322606" cy="2215070"/>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title"/>
          </p:nvPr>
        </p:nvSpPr>
        <p:spPr>
          <a:xfrm>
            <a:off x="457200" y="274638"/>
            <a:ext cx="8229600" cy="706090"/>
          </a:xfrm>
        </p:spPr>
        <p:txBody>
          <a:bodyPr>
            <a:normAutofit/>
          </a:bodyPr>
          <a:lstStyle/>
          <a:p>
            <a:r>
              <a:rPr lang="ru-RU" sz="2000" b="1" dirty="0" smtClean="0">
                <a:solidFill>
                  <a:srgbClr val="C00000"/>
                </a:solidFill>
                <a:latin typeface="Times New Roman" pitchFamily="18" charset="0"/>
                <a:cs typeface="Times New Roman" pitchFamily="18" charset="0"/>
              </a:rPr>
              <a:t>Случаи нарушения ПДД водителями и пешеходами</a:t>
            </a:r>
            <a:endParaRPr lang="ru-RU" sz="2000" b="1" dirty="0">
              <a:solidFill>
                <a:srgbClr val="C00000"/>
              </a:solidFill>
              <a:latin typeface="Times New Roman" pitchFamily="18" charset="0"/>
              <a:cs typeface="Times New Roman" pitchFamily="18" charset="0"/>
            </a:endParaRPr>
          </a:p>
        </p:txBody>
      </p:sp>
      <p:pic>
        <p:nvPicPr>
          <p:cNvPr id="2054" name="Picture 6" descr="https://rentcarus.ru/wp-content/uploads/2018/07/peshehody-e153099273023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719" y="3975293"/>
            <a:ext cx="3489886" cy="233402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autosecret.net/images/stories/zakon/perehod_nepolozhennom_meste/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3975293"/>
            <a:ext cx="3384376" cy="2326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501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ochka-rosta-sokolniki.ru/wp-content/uploads/kak-narisovat-risunok-pdd-poetapno-karandashom_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40" y="1052736"/>
            <a:ext cx="3918744" cy="26163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jofo.me/data/userfiles/466/images/349466-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1093" y="1052736"/>
            <a:ext cx="3855698" cy="261636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pochinok.admin-smolensk.ru/files/297/b_1a05b6234b5408460081adebd995e1bb451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286" y="3861048"/>
            <a:ext cx="4000351" cy="266429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bakali.rbsmi.ru/upload/resize_cache/iblock/3a1/563_376_1/3a144a88fbf6790dbd9811d24fe2063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663" y="3810638"/>
            <a:ext cx="4026128" cy="2698593"/>
          </a:xfrm>
          <a:prstGeom prst="rect">
            <a:avLst/>
          </a:prstGeom>
          <a:noFill/>
          <a:extLst>
            <a:ext uri="{909E8E84-426E-40DD-AFC4-6F175D3DCCD1}">
              <a14:hiddenFill xmlns:a14="http://schemas.microsoft.com/office/drawing/2010/main">
                <a:solidFill>
                  <a:srgbClr val="FFFFFF"/>
                </a:solidFill>
              </a14:hiddenFill>
            </a:ext>
          </a:extLst>
        </p:spPr>
      </p:pic>
      <p:sp>
        <p:nvSpPr>
          <p:cNvPr id="8" name="Заголовок 1"/>
          <p:cNvSpPr>
            <a:spLocks noGrp="1"/>
          </p:cNvSpPr>
          <p:nvPr>
            <p:ph type="title"/>
          </p:nvPr>
        </p:nvSpPr>
        <p:spPr>
          <a:xfrm>
            <a:off x="457200" y="274638"/>
            <a:ext cx="8229600" cy="706090"/>
          </a:xfrm>
        </p:spPr>
        <p:txBody>
          <a:bodyPr>
            <a:noAutofit/>
          </a:bodyPr>
          <a:lstStyle/>
          <a:p>
            <a:r>
              <a:rPr lang="ru-RU" sz="1800" b="1" dirty="0" smtClean="0">
                <a:solidFill>
                  <a:srgbClr val="C00000"/>
                </a:solidFill>
                <a:latin typeface="Times New Roman" pitchFamily="18" charset="0"/>
                <a:cs typeface="Times New Roman" pitchFamily="18" charset="0"/>
              </a:rPr>
              <a:t>ПЕРЕХОДИТЕ ДОРОГУ ТОЛЬКО ПО ПЕШЕХОДНОМУ ПЕРЕХОДУ. </a:t>
            </a:r>
            <a:br>
              <a:rPr lang="ru-RU" sz="1800" b="1" dirty="0" smtClean="0">
                <a:solidFill>
                  <a:srgbClr val="C00000"/>
                </a:solidFill>
                <a:latin typeface="Times New Roman" pitchFamily="18" charset="0"/>
                <a:cs typeface="Times New Roman" pitchFamily="18" charset="0"/>
              </a:rPr>
            </a:br>
            <a:r>
              <a:rPr lang="ru-RU" sz="1800" b="1" dirty="0" smtClean="0">
                <a:solidFill>
                  <a:srgbClr val="C00000"/>
                </a:solidFill>
                <a:latin typeface="Times New Roman" pitchFamily="18" charset="0"/>
                <a:cs typeface="Times New Roman" pitchFamily="18" charset="0"/>
              </a:rPr>
              <a:t>ПЕРЕХОДЯ ДОРОГУ, ВОЗЬМИТЕ ЗА РУКУ РЕБЕНКА</a:t>
            </a:r>
            <a:endParaRPr lang="ru-RU" sz="1800" b="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362708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88640"/>
            <a:ext cx="8640960" cy="6336704"/>
          </a:xfrm>
        </p:spPr>
        <p:txBody>
          <a:bodyPr>
            <a:normAutofit lnSpcReduction="10000"/>
          </a:bodyPr>
          <a:lstStyle/>
          <a:p>
            <a:pPr algn="just">
              <a:buFont typeface="+mj-lt"/>
              <a:buAutoNum type="arabicPeriod"/>
            </a:pPr>
            <a:r>
              <a:rPr lang="ru-RU" sz="1600" b="1" i="0" dirty="0" smtClean="0">
                <a:solidFill>
                  <a:srgbClr val="C00000"/>
                </a:solidFill>
                <a:effectLst/>
                <a:latin typeface="inherit"/>
              </a:rPr>
              <a:t>Правила перехода через проезжую часть</a:t>
            </a:r>
          </a:p>
          <a:p>
            <a:pPr algn="just">
              <a:buFont typeface="Arial"/>
              <a:buChar char="•"/>
            </a:pPr>
            <a:r>
              <a:rPr lang="ru-RU" sz="1600" b="1" i="0" dirty="0" smtClean="0">
                <a:effectLst/>
                <a:latin typeface="Lato"/>
              </a:rPr>
              <a:t>Переходи улицу по переходу (пешеходному, подземному, надземному).</a:t>
            </a:r>
          </a:p>
          <a:p>
            <a:pPr algn="just">
              <a:buFont typeface="Arial"/>
              <a:buChar char="•"/>
            </a:pPr>
            <a:r>
              <a:rPr lang="ru-RU" sz="1600" b="1" i="0" dirty="0" smtClean="0">
                <a:effectLst/>
                <a:latin typeface="Lato"/>
              </a:rPr>
              <a:t>Если на пешеходном переходе есть светофор для пешеходов, переходи, когда на нем загорится зеленый свет.</a:t>
            </a:r>
          </a:p>
          <a:p>
            <a:pPr algn="just">
              <a:buFont typeface="Arial"/>
              <a:buChar char="•"/>
            </a:pPr>
            <a:r>
              <a:rPr lang="ru-RU" sz="1600" b="1" i="0" dirty="0" smtClean="0">
                <a:effectLst/>
                <a:latin typeface="Lato"/>
              </a:rPr>
              <a:t>Если светофора для пешеходов нет, переходи, когда все машины остановятся (для них на светофоре загорится красный свет).</a:t>
            </a:r>
          </a:p>
          <a:p>
            <a:pPr algn="just">
              <a:buFont typeface="Arial"/>
              <a:buChar char="•"/>
            </a:pPr>
            <a:r>
              <a:rPr lang="ru-RU" sz="1600" b="1" i="0" dirty="0" smtClean="0">
                <a:effectLst/>
                <a:latin typeface="Lato"/>
              </a:rPr>
              <a:t>Если специального перехода нет, посмотри сначала направо, затем налево и если нет машин – переходи.</a:t>
            </a:r>
          </a:p>
          <a:p>
            <a:pPr algn="just">
              <a:buFont typeface="Arial"/>
              <a:buChar char="•"/>
            </a:pPr>
            <a:r>
              <a:rPr lang="ru-RU" sz="1600" b="1" i="0" dirty="0" smtClean="0">
                <a:effectLst/>
                <a:latin typeface="Lato"/>
              </a:rPr>
              <a:t>Никогда не перебегай дорогу. Иди быстро и спокойно.</a:t>
            </a:r>
          </a:p>
          <a:p>
            <a:pPr algn="just">
              <a:buFont typeface="Arial"/>
              <a:buChar char="•"/>
            </a:pPr>
            <a:r>
              <a:rPr lang="ru-RU" sz="1600" b="1" i="0" dirty="0" smtClean="0">
                <a:effectLst/>
                <a:latin typeface="Lato"/>
              </a:rPr>
              <a:t>Не разговаривай во время перехода через дорогу, будь внимателен.</a:t>
            </a:r>
          </a:p>
          <a:p>
            <a:pPr algn="just">
              <a:buFont typeface="+mj-lt"/>
              <a:buAutoNum type="arabicPeriod" startAt="2"/>
            </a:pPr>
            <a:r>
              <a:rPr lang="ru-RU" sz="1600" b="1" dirty="0">
                <a:solidFill>
                  <a:srgbClr val="C00000"/>
                </a:solidFill>
                <a:latin typeface="inherit"/>
              </a:rPr>
              <a:t>Правила движения по тротуару или </a:t>
            </a:r>
            <a:r>
              <a:rPr lang="ru-RU" sz="1600" b="1" dirty="0" smtClean="0">
                <a:solidFill>
                  <a:srgbClr val="C00000"/>
                </a:solidFill>
                <a:latin typeface="inherit"/>
              </a:rPr>
              <a:t>обочине</a:t>
            </a:r>
          </a:p>
          <a:p>
            <a:pPr algn="just">
              <a:buFont typeface="Arial"/>
              <a:buChar char="•"/>
            </a:pPr>
            <a:r>
              <a:rPr lang="ru-RU" sz="1600" b="1" dirty="0" smtClean="0">
                <a:latin typeface="inherit"/>
              </a:rPr>
              <a:t>Двигаясь по тротуару или обочине, иди навстречу машинам, т.е. по правой стороне.</a:t>
            </a:r>
          </a:p>
          <a:p>
            <a:pPr algn="just">
              <a:buFont typeface="Arial"/>
              <a:buChar char="•"/>
            </a:pPr>
            <a:r>
              <a:rPr lang="ru-RU" sz="1600" b="1" dirty="0" smtClean="0">
                <a:latin typeface="inherit"/>
              </a:rPr>
              <a:t>Не ходи по самому краю тротуара и обочины, а тем более по бордюру.</a:t>
            </a:r>
          </a:p>
          <a:p>
            <a:pPr algn="just">
              <a:buFont typeface="Arial"/>
              <a:buChar char="•"/>
            </a:pPr>
            <a:r>
              <a:rPr lang="ru-RU" sz="1600" b="1" dirty="0" smtClean="0">
                <a:latin typeface="inherit"/>
              </a:rPr>
              <a:t>Иди со взрослым рядом, держа его за руку. Не убегай от старших.</a:t>
            </a:r>
          </a:p>
          <a:p>
            <a:pPr algn="just">
              <a:buFont typeface="Arial"/>
              <a:buChar char="•"/>
            </a:pPr>
            <a:r>
              <a:rPr lang="ru-RU" sz="1600" b="1" dirty="0" smtClean="0">
                <a:latin typeface="inherit"/>
              </a:rPr>
              <a:t>Со стороны проезжей части должен идти взрослый (а не ребенок).</a:t>
            </a:r>
          </a:p>
          <a:p>
            <a:pPr algn="just">
              <a:buFont typeface="+mj-lt"/>
              <a:buAutoNum type="arabicPeriod" startAt="3"/>
            </a:pPr>
            <a:r>
              <a:rPr lang="ru-RU" sz="1600" b="1" dirty="0">
                <a:solidFill>
                  <a:srgbClr val="C00000"/>
                </a:solidFill>
                <a:latin typeface="inherit"/>
              </a:rPr>
              <a:t>Правила поведения в общественном транспорте и на остановках</a:t>
            </a:r>
          </a:p>
          <a:p>
            <a:pPr algn="just">
              <a:buFont typeface="Arial"/>
              <a:buChar char="•"/>
            </a:pPr>
            <a:r>
              <a:rPr lang="ru-RU" sz="1600" b="1" dirty="0" smtClean="0">
                <a:latin typeface="inherit"/>
              </a:rPr>
              <a:t>Не </a:t>
            </a:r>
            <a:r>
              <a:rPr lang="ru-RU" sz="1600" b="1" dirty="0">
                <a:latin typeface="inherit"/>
              </a:rPr>
              <a:t>выходи на дорогу, чтобы посмотреть, не едет ли троллейбус, например.</a:t>
            </a:r>
          </a:p>
          <a:p>
            <a:pPr algn="just">
              <a:buFont typeface="Arial"/>
              <a:buChar char="•"/>
            </a:pPr>
            <a:r>
              <a:rPr lang="ru-RU" sz="1600" b="1" dirty="0">
                <a:latin typeface="inherit"/>
              </a:rPr>
              <a:t>Не подбегай к подъезжающему транспорту.</a:t>
            </a:r>
          </a:p>
          <a:p>
            <a:pPr algn="just">
              <a:buFont typeface="Arial"/>
              <a:buChar char="•"/>
            </a:pPr>
            <a:r>
              <a:rPr lang="ru-RU" sz="1600" b="1" dirty="0">
                <a:latin typeface="inherit"/>
              </a:rPr>
              <a:t>Не толкай других пассажиров.</a:t>
            </a:r>
          </a:p>
          <a:p>
            <a:pPr algn="just">
              <a:buFont typeface="Arial"/>
              <a:buChar char="•"/>
            </a:pPr>
            <a:r>
              <a:rPr lang="ru-RU" sz="1600" b="1" dirty="0">
                <a:latin typeface="inherit"/>
              </a:rPr>
              <a:t>В общественном транспорте веди себя тихо, спокойно.</a:t>
            </a:r>
          </a:p>
          <a:p>
            <a:pPr algn="just">
              <a:buFont typeface="Arial"/>
              <a:buChar char="•"/>
            </a:pPr>
            <a:r>
              <a:rPr lang="ru-RU" sz="1600" b="1" dirty="0">
                <a:latin typeface="inherit"/>
              </a:rPr>
              <a:t>Не ходи по транспорту во время его движения.</a:t>
            </a:r>
          </a:p>
          <a:p>
            <a:pPr algn="just">
              <a:buFont typeface="Arial"/>
              <a:buChar char="•"/>
            </a:pPr>
            <a:r>
              <a:rPr lang="ru-RU" sz="1600" b="1" dirty="0">
                <a:latin typeface="inherit"/>
              </a:rPr>
              <a:t>Заходи и выходи из транспорта только после полной его остановки.</a:t>
            </a:r>
          </a:p>
          <a:p>
            <a:pPr algn="just">
              <a:buFont typeface="Arial"/>
              <a:buChar char="•"/>
            </a:pPr>
            <a:r>
              <a:rPr lang="ru-RU" sz="1600" b="1" dirty="0">
                <a:latin typeface="inherit"/>
              </a:rPr>
              <a:t>Заходи в транспорт первым перед взрослым, а выходи после него.</a:t>
            </a:r>
          </a:p>
          <a:p>
            <a:pPr marL="0" indent="0" algn="just">
              <a:buNone/>
            </a:pPr>
            <a:endParaRPr lang="ru-RU" sz="1600" b="0" i="0" dirty="0" smtClean="0">
              <a:effectLst/>
              <a:latin typeface="Lato"/>
            </a:endParaRPr>
          </a:p>
          <a:p>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3713969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229600" cy="4525963"/>
          </a:xfrm>
        </p:spPr>
        <p:txBody>
          <a:bodyPr>
            <a:normAutofit/>
          </a:bodyPr>
          <a:lstStyle/>
          <a:p>
            <a:pPr algn="just">
              <a:buFont typeface="+mj-lt"/>
              <a:buAutoNum type="arabicPeriod" startAt="4"/>
            </a:pPr>
            <a:r>
              <a:rPr lang="ru-RU" sz="1600" b="1" dirty="0">
                <a:solidFill>
                  <a:srgbClr val="C00000"/>
                </a:solidFill>
                <a:latin typeface="inherit"/>
              </a:rPr>
              <a:t>Правила поведения вблизи дороги</a:t>
            </a:r>
          </a:p>
          <a:p>
            <a:pPr algn="just">
              <a:buFont typeface="Arial"/>
              <a:buChar char="•"/>
            </a:pPr>
            <a:r>
              <a:rPr lang="ru-RU" sz="1600" b="1" dirty="0" smtClean="0">
                <a:latin typeface="inherit"/>
              </a:rPr>
              <a:t>Не </a:t>
            </a:r>
            <a:r>
              <a:rPr lang="ru-RU" sz="1600" b="1" dirty="0">
                <a:latin typeface="inherit"/>
              </a:rPr>
              <a:t>играй мячом возле дороги.</a:t>
            </a:r>
          </a:p>
          <a:p>
            <a:pPr algn="just">
              <a:buFont typeface="Arial"/>
              <a:buChar char="•"/>
            </a:pPr>
            <a:r>
              <a:rPr lang="ru-RU" sz="1600" b="1" dirty="0">
                <a:latin typeface="inherit"/>
              </a:rPr>
              <a:t>Не катайся на велосипеде, самокате, роликах и т.п. по проезжей части.</a:t>
            </a:r>
          </a:p>
          <a:p>
            <a:pPr algn="just">
              <a:buFont typeface="Arial"/>
              <a:buChar char="•"/>
            </a:pPr>
            <a:r>
              <a:rPr lang="ru-RU" sz="1600" b="1" dirty="0">
                <a:latin typeface="inherit"/>
              </a:rPr>
              <a:t>Не выбегай на проезжую часть и не играй на дороге.</a:t>
            </a:r>
          </a:p>
          <a:p>
            <a:pPr marL="0" indent="0" algn="just">
              <a:buNone/>
            </a:pPr>
            <a:endParaRPr lang="ru-RU" sz="1600" b="1" dirty="0">
              <a:latin typeface="inherit"/>
            </a:endParaRPr>
          </a:p>
          <a:p>
            <a:pPr marL="0" indent="0" algn="just">
              <a:buNone/>
            </a:pPr>
            <a:r>
              <a:rPr lang="ru-RU" sz="1600" b="1" dirty="0" smtClean="0">
                <a:solidFill>
                  <a:srgbClr val="C00000"/>
                </a:solidFill>
                <a:latin typeface="inherit"/>
              </a:rPr>
              <a:t>	</a:t>
            </a:r>
            <a:r>
              <a:rPr lang="ru-RU" sz="1800" b="1" dirty="0" smtClean="0">
                <a:solidFill>
                  <a:srgbClr val="C00000"/>
                </a:solidFill>
                <a:latin typeface="inherit"/>
              </a:rPr>
              <a:t>Взрослым </a:t>
            </a:r>
            <a:r>
              <a:rPr lang="ru-RU" sz="1800" b="1" dirty="0">
                <a:solidFill>
                  <a:srgbClr val="C00000"/>
                </a:solidFill>
                <a:latin typeface="inherit"/>
              </a:rPr>
              <a:t>необходимо запомнить самое главное правило. Ни одно правило дорожного движения для малышей не будет иметь никакого смысла, если вы сами не будете их придерживаться или начнете нарушать. Лишь показывая правильный пример, вы сможете обеспечить безопасность дорожного движения для детей.</a:t>
            </a:r>
          </a:p>
        </p:txBody>
      </p:sp>
    </p:spTree>
    <p:extLst>
      <p:ext uri="{BB962C8B-B14F-4D97-AF65-F5344CB8AC3E}">
        <p14:creationId xmlns:p14="http://schemas.microsoft.com/office/powerpoint/2010/main" val="30185538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TotalTime>
  <Words>336</Words>
  <Application>Microsoft Office PowerPoint</Application>
  <PresentationFormat>Экран (4:3)</PresentationFormat>
  <Paragraphs>45</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Презентация PowerPoint</vt:lpstr>
      <vt:lpstr>Презентация PowerPoint</vt:lpstr>
      <vt:lpstr>Случаи нарушения ПДД водителями и пешеходами</vt:lpstr>
      <vt:lpstr>ПЕРЕХОДИТЕ ДОРОГУ ТОЛЬКО ПО ПЕШЕХОДНОМУ ПЕРЕХОДУ.  ПЕРЕХОДЯ ДОРОГУ, ВОЗЬМИТЕ ЗА РУКУ РЕБЕНКА</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9</cp:revision>
  <dcterms:created xsi:type="dcterms:W3CDTF">2020-06-12T05:38:58Z</dcterms:created>
  <dcterms:modified xsi:type="dcterms:W3CDTF">2020-06-12T16:25:04Z</dcterms:modified>
</cp:coreProperties>
</file>