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B8468-DEFC-4C3B-B27D-703F5C888EA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5491E-B802-4349-8B25-C4C95ECB7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887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B8468-DEFC-4C3B-B27D-703F5C888EA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5491E-B802-4349-8B25-C4C95ECB7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410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B8468-DEFC-4C3B-B27D-703F5C888EA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5491E-B802-4349-8B25-C4C95ECB7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574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B8468-DEFC-4C3B-B27D-703F5C888EA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5491E-B802-4349-8B25-C4C95ECB7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38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B8468-DEFC-4C3B-B27D-703F5C888EA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5491E-B802-4349-8B25-C4C95ECB7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272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B8468-DEFC-4C3B-B27D-703F5C888EA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5491E-B802-4349-8B25-C4C95ECB7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861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B8468-DEFC-4C3B-B27D-703F5C888EA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5491E-B802-4349-8B25-C4C95ECB7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477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B8468-DEFC-4C3B-B27D-703F5C888EA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5491E-B802-4349-8B25-C4C95ECB7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530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B8468-DEFC-4C3B-B27D-703F5C888EA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5491E-B802-4349-8B25-C4C95ECB7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039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B8468-DEFC-4C3B-B27D-703F5C888EA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5491E-B802-4349-8B25-C4C95ECB7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511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B8468-DEFC-4C3B-B27D-703F5C888EA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5491E-B802-4349-8B25-C4C95ECB7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372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B8468-DEFC-4C3B-B27D-703F5C888EA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5491E-B802-4349-8B25-C4C95ECB79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6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24744"/>
                <a:ext cx="8229600" cy="5001419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1.</a:t>
                </a:r>
                <a:r>
                  <a:rPr lang="ru-RU" sz="2000" dirty="0"/>
                  <a:t>  (2 - х)</a:t>
                </a:r>
                <a:r>
                  <a:rPr lang="ru-RU" sz="2000" baseline="30000" dirty="0"/>
                  <a:t>6</a:t>
                </a:r>
                <a:r>
                  <a:rPr lang="ru-RU" sz="2000" dirty="0"/>
                  <a:t> + 9(2 – х)</a:t>
                </a:r>
                <a:r>
                  <a:rPr lang="ru-RU" sz="2000" baseline="30000" dirty="0"/>
                  <a:t>3</a:t>
                </a:r>
                <a:r>
                  <a:rPr lang="ru-RU" sz="2000" dirty="0"/>
                  <a:t> + 8 = 0</a:t>
                </a:r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2</a:t>
                </a:r>
                <a:r>
                  <a:rPr lang="ru-RU" sz="2000" dirty="0"/>
                  <a:t>.  2х</a:t>
                </a:r>
                <a:r>
                  <a:rPr lang="ru-RU" sz="2000" baseline="30000" dirty="0"/>
                  <a:t>4</a:t>
                </a:r>
                <a:r>
                  <a:rPr lang="ru-RU" sz="2000" dirty="0"/>
                  <a:t> + х</a:t>
                </a:r>
                <a:r>
                  <a:rPr lang="ru-RU" sz="2000" baseline="30000" dirty="0"/>
                  <a:t>3</a:t>
                </a:r>
                <a:r>
                  <a:rPr lang="ru-RU" sz="2000" dirty="0"/>
                  <a:t> – 6х</a:t>
                </a:r>
                <a:r>
                  <a:rPr lang="ru-RU" sz="2000" baseline="30000" dirty="0"/>
                  <a:t>2</a:t>
                </a:r>
                <a:r>
                  <a:rPr lang="ru-RU" sz="2000" dirty="0"/>
                  <a:t> + х + 2 = 0</a:t>
                </a:r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3.</a:t>
                </a:r>
                <a:r>
                  <a:rPr lang="ru-RU" sz="2000" dirty="0"/>
                  <a:t>  4х</a:t>
                </a:r>
                <a:r>
                  <a:rPr lang="ru-RU" sz="2000" baseline="30000" dirty="0"/>
                  <a:t>3</a:t>
                </a:r>
                <a:r>
                  <a:rPr lang="ru-RU" sz="2000" dirty="0"/>
                  <a:t> + 2х</a:t>
                </a:r>
                <a:r>
                  <a:rPr lang="ru-RU" sz="2000" baseline="30000" dirty="0"/>
                  <a:t>2</a:t>
                </a:r>
                <a:r>
                  <a:rPr lang="ru-RU" sz="2000" dirty="0"/>
                  <a:t> – 8х + 3 </a:t>
                </a:r>
                <a:r>
                  <a:rPr lang="ru-RU" sz="2000" dirty="0" smtClean="0"/>
                  <a:t>=0</a:t>
                </a:r>
                <a:endParaRPr lang="ru-RU" sz="2000" dirty="0"/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4.</a:t>
                </a:r>
                <a:r>
                  <a:rPr lang="ru-RU" sz="2000" dirty="0"/>
                  <a:t>  х</a:t>
                </a:r>
                <a:r>
                  <a:rPr lang="ru-RU" sz="2000" baseline="30000" dirty="0"/>
                  <a:t>4</a:t>
                </a:r>
                <a:r>
                  <a:rPr lang="ru-RU" sz="2000" dirty="0"/>
                  <a:t> – 4х</a:t>
                </a:r>
                <a:r>
                  <a:rPr lang="ru-RU" sz="2000" baseline="30000" dirty="0"/>
                  <a:t>3</a:t>
                </a:r>
                <a:r>
                  <a:rPr lang="ru-RU" sz="2000" dirty="0"/>
                  <a:t> + 4х</a:t>
                </a:r>
                <a:r>
                  <a:rPr lang="ru-RU" sz="2000" baseline="30000" dirty="0"/>
                  <a:t>2</a:t>
                </a:r>
                <a:r>
                  <a:rPr lang="ru-RU" sz="2000" dirty="0"/>
                  <a:t> = (7х + </a:t>
                </a:r>
                <a:r>
                  <a:rPr lang="ru-RU" sz="2000" dirty="0" smtClean="0"/>
                  <a:t>1)</a:t>
                </a:r>
                <a:r>
                  <a:rPr lang="ru-RU" sz="2000" baseline="30000" dirty="0" smtClean="0"/>
                  <a:t>2</a:t>
                </a:r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</a:t>
                </a:r>
                <a:r>
                  <a:rPr lang="ru-RU" sz="2000" b="1" i="1" dirty="0" smtClean="0"/>
                  <a:t>5</a:t>
                </a:r>
                <a:r>
                  <a:rPr lang="ru-RU" sz="2000" b="1" i="1" u="sng" dirty="0" smtClean="0"/>
                  <a:t>.</a:t>
                </a:r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0">
                            <a:latin typeface="Cambria Math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000" i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ru-RU" sz="2000" i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ru-RU" sz="2000" i="0">
                        <a:latin typeface="Cambria Math"/>
                      </a:rPr>
                      <m:t>+9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ru-RU" sz="2000" i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ru-RU" sz="2000" i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sz="2000" i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ru-RU" sz="2000" i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ru-RU" sz="2000" i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i="0">
                        <a:latin typeface="Cambria Math"/>
                      </a:rPr>
                      <m:t>+9</m:t>
                    </m:r>
                    <m:r>
                      <m:rPr>
                        <m:sty m:val="p"/>
                      </m:rPr>
                      <a:rPr lang="ru-RU" sz="2000" i="0">
                        <a:latin typeface="Cambria Math"/>
                      </a:rPr>
                      <m:t>x</m:t>
                    </m:r>
                    <m:r>
                      <a:rPr lang="ru-RU" sz="2000" i="0">
                        <a:latin typeface="Cambria Math"/>
                      </a:rPr>
                      <m:t>+2=0</m:t>
                    </m:r>
                  </m:oMath>
                </a14:m>
                <a:endParaRPr lang="en-US" sz="2000" dirty="0" smtClean="0"/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6.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7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+</m:t>
                    </m:r>
                    <m:r>
                      <a:rPr lang="en-US" sz="2000" b="0" i="1">
                        <a:latin typeface="Cambria Math"/>
                      </a:rPr>
                      <m:t>2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6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−</m:t>
                    </m:r>
                    <m:r>
                      <a:rPr lang="en-US" sz="2000" b="0" i="1">
                        <a:latin typeface="Cambria Math"/>
                      </a:rPr>
                      <m:t>5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−</m:t>
                    </m:r>
                    <m:r>
                      <a:rPr lang="en-US" sz="2000" b="0" i="1">
                        <a:latin typeface="Cambria Math"/>
                      </a:rPr>
                      <m:t>13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−</m:t>
                    </m:r>
                    <m:r>
                      <a:rPr lang="en-US" sz="2000" b="0" i="1">
                        <a:latin typeface="Cambria Math"/>
                      </a:rPr>
                      <m:t>13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−</m:t>
                    </m:r>
                    <m:r>
                      <a:rPr lang="en-US" sz="2000" b="0" i="1">
                        <a:latin typeface="Cambria Math"/>
                      </a:rPr>
                      <m:t>5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+</m:t>
                    </m:r>
                    <m:r>
                      <a:rPr lang="en-US" sz="2000" b="0" i="1">
                        <a:latin typeface="Cambria Math"/>
                      </a:rPr>
                      <m:t>2</m:t>
                    </m:r>
                    <m:r>
                      <a:rPr lang="en-US" sz="2000" b="0" i="1">
                        <a:latin typeface="Cambria Math"/>
                      </a:rPr>
                      <m:t>𝑥</m:t>
                    </m:r>
                    <m:r>
                      <a:rPr lang="ru-RU" sz="2000" b="0" i="1">
                        <a:latin typeface="Cambria Math"/>
                      </a:rPr>
                      <m:t>+</m:t>
                    </m:r>
                    <m:r>
                      <a:rPr lang="en-US" sz="2000" b="0" i="1">
                        <a:latin typeface="Cambria Math"/>
                      </a:rPr>
                      <m:t>1</m:t>
                    </m:r>
                    <m:r>
                      <a:rPr lang="ru-RU" sz="2000" b="0" i="1">
                        <a:latin typeface="Cambria Math"/>
                      </a:rPr>
                      <m:t>=</m:t>
                    </m:r>
                    <m:r>
                      <a:rPr lang="en-US" sz="2000" b="0" i="1">
                        <a:latin typeface="Cambria Math"/>
                      </a:rPr>
                      <m:t>0</m:t>
                    </m:r>
                  </m:oMath>
                </a14:m>
                <a:r>
                  <a:rPr lang="ru-RU" sz="2000" dirty="0"/>
                  <a:t>   </a:t>
                </a:r>
                <a:endParaRPr lang="en-US" sz="2000" dirty="0" smtClean="0"/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 smtClean="0"/>
                  <a:t>Вариант </a:t>
                </a:r>
                <a:r>
                  <a:rPr lang="en-US" sz="2000" b="1" i="1" dirty="0"/>
                  <a:t>7.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b="0" i="0">
                                <a:latin typeface="Cambria Math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sz="2000" b="0" i="0">
                                <a:latin typeface="Cambria Math"/>
                              </a:rPr>
                              <m:t>x</m:t>
                            </m:r>
                          </m:e>
                          <m:sup>
                            <m:r>
                              <a:rPr lang="en-US" sz="2000" b="0" i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000" b="0" i="0">
                            <a:latin typeface="Cambria Math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sz="2000" b="0" i="0">
                            <a:latin typeface="Cambria Math"/>
                          </a:rPr>
                          <m:t>x</m:t>
                        </m:r>
                        <m:r>
                          <a:rPr lang="en-US" sz="2000" b="0" i="0">
                            <a:latin typeface="Cambria Math"/>
                          </a:rPr>
                          <m:t>+1)</m:t>
                        </m:r>
                      </m:e>
                      <m:sup>
                        <m:r>
                          <a:rPr lang="en-US" sz="2000" b="0" i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000" b="0" i="0">
                        <a:latin typeface="Cambria Math"/>
                      </a:rPr>
                      <m:t>−7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b="0" i="0">
                                <a:latin typeface="Cambria Math"/>
                              </a:rPr>
                              <m:t>x</m:t>
                            </m:r>
                            <m:r>
                              <a:rPr lang="en-US" sz="2000" b="0" i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sz="2000" b="0" i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000" b="0" i="0">
                        <a:latin typeface="Cambria Math"/>
                      </a:rPr>
                      <m:t>=13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0">
                            <a:latin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000" b="0" i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en-US" sz="2000" b="0" i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2000" b="0" i="0">
                        <a:latin typeface="Cambria Math"/>
                      </a:rPr>
                      <m:t>−1)</m:t>
                    </m:r>
                  </m:oMath>
                </a14:m>
                <a:endParaRPr lang="ru-RU" sz="2000" dirty="0"/>
              </a:p>
              <a:p>
                <a:r>
                  <a:rPr lang="ru-RU" sz="2000" b="1" dirty="0" smtClean="0"/>
                  <a:t>Вариант 8.</a:t>
                </a:r>
                <a:r>
                  <a:rPr lang="ru-RU" sz="2000" dirty="0" smtClean="0"/>
                  <a:t> </a:t>
                </a:r>
                <a:r>
                  <a:rPr lang="en-US" altLang="ru-RU" sz="2000" dirty="0"/>
                  <a:t>x</a:t>
                </a:r>
                <a:r>
                  <a:rPr lang="ru-RU" altLang="ru-RU" sz="2000" baseline="30000" dirty="0"/>
                  <a:t>5</a:t>
                </a:r>
                <a:r>
                  <a:rPr lang="ru-RU" altLang="ru-RU" sz="2000" dirty="0"/>
                  <a:t> – </a:t>
                </a:r>
                <a:r>
                  <a:rPr lang="en-US" altLang="ru-RU" sz="2000" dirty="0"/>
                  <a:t>x</a:t>
                </a:r>
                <a:r>
                  <a:rPr lang="ru-RU" altLang="ru-RU" sz="2000" baseline="30000" dirty="0"/>
                  <a:t>4</a:t>
                </a:r>
                <a:r>
                  <a:rPr lang="ru-RU" altLang="ru-RU" sz="2000" dirty="0"/>
                  <a:t> – 7</a:t>
                </a:r>
                <a:r>
                  <a:rPr lang="en-US" altLang="ru-RU" sz="2000" dirty="0"/>
                  <a:t>x</a:t>
                </a:r>
                <a:r>
                  <a:rPr lang="ru-RU" altLang="ru-RU" sz="2000" baseline="30000" dirty="0"/>
                  <a:t>3</a:t>
                </a:r>
                <a:r>
                  <a:rPr lang="ru-RU" altLang="ru-RU" sz="2000" dirty="0"/>
                  <a:t> + 7</a:t>
                </a:r>
                <a:r>
                  <a:rPr lang="en-US" altLang="ru-RU" sz="2000" dirty="0"/>
                  <a:t>x</a:t>
                </a:r>
                <a:r>
                  <a:rPr lang="ru-RU" altLang="ru-RU" sz="2000" baseline="30000" dirty="0"/>
                  <a:t>2</a:t>
                </a:r>
                <a:r>
                  <a:rPr lang="ru-RU" altLang="ru-RU" sz="2000" dirty="0"/>
                  <a:t> + 12</a:t>
                </a:r>
                <a:r>
                  <a:rPr lang="en-US" altLang="ru-RU" sz="2000" dirty="0"/>
                  <a:t>x</a:t>
                </a:r>
                <a:r>
                  <a:rPr lang="ru-RU" altLang="ru-RU" sz="2000" dirty="0"/>
                  <a:t> – 12 = </a:t>
                </a:r>
                <a:r>
                  <a:rPr lang="ru-RU" altLang="ru-RU" sz="2000" dirty="0" smtClean="0"/>
                  <a:t>0</a:t>
                </a:r>
              </a:p>
              <a:p>
                <a:r>
                  <a:rPr lang="ru-RU" altLang="ru-RU" sz="2000" b="1" dirty="0" smtClean="0"/>
                  <a:t>Вариант 9. </a:t>
                </a:r>
                <a:endParaRPr lang="ru-RU" altLang="ru-RU" sz="2000" b="1" dirty="0"/>
              </a:p>
              <a:p>
                <a:r>
                  <a:rPr lang="ru-RU" sz="2000" b="1" dirty="0" smtClean="0"/>
                  <a:t>Вариант 10. </a:t>
                </a:r>
                <a:endParaRPr lang="ru-RU" sz="2000" b="1" dirty="0"/>
              </a:p>
              <a:p>
                <a:endParaRPr lang="ru-RU" sz="2000" dirty="0" smtClean="0"/>
              </a:p>
              <a:p>
                <a:r>
                  <a:rPr lang="ru-RU" sz="2000" b="1" dirty="0" smtClean="0"/>
                  <a:t>Вариант 11.</a:t>
                </a:r>
                <a:endParaRPr lang="ru-RU" sz="2000" b="1" dirty="0"/>
              </a:p>
              <a:p>
                <a:r>
                  <a:rPr lang="ru-RU" sz="2000" b="1" dirty="0" smtClean="0"/>
                  <a:t>Вариант 12. </a:t>
                </a:r>
                <a:endParaRPr lang="ru-RU" sz="2000" b="1" dirty="0"/>
              </a:p>
              <a:p>
                <a:r>
                  <a:rPr lang="ru-RU" sz="2000" b="1" dirty="0" smtClean="0"/>
                  <a:t>Вариант 13.</a:t>
                </a:r>
                <a:endParaRPr lang="ru-RU" sz="2000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24744"/>
                <a:ext cx="8229600" cy="5001419"/>
              </a:xfrm>
              <a:blipFill rotWithShape="1">
                <a:blip r:embed="rId3"/>
                <a:stretch>
                  <a:fillRect l="-593" t="-6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FC393F-F666-40C8-8EB1-E3A4B4BD98A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DBC2-AE79-41E9-BBDD-C76FA3FDDE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95736" y="3789040"/>
            <a:ext cx="54292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dirty="0" smtClean="0"/>
              <a:t>( </a:t>
            </a:r>
            <a:r>
              <a:rPr lang="ru-RU" altLang="ru-RU" sz="2000" dirty="0"/>
              <a:t>х² + 4 х )( х ² + 4 х ─ 17)= ─ 60  </a:t>
            </a: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1597495"/>
              </p:ext>
            </p:extLst>
          </p:nvPr>
        </p:nvGraphicFramePr>
        <p:xfrm>
          <a:off x="2267744" y="3989095"/>
          <a:ext cx="4567237" cy="1027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Формула" r:id="rId4" imgW="2146300" imgH="482600" progId="Equation.3">
                  <p:embed/>
                </p:oleObj>
              </mc:Choice>
              <mc:Fallback>
                <p:oleObj name="Формула" r:id="rId4" imgW="21463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3989095"/>
                        <a:ext cx="4567237" cy="1027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222135" y="4869160"/>
            <a:ext cx="47148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dirty="0" smtClean="0"/>
              <a:t>( </a:t>
            </a:r>
            <a:r>
              <a:rPr lang="ru-RU" altLang="ru-RU" sz="2000" dirty="0"/>
              <a:t>2х² ─ х + 1)² + 6х = 1 + 9х² 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339752" y="5269270"/>
            <a:ext cx="56435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dirty="0" smtClean="0"/>
              <a:t>( </a:t>
            </a:r>
            <a:r>
              <a:rPr lang="ru-RU" altLang="ru-RU" sz="2000" dirty="0"/>
              <a:t>х² ─ 7х + 13 )² ─ (х ─ 3)(х ─ 4)= 1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245264" y="5707048"/>
            <a:ext cx="65722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dirty="0" smtClean="0"/>
              <a:t>( </a:t>
            </a:r>
            <a:r>
              <a:rPr lang="ru-RU" altLang="ru-RU" sz="2000" dirty="0"/>
              <a:t>х ─ </a:t>
            </a:r>
            <a:r>
              <a:rPr lang="en-US" altLang="ru-RU" sz="2000" dirty="0"/>
              <a:t>2</a:t>
            </a:r>
            <a:r>
              <a:rPr lang="ru-RU" altLang="ru-RU" sz="2000" dirty="0"/>
              <a:t> )( х ─ 1 )</a:t>
            </a:r>
            <a:r>
              <a:rPr lang="en-US" altLang="ru-RU" sz="2000" dirty="0"/>
              <a:t>(</a:t>
            </a:r>
            <a:r>
              <a:rPr lang="ru-RU" altLang="ru-RU" sz="2000" dirty="0"/>
              <a:t> х </a:t>
            </a:r>
            <a:r>
              <a:rPr lang="en-US" altLang="ru-RU" sz="2000" dirty="0"/>
              <a:t>+ 2</a:t>
            </a:r>
            <a:r>
              <a:rPr lang="ru-RU" altLang="ru-RU" sz="2000" dirty="0"/>
              <a:t> </a:t>
            </a:r>
            <a:r>
              <a:rPr lang="en-US" altLang="ru-RU" sz="2000" dirty="0"/>
              <a:t>)(</a:t>
            </a:r>
            <a:r>
              <a:rPr lang="ru-RU" altLang="ru-RU" sz="2000" dirty="0"/>
              <a:t> х + 3 </a:t>
            </a:r>
            <a:r>
              <a:rPr lang="en-US" altLang="ru-RU" sz="2000" dirty="0"/>
              <a:t>)</a:t>
            </a:r>
            <a:r>
              <a:rPr lang="ru-RU" altLang="ru-RU" sz="2000" dirty="0"/>
              <a:t>= 60  </a:t>
            </a:r>
          </a:p>
        </p:txBody>
      </p:sp>
    </p:spTree>
    <p:extLst>
      <p:ext uri="{BB962C8B-B14F-4D97-AF65-F5344CB8AC3E}">
        <p14:creationId xmlns:p14="http://schemas.microsoft.com/office/powerpoint/2010/main" val="83314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24744"/>
                <a:ext cx="8229600" cy="5001419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1.</a:t>
                </a:r>
                <a:r>
                  <a:rPr lang="ru-RU" sz="2000" dirty="0"/>
                  <a:t>  (2 - х)</a:t>
                </a:r>
                <a:r>
                  <a:rPr lang="ru-RU" sz="2000" baseline="30000" dirty="0"/>
                  <a:t>6</a:t>
                </a:r>
                <a:r>
                  <a:rPr lang="ru-RU" sz="2000" dirty="0"/>
                  <a:t> + 9(2 – х)</a:t>
                </a:r>
                <a:r>
                  <a:rPr lang="ru-RU" sz="2000" baseline="30000" dirty="0"/>
                  <a:t>3</a:t>
                </a:r>
                <a:r>
                  <a:rPr lang="ru-RU" sz="2000" dirty="0"/>
                  <a:t> + 8 = 0</a:t>
                </a:r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2</a:t>
                </a:r>
                <a:r>
                  <a:rPr lang="ru-RU" sz="2000" dirty="0"/>
                  <a:t>.  2х</a:t>
                </a:r>
                <a:r>
                  <a:rPr lang="ru-RU" sz="2000" baseline="30000" dirty="0"/>
                  <a:t>4</a:t>
                </a:r>
                <a:r>
                  <a:rPr lang="ru-RU" sz="2000" dirty="0"/>
                  <a:t> + х</a:t>
                </a:r>
                <a:r>
                  <a:rPr lang="ru-RU" sz="2000" baseline="30000" dirty="0"/>
                  <a:t>3</a:t>
                </a:r>
                <a:r>
                  <a:rPr lang="ru-RU" sz="2000" dirty="0"/>
                  <a:t> – 6х</a:t>
                </a:r>
                <a:r>
                  <a:rPr lang="ru-RU" sz="2000" baseline="30000" dirty="0"/>
                  <a:t>2</a:t>
                </a:r>
                <a:r>
                  <a:rPr lang="ru-RU" sz="2000" dirty="0"/>
                  <a:t> + х + 2 = 0</a:t>
                </a:r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3.</a:t>
                </a:r>
                <a:r>
                  <a:rPr lang="ru-RU" sz="2000" dirty="0"/>
                  <a:t>  4х</a:t>
                </a:r>
                <a:r>
                  <a:rPr lang="ru-RU" sz="2000" baseline="30000" dirty="0"/>
                  <a:t>3</a:t>
                </a:r>
                <a:r>
                  <a:rPr lang="ru-RU" sz="2000" dirty="0"/>
                  <a:t> + 2х</a:t>
                </a:r>
                <a:r>
                  <a:rPr lang="ru-RU" sz="2000" baseline="30000" dirty="0"/>
                  <a:t>2</a:t>
                </a:r>
                <a:r>
                  <a:rPr lang="ru-RU" sz="2000" dirty="0"/>
                  <a:t> – 8х + 3 </a:t>
                </a:r>
                <a:r>
                  <a:rPr lang="ru-RU" sz="2000" dirty="0" smtClean="0"/>
                  <a:t>=0</a:t>
                </a:r>
                <a:endParaRPr lang="ru-RU" sz="2000" dirty="0"/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4.</a:t>
                </a:r>
                <a:r>
                  <a:rPr lang="ru-RU" sz="2000" dirty="0"/>
                  <a:t>  х</a:t>
                </a:r>
                <a:r>
                  <a:rPr lang="ru-RU" sz="2000" baseline="30000" dirty="0"/>
                  <a:t>4</a:t>
                </a:r>
                <a:r>
                  <a:rPr lang="ru-RU" sz="2000" dirty="0"/>
                  <a:t> – 4х</a:t>
                </a:r>
                <a:r>
                  <a:rPr lang="ru-RU" sz="2000" baseline="30000" dirty="0"/>
                  <a:t>3</a:t>
                </a:r>
                <a:r>
                  <a:rPr lang="ru-RU" sz="2000" dirty="0"/>
                  <a:t> + 4х</a:t>
                </a:r>
                <a:r>
                  <a:rPr lang="ru-RU" sz="2000" baseline="30000" dirty="0"/>
                  <a:t>2</a:t>
                </a:r>
                <a:r>
                  <a:rPr lang="ru-RU" sz="2000" dirty="0"/>
                  <a:t> = (7х + </a:t>
                </a:r>
                <a:r>
                  <a:rPr lang="ru-RU" sz="2000" dirty="0" smtClean="0"/>
                  <a:t>1)</a:t>
                </a:r>
                <a:r>
                  <a:rPr lang="ru-RU" sz="2000" baseline="30000" dirty="0" smtClean="0"/>
                  <a:t>2</a:t>
                </a:r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</a:t>
                </a:r>
                <a:r>
                  <a:rPr lang="ru-RU" sz="2000" b="1" i="1" dirty="0" smtClean="0"/>
                  <a:t>5</a:t>
                </a:r>
                <a:r>
                  <a:rPr lang="ru-RU" sz="2000" b="1" i="1" u="sng" dirty="0" smtClean="0"/>
                  <a:t>.</a:t>
                </a:r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0">
                            <a:latin typeface="Cambria Math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000" i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ru-RU" sz="2000" i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ru-RU" sz="2000" i="0">
                        <a:latin typeface="Cambria Math"/>
                      </a:rPr>
                      <m:t>+9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ru-RU" sz="2000" i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ru-RU" sz="2000" i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sz="2000" i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ru-RU" sz="2000" i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ru-RU" sz="2000" i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i="0">
                        <a:latin typeface="Cambria Math"/>
                      </a:rPr>
                      <m:t>+9</m:t>
                    </m:r>
                    <m:r>
                      <m:rPr>
                        <m:sty m:val="p"/>
                      </m:rPr>
                      <a:rPr lang="ru-RU" sz="2000" i="0">
                        <a:latin typeface="Cambria Math"/>
                      </a:rPr>
                      <m:t>x</m:t>
                    </m:r>
                    <m:r>
                      <a:rPr lang="ru-RU" sz="2000" i="0">
                        <a:latin typeface="Cambria Math"/>
                      </a:rPr>
                      <m:t>+2=0</m:t>
                    </m:r>
                  </m:oMath>
                </a14:m>
                <a:endParaRPr lang="en-US" sz="2000" dirty="0" smtClean="0"/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6.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7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+</m:t>
                    </m:r>
                    <m:r>
                      <a:rPr lang="en-US" sz="2000" b="0" i="1">
                        <a:latin typeface="Cambria Math"/>
                      </a:rPr>
                      <m:t>2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6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−</m:t>
                    </m:r>
                    <m:r>
                      <a:rPr lang="en-US" sz="2000" b="0" i="1">
                        <a:latin typeface="Cambria Math"/>
                      </a:rPr>
                      <m:t>5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−</m:t>
                    </m:r>
                    <m:r>
                      <a:rPr lang="en-US" sz="2000" b="0" i="1">
                        <a:latin typeface="Cambria Math"/>
                      </a:rPr>
                      <m:t>13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−</m:t>
                    </m:r>
                    <m:r>
                      <a:rPr lang="en-US" sz="2000" b="0" i="1">
                        <a:latin typeface="Cambria Math"/>
                      </a:rPr>
                      <m:t>13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−</m:t>
                    </m:r>
                    <m:r>
                      <a:rPr lang="en-US" sz="2000" b="0" i="1">
                        <a:latin typeface="Cambria Math"/>
                      </a:rPr>
                      <m:t>5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+</m:t>
                    </m:r>
                    <m:r>
                      <a:rPr lang="en-US" sz="2000" b="0" i="1">
                        <a:latin typeface="Cambria Math"/>
                      </a:rPr>
                      <m:t>2</m:t>
                    </m:r>
                    <m:r>
                      <a:rPr lang="en-US" sz="2000" b="0" i="1">
                        <a:latin typeface="Cambria Math"/>
                      </a:rPr>
                      <m:t>𝑥</m:t>
                    </m:r>
                    <m:r>
                      <a:rPr lang="ru-RU" sz="2000" b="0" i="1">
                        <a:latin typeface="Cambria Math"/>
                      </a:rPr>
                      <m:t>+</m:t>
                    </m:r>
                    <m:r>
                      <a:rPr lang="en-US" sz="2000" b="0" i="1">
                        <a:latin typeface="Cambria Math"/>
                      </a:rPr>
                      <m:t>1</m:t>
                    </m:r>
                    <m:r>
                      <a:rPr lang="ru-RU" sz="2000" b="0" i="1">
                        <a:latin typeface="Cambria Math"/>
                      </a:rPr>
                      <m:t>=</m:t>
                    </m:r>
                    <m:r>
                      <a:rPr lang="en-US" sz="2000" b="0" i="1">
                        <a:latin typeface="Cambria Math"/>
                      </a:rPr>
                      <m:t>0</m:t>
                    </m:r>
                  </m:oMath>
                </a14:m>
                <a:r>
                  <a:rPr lang="ru-RU" sz="2000" dirty="0"/>
                  <a:t>   </a:t>
                </a:r>
                <a:endParaRPr lang="en-US" sz="2000" dirty="0" smtClean="0"/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 smtClean="0"/>
                  <a:t>Вариант </a:t>
                </a:r>
                <a:r>
                  <a:rPr lang="en-US" sz="2000" b="1" i="1" dirty="0"/>
                  <a:t>7.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b="0" i="0">
                                <a:latin typeface="Cambria Math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sz="2000" b="0" i="0">
                                <a:latin typeface="Cambria Math"/>
                              </a:rPr>
                              <m:t>x</m:t>
                            </m:r>
                          </m:e>
                          <m:sup>
                            <m:r>
                              <a:rPr lang="en-US" sz="2000" b="0" i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000" b="0" i="0">
                            <a:latin typeface="Cambria Math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sz="2000" b="0" i="0">
                            <a:latin typeface="Cambria Math"/>
                          </a:rPr>
                          <m:t>x</m:t>
                        </m:r>
                        <m:r>
                          <a:rPr lang="en-US" sz="2000" b="0" i="0">
                            <a:latin typeface="Cambria Math"/>
                          </a:rPr>
                          <m:t>+1)</m:t>
                        </m:r>
                      </m:e>
                      <m:sup>
                        <m:r>
                          <a:rPr lang="en-US" sz="2000" b="0" i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000" b="0" i="0">
                        <a:latin typeface="Cambria Math"/>
                      </a:rPr>
                      <m:t>−7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b="0" i="0">
                                <a:latin typeface="Cambria Math"/>
                              </a:rPr>
                              <m:t>x</m:t>
                            </m:r>
                            <m:r>
                              <a:rPr lang="en-US" sz="2000" b="0" i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sz="2000" b="0" i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000" b="0" i="0">
                        <a:latin typeface="Cambria Math"/>
                      </a:rPr>
                      <m:t>=13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0">
                            <a:latin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000" b="0" i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en-US" sz="2000" b="0" i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2000" b="0" i="0">
                        <a:latin typeface="Cambria Math"/>
                      </a:rPr>
                      <m:t>−1)</m:t>
                    </m:r>
                  </m:oMath>
                </a14:m>
                <a:endParaRPr lang="ru-RU" sz="2000" dirty="0"/>
              </a:p>
              <a:p>
                <a:r>
                  <a:rPr lang="ru-RU" sz="2000" b="1" dirty="0" smtClean="0"/>
                  <a:t>Вариант 8.</a:t>
                </a:r>
                <a:r>
                  <a:rPr lang="ru-RU" sz="2000" dirty="0" smtClean="0"/>
                  <a:t> </a:t>
                </a:r>
                <a:r>
                  <a:rPr lang="en-US" altLang="ru-RU" sz="2000" dirty="0"/>
                  <a:t>x</a:t>
                </a:r>
                <a:r>
                  <a:rPr lang="ru-RU" altLang="ru-RU" sz="2000" baseline="30000" dirty="0"/>
                  <a:t>5</a:t>
                </a:r>
                <a:r>
                  <a:rPr lang="ru-RU" altLang="ru-RU" sz="2000" dirty="0"/>
                  <a:t> – </a:t>
                </a:r>
                <a:r>
                  <a:rPr lang="en-US" altLang="ru-RU" sz="2000" dirty="0"/>
                  <a:t>x</a:t>
                </a:r>
                <a:r>
                  <a:rPr lang="ru-RU" altLang="ru-RU" sz="2000" baseline="30000" dirty="0"/>
                  <a:t>4</a:t>
                </a:r>
                <a:r>
                  <a:rPr lang="ru-RU" altLang="ru-RU" sz="2000" dirty="0"/>
                  <a:t> – 7</a:t>
                </a:r>
                <a:r>
                  <a:rPr lang="en-US" altLang="ru-RU" sz="2000" dirty="0"/>
                  <a:t>x</a:t>
                </a:r>
                <a:r>
                  <a:rPr lang="ru-RU" altLang="ru-RU" sz="2000" baseline="30000" dirty="0"/>
                  <a:t>3</a:t>
                </a:r>
                <a:r>
                  <a:rPr lang="ru-RU" altLang="ru-RU" sz="2000" dirty="0"/>
                  <a:t> + 7</a:t>
                </a:r>
                <a:r>
                  <a:rPr lang="en-US" altLang="ru-RU" sz="2000" dirty="0"/>
                  <a:t>x</a:t>
                </a:r>
                <a:r>
                  <a:rPr lang="ru-RU" altLang="ru-RU" sz="2000" baseline="30000" dirty="0"/>
                  <a:t>2</a:t>
                </a:r>
                <a:r>
                  <a:rPr lang="ru-RU" altLang="ru-RU" sz="2000" dirty="0"/>
                  <a:t> + 12</a:t>
                </a:r>
                <a:r>
                  <a:rPr lang="en-US" altLang="ru-RU" sz="2000" dirty="0"/>
                  <a:t>x</a:t>
                </a:r>
                <a:r>
                  <a:rPr lang="ru-RU" altLang="ru-RU" sz="2000" dirty="0"/>
                  <a:t> – 12 = </a:t>
                </a:r>
                <a:r>
                  <a:rPr lang="ru-RU" altLang="ru-RU" sz="2000" dirty="0" smtClean="0"/>
                  <a:t>0</a:t>
                </a:r>
              </a:p>
              <a:p>
                <a:r>
                  <a:rPr lang="ru-RU" altLang="ru-RU" sz="2000" b="1" dirty="0" smtClean="0"/>
                  <a:t>Вариант 9. </a:t>
                </a:r>
                <a:endParaRPr lang="ru-RU" altLang="ru-RU" sz="2000" b="1" dirty="0"/>
              </a:p>
              <a:p>
                <a:r>
                  <a:rPr lang="ru-RU" sz="2000" b="1" dirty="0" smtClean="0"/>
                  <a:t>Вариант 10. </a:t>
                </a:r>
                <a:endParaRPr lang="ru-RU" sz="2000" b="1" dirty="0"/>
              </a:p>
              <a:p>
                <a:endParaRPr lang="ru-RU" sz="2000" dirty="0" smtClean="0"/>
              </a:p>
              <a:p>
                <a:r>
                  <a:rPr lang="ru-RU" sz="2000" b="1" dirty="0" smtClean="0"/>
                  <a:t>Вариант 11.</a:t>
                </a:r>
                <a:endParaRPr lang="ru-RU" sz="2000" b="1" dirty="0"/>
              </a:p>
              <a:p>
                <a:r>
                  <a:rPr lang="ru-RU" sz="2000" b="1" dirty="0" smtClean="0"/>
                  <a:t>Вариант 12. </a:t>
                </a:r>
                <a:endParaRPr lang="ru-RU" sz="2000" b="1" dirty="0"/>
              </a:p>
              <a:p>
                <a:r>
                  <a:rPr lang="ru-RU" sz="2000" b="1" dirty="0" smtClean="0"/>
                  <a:t>Вариант 13.</a:t>
                </a:r>
                <a:endParaRPr lang="ru-RU" sz="2000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24744"/>
                <a:ext cx="8229600" cy="5001419"/>
              </a:xfrm>
              <a:blipFill rotWithShape="1">
                <a:blip r:embed="rId3"/>
                <a:stretch>
                  <a:fillRect l="-593" t="-6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FC393F-F666-40C8-8EB1-E3A4B4BD98A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DBC2-AE79-41E9-BBDD-C76FA3FDDE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95736" y="3789040"/>
            <a:ext cx="54292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dirty="0" smtClean="0"/>
              <a:t>( </a:t>
            </a:r>
            <a:r>
              <a:rPr lang="ru-RU" altLang="ru-RU" sz="2000" dirty="0"/>
              <a:t>х² + 4 х )( х ² + 4 х ─ 17)= ─ 60  </a:t>
            </a: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1597495"/>
              </p:ext>
            </p:extLst>
          </p:nvPr>
        </p:nvGraphicFramePr>
        <p:xfrm>
          <a:off x="2267744" y="3989095"/>
          <a:ext cx="4567237" cy="1027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Формула" r:id="rId4" imgW="2146300" imgH="482600" progId="Equation.3">
                  <p:embed/>
                </p:oleObj>
              </mc:Choice>
              <mc:Fallback>
                <p:oleObj name="Формула" r:id="rId4" imgW="21463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3989095"/>
                        <a:ext cx="4567237" cy="1027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222135" y="4869160"/>
            <a:ext cx="47148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dirty="0" smtClean="0"/>
              <a:t>( </a:t>
            </a:r>
            <a:r>
              <a:rPr lang="ru-RU" altLang="ru-RU" sz="2000" dirty="0"/>
              <a:t>2х² ─ х + 1)² + 6х = 1 + 9х² 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339752" y="5269270"/>
            <a:ext cx="56435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dirty="0" smtClean="0"/>
              <a:t>( </a:t>
            </a:r>
            <a:r>
              <a:rPr lang="ru-RU" altLang="ru-RU" sz="2000" dirty="0"/>
              <a:t>х² ─ 7х + 13 )² ─ (х ─ 3)(х ─ 4)= 1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245264" y="5707048"/>
            <a:ext cx="65722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dirty="0" smtClean="0"/>
              <a:t>( </a:t>
            </a:r>
            <a:r>
              <a:rPr lang="ru-RU" altLang="ru-RU" sz="2000" dirty="0"/>
              <a:t>х ─ </a:t>
            </a:r>
            <a:r>
              <a:rPr lang="en-US" altLang="ru-RU" sz="2000" dirty="0"/>
              <a:t>2</a:t>
            </a:r>
            <a:r>
              <a:rPr lang="ru-RU" altLang="ru-RU" sz="2000" dirty="0"/>
              <a:t> )( х ─ 1 )</a:t>
            </a:r>
            <a:r>
              <a:rPr lang="en-US" altLang="ru-RU" sz="2000" dirty="0"/>
              <a:t>(</a:t>
            </a:r>
            <a:r>
              <a:rPr lang="ru-RU" altLang="ru-RU" sz="2000" dirty="0"/>
              <a:t> х </a:t>
            </a:r>
            <a:r>
              <a:rPr lang="en-US" altLang="ru-RU" sz="2000" dirty="0"/>
              <a:t>+ 2</a:t>
            </a:r>
            <a:r>
              <a:rPr lang="ru-RU" altLang="ru-RU" sz="2000" dirty="0"/>
              <a:t> </a:t>
            </a:r>
            <a:r>
              <a:rPr lang="en-US" altLang="ru-RU" sz="2000" dirty="0"/>
              <a:t>)(</a:t>
            </a:r>
            <a:r>
              <a:rPr lang="ru-RU" altLang="ru-RU" sz="2000" dirty="0"/>
              <a:t> х + 3 </a:t>
            </a:r>
            <a:r>
              <a:rPr lang="en-US" altLang="ru-RU" sz="2000" dirty="0"/>
              <a:t>)</a:t>
            </a:r>
            <a:r>
              <a:rPr lang="ru-RU" altLang="ru-RU" sz="2000" dirty="0"/>
              <a:t>= 60  </a:t>
            </a:r>
          </a:p>
        </p:txBody>
      </p:sp>
    </p:spTree>
    <p:extLst>
      <p:ext uri="{BB962C8B-B14F-4D97-AF65-F5344CB8AC3E}">
        <p14:creationId xmlns:p14="http://schemas.microsoft.com/office/powerpoint/2010/main" val="83314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24744"/>
                <a:ext cx="8229600" cy="5001419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1.</a:t>
                </a:r>
                <a:r>
                  <a:rPr lang="ru-RU" sz="2000" dirty="0"/>
                  <a:t>  (2 - х)</a:t>
                </a:r>
                <a:r>
                  <a:rPr lang="ru-RU" sz="2000" baseline="30000" dirty="0"/>
                  <a:t>6</a:t>
                </a:r>
                <a:r>
                  <a:rPr lang="ru-RU" sz="2000" dirty="0"/>
                  <a:t> + 9(2 – х)</a:t>
                </a:r>
                <a:r>
                  <a:rPr lang="ru-RU" sz="2000" baseline="30000" dirty="0"/>
                  <a:t>3</a:t>
                </a:r>
                <a:r>
                  <a:rPr lang="ru-RU" sz="2000" dirty="0"/>
                  <a:t> + 8 = 0</a:t>
                </a:r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2</a:t>
                </a:r>
                <a:r>
                  <a:rPr lang="ru-RU" sz="2000" dirty="0"/>
                  <a:t>.  2х</a:t>
                </a:r>
                <a:r>
                  <a:rPr lang="ru-RU" sz="2000" baseline="30000" dirty="0"/>
                  <a:t>4</a:t>
                </a:r>
                <a:r>
                  <a:rPr lang="ru-RU" sz="2000" dirty="0"/>
                  <a:t> + х</a:t>
                </a:r>
                <a:r>
                  <a:rPr lang="ru-RU" sz="2000" baseline="30000" dirty="0"/>
                  <a:t>3</a:t>
                </a:r>
                <a:r>
                  <a:rPr lang="ru-RU" sz="2000" dirty="0"/>
                  <a:t> – 6х</a:t>
                </a:r>
                <a:r>
                  <a:rPr lang="ru-RU" sz="2000" baseline="30000" dirty="0"/>
                  <a:t>2</a:t>
                </a:r>
                <a:r>
                  <a:rPr lang="ru-RU" sz="2000" dirty="0"/>
                  <a:t> + х + 2 = 0</a:t>
                </a:r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3.</a:t>
                </a:r>
                <a:r>
                  <a:rPr lang="ru-RU" sz="2000" dirty="0"/>
                  <a:t>  4х</a:t>
                </a:r>
                <a:r>
                  <a:rPr lang="ru-RU" sz="2000" baseline="30000" dirty="0"/>
                  <a:t>3</a:t>
                </a:r>
                <a:r>
                  <a:rPr lang="ru-RU" sz="2000" dirty="0"/>
                  <a:t> + 2х</a:t>
                </a:r>
                <a:r>
                  <a:rPr lang="ru-RU" sz="2000" baseline="30000" dirty="0"/>
                  <a:t>2</a:t>
                </a:r>
                <a:r>
                  <a:rPr lang="ru-RU" sz="2000" dirty="0"/>
                  <a:t> – 8х + 3 </a:t>
                </a:r>
                <a:r>
                  <a:rPr lang="ru-RU" sz="2000" dirty="0" smtClean="0"/>
                  <a:t>=0</a:t>
                </a:r>
                <a:endParaRPr lang="ru-RU" sz="2000" dirty="0"/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4.</a:t>
                </a:r>
                <a:r>
                  <a:rPr lang="ru-RU" sz="2000" dirty="0"/>
                  <a:t>  х</a:t>
                </a:r>
                <a:r>
                  <a:rPr lang="ru-RU" sz="2000" baseline="30000" dirty="0"/>
                  <a:t>4</a:t>
                </a:r>
                <a:r>
                  <a:rPr lang="ru-RU" sz="2000" dirty="0"/>
                  <a:t> – 4х</a:t>
                </a:r>
                <a:r>
                  <a:rPr lang="ru-RU" sz="2000" baseline="30000" dirty="0"/>
                  <a:t>3</a:t>
                </a:r>
                <a:r>
                  <a:rPr lang="ru-RU" sz="2000" dirty="0"/>
                  <a:t> + 4х</a:t>
                </a:r>
                <a:r>
                  <a:rPr lang="ru-RU" sz="2000" baseline="30000" dirty="0"/>
                  <a:t>2</a:t>
                </a:r>
                <a:r>
                  <a:rPr lang="ru-RU" sz="2000" dirty="0"/>
                  <a:t> = (7х + </a:t>
                </a:r>
                <a:r>
                  <a:rPr lang="ru-RU" sz="2000" dirty="0" smtClean="0"/>
                  <a:t>1)</a:t>
                </a:r>
                <a:r>
                  <a:rPr lang="ru-RU" sz="2000" baseline="30000" dirty="0" smtClean="0"/>
                  <a:t>2</a:t>
                </a:r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</a:t>
                </a:r>
                <a:r>
                  <a:rPr lang="ru-RU" sz="2000" b="1" i="1" dirty="0" smtClean="0"/>
                  <a:t>5</a:t>
                </a:r>
                <a:r>
                  <a:rPr lang="ru-RU" sz="2000" b="1" i="1" u="sng" dirty="0" smtClean="0"/>
                  <a:t>.</a:t>
                </a:r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0">
                            <a:latin typeface="Cambria Math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000" i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ru-RU" sz="2000" i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ru-RU" sz="2000" i="0">
                        <a:latin typeface="Cambria Math"/>
                      </a:rPr>
                      <m:t>+9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ru-RU" sz="2000" i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ru-RU" sz="2000" i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sz="2000" i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ru-RU" sz="2000" i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ru-RU" sz="2000" i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i="0">
                        <a:latin typeface="Cambria Math"/>
                      </a:rPr>
                      <m:t>+9</m:t>
                    </m:r>
                    <m:r>
                      <m:rPr>
                        <m:sty m:val="p"/>
                      </m:rPr>
                      <a:rPr lang="ru-RU" sz="2000" i="0">
                        <a:latin typeface="Cambria Math"/>
                      </a:rPr>
                      <m:t>x</m:t>
                    </m:r>
                    <m:r>
                      <a:rPr lang="ru-RU" sz="2000" i="0">
                        <a:latin typeface="Cambria Math"/>
                      </a:rPr>
                      <m:t>+2=0</m:t>
                    </m:r>
                  </m:oMath>
                </a14:m>
                <a:endParaRPr lang="en-US" sz="2000" dirty="0" smtClean="0"/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6.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7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+</m:t>
                    </m:r>
                    <m:r>
                      <a:rPr lang="en-US" sz="2000" b="0" i="1">
                        <a:latin typeface="Cambria Math"/>
                      </a:rPr>
                      <m:t>2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6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−</m:t>
                    </m:r>
                    <m:r>
                      <a:rPr lang="en-US" sz="2000" b="0" i="1">
                        <a:latin typeface="Cambria Math"/>
                      </a:rPr>
                      <m:t>5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−</m:t>
                    </m:r>
                    <m:r>
                      <a:rPr lang="en-US" sz="2000" b="0" i="1">
                        <a:latin typeface="Cambria Math"/>
                      </a:rPr>
                      <m:t>13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−</m:t>
                    </m:r>
                    <m:r>
                      <a:rPr lang="en-US" sz="2000" b="0" i="1">
                        <a:latin typeface="Cambria Math"/>
                      </a:rPr>
                      <m:t>13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−</m:t>
                    </m:r>
                    <m:r>
                      <a:rPr lang="en-US" sz="2000" b="0" i="1">
                        <a:latin typeface="Cambria Math"/>
                      </a:rPr>
                      <m:t>5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+</m:t>
                    </m:r>
                    <m:r>
                      <a:rPr lang="en-US" sz="2000" b="0" i="1">
                        <a:latin typeface="Cambria Math"/>
                      </a:rPr>
                      <m:t>2</m:t>
                    </m:r>
                    <m:r>
                      <a:rPr lang="en-US" sz="2000" b="0" i="1">
                        <a:latin typeface="Cambria Math"/>
                      </a:rPr>
                      <m:t>𝑥</m:t>
                    </m:r>
                    <m:r>
                      <a:rPr lang="ru-RU" sz="2000" b="0" i="1">
                        <a:latin typeface="Cambria Math"/>
                      </a:rPr>
                      <m:t>+</m:t>
                    </m:r>
                    <m:r>
                      <a:rPr lang="en-US" sz="2000" b="0" i="1">
                        <a:latin typeface="Cambria Math"/>
                      </a:rPr>
                      <m:t>1</m:t>
                    </m:r>
                    <m:r>
                      <a:rPr lang="ru-RU" sz="2000" b="0" i="1">
                        <a:latin typeface="Cambria Math"/>
                      </a:rPr>
                      <m:t>=</m:t>
                    </m:r>
                    <m:r>
                      <a:rPr lang="en-US" sz="2000" b="0" i="1">
                        <a:latin typeface="Cambria Math"/>
                      </a:rPr>
                      <m:t>0</m:t>
                    </m:r>
                  </m:oMath>
                </a14:m>
                <a:r>
                  <a:rPr lang="ru-RU" sz="2000" dirty="0"/>
                  <a:t>   </a:t>
                </a:r>
                <a:endParaRPr lang="en-US" sz="2000" dirty="0" smtClean="0"/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 smtClean="0"/>
                  <a:t>Вариант </a:t>
                </a:r>
                <a:r>
                  <a:rPr lang="en-US" sz="2000" b="1" i="1" dirty="0"/>
                  <a:t>7.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b="0" i="0">
                                <a:latin typeface="Cambria Math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sz="2000" b="0" i="0">
                                <a:latin typeface="Cambria Math"/>
                              </a:rPr>
                              <m:t>x</m:t>
                            </m:r>
                          </m:e>
                          <m:sup>
                            <m:r>
                              <a:rPr lang="en-US" sz="2000" b="0" i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000" b="0" i="0">
                            <a:latin typeface="Cambria Math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sz="2000" b="0" i="0">
                            <a:latin typeface="Cambria Math"/>
                          </a:rPr>
                          <m:t>x</m:t>
                        </m:r>
                        <m:r>
                          <a:rPr lang="en-US" sz="2000" b="0" i="0">
                            <a:latin typeface="Cambria Math"/>
                          </a:rPr>
                          <m:t>+1)</m:t>
                        </m:r>
                      </m:e>
                      <m:sup>
                        <m:r>
                          <a:rPr lang="en-US" sz="2000" b="0" i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000" b="0" i="0">
                        <a:latin typeface="Cambria Math"/>
                      </a:rPr>
                      <m:t>−7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b="0" i="0">
                                <a:latin typeface="Cambria Math"/>
                              </a:rPr>
                              <m:t>x</m:t>
                            </m:r>
                            <m:r>
                              <a:rPr lang="en-US" sz="2000" b="0" i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sz="2000" b="0" i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000" b="0" i="0">
                        <a:latin typeface="Cambria Math"/>
                      </a:rPr>
                      <m:t>=13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0">
                            <a:latin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000" b="0" i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en-US" sz="2000" b="0" i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2000" b="0" i="0">
                        <a:latin typeface="Cambria Math"/>
                      </a:rPr>
                      <m:t>−1)</m:t>
                    </m:r>
                  </m:oMath>
                </a14:m>
                <a:endParaRPr lang="ru-RU" sz="2000" dirty="0"/>
              </a:p>
              <a:p>
                <a:r>
                  <a:rPr lang="ru-RU" sz="2000" b="1" dirty="0" smtClean="0"/>
                  <a:t>Вариант 8.</a:t>
                </a:r>
                <a:r>
                  <a:rPr lang="ru-RU" sz="2000" dirty="0" smtClean="0"/>
                  <a:t> </a:t>
                </a:r>
                <a:r>
                  <a:rPr lang="en-US" altLang="ru-RU" sz="2000" dirty="0"/>
                  <a:t>x</a:t>
                </a:r>
                <a:r>
                  <a:rPr lang="ru-RU" altLang="ru-RU" sz="2000" baseline="30000" dirty="0"/>
                  <a:t>5</a:t>
                </a:r>
                <a:r>
                  <a:rPr lang="ru-RU" altLang="ru-RU" sz="2000" dirty="0"/>
                  <a:t> – </a:t>
                </a:r>
                <a:r>
                  <a:rPr lang="en-US" altLang="ru-RU" sz="2000" dirty="0"/>
                  <a:t>x</a:t>
                </a:r>
                <a:r>
                  <a:rPr lang="ru-RU" altLang="ru-RU" sz="2000" baseline="30000" dirty="0"/>
                  <a:t>4</a:t>
                </a:r>
                <a:r>
                  <a:rPr lang="ru-RU" altLang="ru-RU" sz="2000" dirty="0"/>
                  <a:t> – 7</a:t>
                </a:r>
                <a:r>
                  <a:rPr lang="en-US" altLang="ru-RU" sz="2000" dirty="0"/>
                  <a:t>x</a:t>
                </a:r>
                <a:r>
                  <a:rPr lang="ru-RU" altLang="ru-RU" sz="2000" baseline="30000" dirty="0"/>
                  <a:t>3</a:t>
                </a:r>
                <a:r>
                  <a:rPr lang="ru-RU" altLang="ru-RU" sz="2000" dirty="0"/>
                  <a:t> + 7</a:t>
                </a:r>
                <a:r>
                  <a:rPr lang="en-US" altLang="ru-RU" sz="2000" dirty="0"/>
                  <a:t>x</a:t>
                </a:r>
                <a:r>
                  <a:rPr lang="ru-RU" altLang="ru-RU" sz="2000" baseline="30000" dirty="0"/>
                  <a:t>2</a:t>
                </a:r>
                <a:r>
                  <a:rPr lang="ru-RU" altLang="ru-RU" sz="2000" dirty="0"/>
                  <a:t> + 12</a:t>
                </a:r>
                <a:r>
                  <a:rPr lang="en-US" altLang="ru-RU" sz="2000" dirty="0"/>
                  <a:t>x</a:t>
                </a:r>
                <a:r>
                  <a:rPr lang="ru-RU" altLang="ru-RU" sz="2000" dirty="0"/>
                  <a:t> – 12 = </a:t>
                </a:r>
                <a:r>
                  <a:rPr lang="ru-RU" altLang="ru-RU" sz="2000" dirty="0" smtClean="0"/>
                  <a:t>0</a:t>
                </a:r>
              </a:p>
              <a:p>
                <a:r>
                  <a:rPr lang="ru-RU" altLang="ru-RU" sz="2000" b="1" dirty="0" smtClean="0"/>
                  <a:t>Вариант 9. </a:t>
                </a:r>
                <a:endParaRPr lang="ru-RU" altLang="ru-RU" sz="2000" b="1" dirty="0"/>
              </a:p>
              <a:p>
                <a:r>
                  <a:rPr lang="ru-RU" sz="2000" b="1" dirty="0" smtClean="0"/>
                  <a:t>Вариант 10. </a:t>
                </a:r>
                <a:endParaRPr lang="ru-RU" sz="2000" b="1" dirty="0"/>
              </a:p>
              <a:p>
                <a:endParaRPr lang="ru-RU" sz="2000" dirty="0" smtClean="0"/>
              </a:p>
              <a:p>
                <a:r>
                  <a:rPr lang="ru-RU" sz="2000" b="1" dirty="0" smtClean="0"/>
                  <a:t>Вариант 11.</a:t>
                </a:r>
                <a:endParaRPr lang="ru-RU" sz="2000" b="1" dirty="0"/>
              </a:p>
              <a:p>
                <a:r>
                  <a:rPr lang="ru-RU" sz="2000" b="1" dirty="0" smtClean="0"/>
                  <a:t>Вариант 12. </a:t>
                </a:r>
                <a:endParaRPr lang="ru-RU" sz="2000" b="1" dirty="0"/>
              </a:p>
              <a:p>
                <a:r>
                  <a:rPr lang="ru-RU" sz="2000" b="1" dirty="0" smtClean="0"/>
                  <a:t>Вариант 13.</a:t>
                </a:r>
                <a:endParaRPr lang="ru-RU" sz="2000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24744"/>
                <a:ext cx="8229600" cy="5001419"/>
              </a:xfrm>
              <a:blipFill rotWithShape="1">
                <a:blip r:embed="rId3"/>
                <a:stretch>
                  <a:fillRect l="-593" t="-6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FC393F-F666-40C8-8EB1-E3A4B4BD98A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DBC2-AE79-41E9-BBDD-C76FA3FDDE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95736" y="3789040"/>
            <a:ext cx="54292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dirty="0" smtClean="0"/>
              <a:t>( </a:t>
            </a:r>
            <a:r>
              <a:rPr lang="ru-RU" altLang="ru-RU" sz="2000" dirty="0"/>
              <a:t>х² + 4 х )( х ² + 4 х ─ 17)= ─ 60  </a:t>
            </a: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1597495"/>
              </p:ext>
            </p:extLst>
          </p:nvPr>
        </p:nvGraphicFramePr>
        <p:xfrm>
          <a:off x="2267744" y="3989095"/>
          <a:ext cx="4567237" cy="1027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Формула" r:id="rId4" imgW="2146300" imgH="482600" progId="Equation.3">
                  <p:embed/>
                </p:oleObj>
              </mc:Choice>
              <mc:Fallback>
                <p:oleObj name="Формула" r:id="rId4" imgW="21463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3989095"/>
                        <a:ext cx="4567237" cy="1027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222135" y="4869160"/>
            <a:ext cx="47148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dirty="0" smtClean="0"/>
              <a:t>( </a:t>
            </a:r>
            <a:r>
              <a:rPr lang="ru-RU" altLang="ru-RU" sz="2000" dirty="0"/>
              <a:t>2х² ─ х + 1)² + 6х = 1 + 9х² 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339752" y="5269270"/>
            <a:ext cx="56435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dirty="0" smtClean="0"/>
              <a:t>( </a:t>
            </a:r>
            <a:r>
              <a:rPr lang="ru-RU" altLang="ru-RU" sz="2000" dirty="0"/>
              <a:t>х² ─ 7х + 13 )² ─ (х ─ 3)(х ─ 4)= 1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245264" y="5707048"/>
            <a:ext cx="65722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dirty="0" smtClean="0"/>
              <a:t>( </a:t>
            </a:r>
            <a:r>
              <a:rPr lang="ru-RU" altLang="ru-RU" sz="2000" dirty="0"/>
              <a:t>х ─ </a:t>
            </a:r>
            <a:r>
              <a:rPr lang="en-US" altLang="ru-RU" sz="2000" dirty="0"/>
              <a:t>2</a:t>
            </a:r>
            <a:r>
              <a:rPr lang="ru-RU" altLang="ru-RU" sz="2000" dirty="0"/>
              <a:t> )( х ─ 1 )</a:t>
            </a:r>
            <a:r>
              <a:rPr lang="en-US" altLang="ru-RU" sz="2000" dirty="0"/>
              <a:t>(</a:t>
            </a:r>
            <a:r>
              <a:rPr lang="ru-RU" altLang="ru-RU" sz="2000" dirty="0"/>
              <a:t> х </a:t>
            </a:r>
            <a:r>
              <a:rPr lang="en-US" altLang="ru-RU" sz="2000" dirty="0"/>
              <a:t>+ 2</a:t>
            </a:r>
            <a:r>
              <a:rPr lang="ru-RU" altLang="ru-RU" sz="2000" dirty="0"/>
              <a:t> </a:t>
            </a:r>
            <a:r>
              <a:rPr lang="en-US" altLang="ru-RU" sz="2000" dirty="0"/>
              <a:t>)(</a:t>
            </a:r>
            <a:r>
              <a:rPr lang="ru-RU" altLang="ru-RU" sz="2000" dirty="0"/>
              <a:t> х + 3 </a:t>
            </a:r>
            <a:r>
              <a:rPr lang="en-US" altLang="ru-RU" sz="2000" dirty="0"/>
              <a:t>)</a:t>
            </a:r>
            <a:r>
              <a:rPr lang="ru-RU" altLang="ru-RU" sz="2000" dirty="0"/>
              <a:t>= 60  </a:t>
            </a:r>
          </a:p>
        </p:txBody>
      </p:sp>
    </p:spTree>
    <p:extLst>
      <p:ext uri="{BB962C8B-B14F-4D97-AF65-F5344CB8AC3E}">
        <p14:creationId xmlns:p14="http://schemas.microsoft.com/office/powerpoint/2010/main" val="83314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24744"/>
                <a:ext cx="8229600" cy="5001419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1.</a:t>
                </a:r>
                <a:r>
                  <a:rPr lang="ru-RU" sz="2000" dirty="0"/>
                  <a:t>  (2 - х)</a:t>
                </a:r>
                <a:r>
                  <a:rPr lang="ru-RU" sz="2000" baseline="30000" dirty="0"/>
                  <a:t>6</a:t>
                </a:r>
                <a:r>
                  <a:rPr lang="ru-RU" sz="2000" dirty="0"/>
                  <a:t> + 9(2 – х)</a:t>
                </a:r>
                <a:r>
                  <a:rPr lang="ru-RU" sz="2000" baseline="30000" dirty="0"/>
                  <a:t>3</a:t>
                </a:r>
                <a:r>
                  <a:rPr lang="ru-RU" sz="2000" dirty="0"/>
                  <a:t> + 8 = 0</a:t>
                </a:r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2</a:t>
                </a:r>
                <a:r>
                  <a:rPr lang="ru-RU" sz="2000" dirty="0"/>
                  <a:t>.  2х</a:t>
                </a:r>
                <a:r>
                  <a:rPr lang="ru-RU" sz="2000" baseline="30000" dirty="0"/>
                  <a:t>4</a:t>
                </a:r>
                <a:r>
                  <a:rPr lang="ru-RU" sz="2000" dirty="0"/>
                  <a:t> + х</a:t>
                </a:r>
                <a:r>
                  <a:rPr lang="ru-RU" sz="2000" baseline="30000" dirty="0"/>
                  <a:t>3</a:t>
                </a:r>
                <a:r>
                  <a:rPr lang="ru-RU" sz="2000" dirty="0"/>
                  <a:t> – 6х</a:t>
                </a:r>
                <a:r>
                  <a:rPr lang="ru-RU" sz="2000" baseline="30000" dirty="0"/>
                  <a:t>2</a:t>
                </a:r>
                <a:r>
                  <a:rPr lang="ru-RU" sz="2000" dirty="0"/>
                  <a:t> + х + 2 = 0</a:t>
                </a:r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3.</a:t>
                </a:r>
                <a:r>
                  <a:rPr lang="ru-RU" sz="2000" dirty="0"/>
                  <a:t>  4х</a:t>
                </a:r>
                <a:r>
                  <a:rPr lang="ru-RU" sz="2000" baseline="30000" dirty="0"/>
                  <a:t>3</a:t>
                </a:r>
                <a:r>
                  <a:rPr lang="ru-RU" sz="2000" dirty="0"/>
                  <a:t> + 2х</a:t>
                </a:r>
                <a:r>
                  <a:rPr lang="ru-RU" sz="2000" baseline="30000" dirty="0"/>
                  <a:t>2</a:t>
                </a:r>
                <a:r>
                  <a:rPr lang="ru-RU" sz="2000" dirty="0"/>
                  <a:t> – 8х + 3 </a:t>
                </a:r>
                <a:r>
                  <a:rPr lang="ru-RU" sz="2000" dirty="0" smtClean="0"/>
                  <a:t>=0</a:t>
                </a:r>
                <a:endParaRPr lang="ru-RU" sz="2000" dirty="0"/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4.</a:t>
                </a:r>
                <a:r>
                  <a:rPr lang="ru-RU" sz="2000" dirty="0"/>
                  <a:t>  х</a:t>
                </a:r>
                <a:r>
                  <a:rPr lang="ru-RU" sz="2000" baseline="30000" dirty="0"/>
                  <a:t>4</a:t>
                </a:r>
                <a:r>
                  <a:rPr lang="ru-RU" sz="2000" dirty="0"/>
                  <a:t> – 4х</a:t>
                </a:r>
                <a:r>
                  <a:rPr lang="ru-RU" sz="2000" baseline="30000" dirty="0"/>
                  <a:t>3</a:t>
                </a:r>
                <a:r>
                  <a:rPr lang="ru-RU" sz="2000" dirty="0"/>
                  <a:t> + 4х</a:t>
                </a:r>
                <a:r>
                  <a:rPr lang="ru-RU" sz="2000" baseline="30000" dirty="0"/>
                  <a:t>2</a:t>
                </a:r>
                <a:r>
                  <a:rPr lang="ru-RU" sz="2000" dirty="0"/>
                  <a:t> = (7х + </a:t>
                </a:r>
                <a:r>
                  <a:rPr lang="ru-RU" sz="2000" dirty="0" smtClean="0"/>
                  <a:t>1)</a:t>
                </a:r>
                <a:r>
                  <a:rPr lang="ru-RU" sz="2000" baseline="30000" dirty="0" smtClean="0"/>
                  <a:t>2</a:t>
                </a:r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</a:t>
                </a:r>
                <a:r>
                  <a:rPr lang="ru-RU" sz="2000" b="1" i="1" dirty="0" smtClean="0"/>
                  <a:t>5</a:t>
                </a:r>
                <a:r>
                  <a:rPr lang="ru-RU" sz="2000" b="1" i="1" u="sng" dirty="0" smtClean="0"/>
                  <a:t>.</a:t>
                </a:r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0">
                            <a:latin typeface="Cambria Math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000" i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ru-RU" sz="2000" i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ru-RU" sz="2000" i="0">
                        <a:latin typeface="Cambria Math"/>
                      </a:rPr>
                      <m:t>+9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ru-RU" sz="2000" i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ru-RU" sz="2000" i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sz="2000" i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ru-RU" sz="2000" i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ru-RU" sz="2000" i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i="0">
                        <a:latin typeface="Cambria Math"/>
                      </a:rPr>
                      <m:t>+9</m:t>
                    </m:r>
                    <m:r>
                      <m:rPr>
                        <m:sty m:val="p"/>
                      </m:rPr>
                      <a:rPr lang="ru-RU" sz="2000" i="0">
                        <a:latin typeface="Cambria Math"/>
                      </a:rPr>
                      <m:t>x</m:t>
                    </m:r>
                    <m:r>
                      <a:rPr lang="ru-RU" sz="2000" i="0">
                        <a:latin typeface="Cambria Math"/>
                      </a:rPr>
                      <m:t>+2=0</m:t>
                    </m:r>
                  </m:oMath>
                </a14:m>
                <a:endParaRPr lang="en-US" sz="2000" dirty="0" smtClean="0"/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6.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7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+</m:t>
                    </m:r>
                    <m:r>
                      <a:rPr lang="en-US" sz="2000" b="0" i="1">
                        <a:latin typeface="Cambria Math"/>
                      </a:rPr>
                      <m:t>2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6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−</m:t>
                    </m:r>
                    <m:r>
                      <a:rPr lang="en-US" sz="2000" b="0" i="1">
                        <a:latin typeface="Cambria Math"/>
                      </a:rPr>
                      <m:t>5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−</m:t>
                    </m:r>
                    <m:r>
                      <a:rPr lang="en-US" sz="2000" b="0" i="1">
                        <a:latin typeface="Cambria Math"/>
                      </a:rPr>
                      <m:t>13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−</m:t>
                    </m:r>
                    <m:r>
                      <a:rPr lang="en-US" sz="2000" b="0" i="1">
                        <a:latin typeface="Cambria Math"/>
                      </a:rPr>
                      <m:t>13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−</m:t>
                    </m:r>
                    <m:r>
                      <a:rPr lang="en-US" sz="2000" b="0" i="1">
                        <a:latin typeface="Cambria Math"/>
                      </a:rPr>
                      <m:t>5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+</m:t>
                    </m:r>
                    <m:r>
                      <a:rPr lang="en-US" sz="2000" b="0" i="1">
                        <a:latin typeface="Cambria Math"/>
                      </a:rPr>
                      <m:t>2</m:t>
                    </m:r>
                    <m:r>
                      <a:rPr lang="en-US" sz="2000" b="0" i="1">
                        <a:latin typeface="Cambria Math"/>
                      </a:rPr>
                      <m:t>𝑥</m:t>
                    </m:r>
                    <m:r>
                      <a:rPr lang="ru-RU" sz="2000" b="0" i="1">
                        <a:latin typeface="Cambria Math"/>
                      </a:rPr>
                      <m:t>+</m:t>
                    </m:r>
                    <m:r>
                      <a:rPr lang="en-US" sz="2000" b="0" i="1">
                        <a:latin typeface="Cambria Math"/>
                      </a:rPr>
                      <m:t>1</m:t>
                    </m:r>
                    <m:r>
                      <a:rPr lang="ru-RU" sz="2000" b="0" i="1">
                        <a:latin typeface="Cambria Math"/>
                      </a:rPr>
                      <m:t>=</m:t>
                    </m:r>
                    <m:r>
                      <a:rPr lang="en-US" sz="2000" b="0" i="1">
                        <a:latin typeface="Cambria Math"/>
                      </a:rPr>
                      <m:t>0</m:t>
                    </m:r>
                  </m:oMath>
                </a14:m>
                <a:r>
                  <a:rPr lang="ru-RU" sz="2000" dirty="0"/>
                  <a:t>   </a:t>
                </a:r>
                <a:endParaRPr lang="en-US" sz="2000" dirty="0" smtClean="0"/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 smtClean="0"/>
                  <a:t>Вариант </a:t>
                </a:r>
                <a:r>
                  <a:rPr lang="en-US" sz="2000" b="1" i="1" dirty="0"/>
                  <a:t>7.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b="0" i="0">
                                <a:latin typeface="Cambria Math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sz="2000" b="0" i="0">
                                <a:latin typeface="Cambria Math"/>
                              </a:rPr>
                              <m:t>x</m:t>
                            </m:r>
                          </m:e>
                          <m:sup>
                            <m:r>
                              <a:rPr lang="en-US" sz="2000" b="0" i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000" b="0" i="0">
                            <a:latin typeface="Cambria Math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sz="2000" b="0" i="0">
                            <a:latin typeface="Cambria Math"/>
                          </a:rPr>
                          <m:t>x</m:t>
                        </m:r>
                        <m:r>
                          <a:rPr lang="en-US" sz="2000" b="0" i="0">
                            <a:latin typeface="Cambria Math"/>
                          </a:rPr>
                          <m:t>+1)</m:t>
                        </m:r>
                      </m:e>
                      <m:sup>
                        <m:r>
                          <a:rPr lang="en-US" sz="2000" b="0" i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000" b="0" i="0">
                        <a:latin typeface="Cambria Math"/>
                      </a:rPr>
                      <m:t>−7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b="0" i="0">
                                <a:latin typeface="Cambria Math"/>
                              </a:rPr>
                              <m:t>x</m:t>
                            </m:r>
                            <m:r>
                              <a:rPr lang="en-US" sz="2000" b="0" i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sz="2000" b="0" i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000" b="0" i="0">
                        <a:latin typeface="Cambria Math"/>
                      </a:rPr>
                      <m:t>=13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0">
                            <a:latin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000" b="0" i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en-US" sz="2000" b="0" i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2000" b="0" i="0">
                        <a:latin typeface="Cambria Math"/>
                      </a:rPr>
                      <m:t>−1)</m:t>
                    </m:r>
                  </m:oMath>
                </a14:m>
                <a:endParaRPr lang="ru-RU" sz="2000" dirty="0"/>
              </a:p>
              <a:p>
                <a:r>
                  <a:rPr lang="ru-RU" sz="2000" b="1" dirty="0" smtClean="0"/>
                  <a:t>Вариант 8.</a:t>
                </a:r>
                <a:r>
                  <a:rPr lang="ru-RU" sz="2000" dirty="0" smtClean="0"/>
                  <a:t> </a:t>
                </a:r>
                <a:r>
                  <a:rPr lang="en-US" altLang="ru-RU" sz="2000" dirty="0"/>
                  <a:t>x</a:t>
                </a:r>
                <a:r>
                  <a:rPr lang="ru-RU" altLang="ru-RU" sz="2000" baseline="30000" dirty="0"/>
                  <a:t>5</a:t>
                </a:r>
                <a:r>
                  <a:rPr lang="ru-RU" altLang="ru-RU" sz="2000" dirty="0"/>
                  <a:t> – </a:t>
                </a:r>
                <a:r>
                  <a:rPr lang="en-US" altLang="ru-RU" sz="2000" dirty="0"/>
                  <a:t>x</a:t>
                </a:r>
                <a:r>
                  <a:rPr lang="ru-RU" altLang="ru-RU" sz="2000" baseline="30000" dirty="0"/>
                  <a:t>4</a:t>
                </a:r>
                <a:r>
                  <a:rPr lang="ru-RU" altLang="ru-RU" sz="2000" dirty="0"/>
                  <a:t> – 7</a:t>
                </a:r>
                <a:r>
                  <a:rPr lang="en-US" altLang="ru-RU" sz="2000" dirty="0"/>
                  <a:t>x</a:t>
                </a:r>
                <a:r>
                  <a:rPr lang="ru-RU" altLang="ru-RU" sz="2000" baseline="30000" dirty="0"/>
                  <a:t>3</a:t>
                </a:r>
                <a:r>
                  <a:rPr lang="ru-RU" altLang="ru-RU" sz="2000" dirty="0"/>
                  <a:t> + 7</a:t>
                </a:r>
                <a:r>
                  <a:rPr lang="en-US" altLang="ru-RU" sz="2000" dirty="0"/>
                  <a:t>x</a:t>
                </a:r>
                <a:r>
                  <a:rPr lang="ru-RU" altLang="ru-RU" sz="2000" baseline="30000" dirty="0"/>
                  <a:t>2</a:t>
                </a:r>
                <a:r>
                  <a:rPr lang="ru-RU" altLang="ru-RU" sz="2000" dirty="0"/>
                  <a:t> + 12</a:t>
                </a:r>
                <a:r>
                  <a:rPr lang="en-US" altLang="ru-RU" sz="2000" dirty="0"/>
                  <a:t>x</a:t>
                </a:r>
                <a:r>
                  <a:rPr lang="ru-RU" altLang="ru-RU" sz="2000" dirty="0"/>
                  <a:t> – 12 = </a:t>
                </a:r>
                <a:r>
                  <a:rPr lang="ru-RU" altLang="ru-RU" sz="2000" dirty="0" smtClean="0"/>
                  <a:t>0</a:t>
                </a:r>
              </a:p>
              <a:p>
                <a:r>
                  <a:rPr lang="ru-RU" altLang="ru-RU" sz="2000" b="1" dirty="0" smtClean="0"/>
                  <a:t>Вариант 9. </a:t>
                </a:r>
                <a:endParaRPr lang="ru-RU" altLang="ru-RU" sz="2000" b="1" dirty="0"/>
              </a:p>
              <a:p>
                <a:r>
                  <a:rPr lang="ru-RU" sz="2000" b="1" dirty="0" smtClean="0"/>
                  <a:t>Вариант 10. </a:t>
                </a:r>
                <a:endParaRPr lang="ru-RU" sz="2000" b="1" dirty="0"/>
              </a:p>
              <a:p>
                <a:endParaRPr lang="ru-RU" sz="2000" dirty="0" smtClean="0"/>
              </a:p>
              <a:p>
                <a:r>
                  <a:rPr lang="ru-RU" sz="2000" b="1" dirty="0" smtClean="0"/>
                  <a:t>Вариант 11.</a:t>
                </a:r>
                <a:endParaRPr lang="ru-RU" sz="2000" b="1" dirty="0"/>
              </a:p>
              <a:p>
                <a:r>
                  <a:rPr lang="ru-RU" sz="2000" b="1" dirty="0" smtClean="0"/>
                  <a:t>Вариант 12. </a:t>
                </a:r>
                <a:endParaRPr lang="ru-RU" sz="2000" b="1" dirty="0"/>
              </a:p>
              <a:p>
                <a:r>
                  <a:rPr lang="ru-RU" sz="2000" b="1" dirty="0" smtClean="0"/>
                  <a:t>Вариант 13.</a:t>
                </a:r>
                <a:endParaRPr lang="ru-RU" sz="2000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24744"/>
                <a:ext cx="8229600" cy="5001419"/>
              </a:xfrm>
              <a:blipFill rotWithShape="1">
                <a:blip r:embed="rId3"/>
                <a:stretch>
                  <a:fillRect l="-593" t="-6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FC393F-F666-40C8-8EB1-E3A4B4BD98A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DBC2-AE79-41E9-BBDD-C76FA3FDDE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95736" y="3789040"/>
            <a:ext cx="54292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dirty="0" smtClean="0"/>
              <a:t>( </a:t>
            </a:r>
            <a:r>
              <a:rPr lang="ru-RU" altLang="ru-RU" sz="2000" dirty="0"/>
              <a:t>х² + 4 х )( х ² + 4 х ─ 17)= ─ 60  </a:t>
            </a: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1597495"/>
              </p:ext>
            </p:extLst>
          </p:nvPr>
        </p:nvGraphicFramePr>
        <p:xfrm>
          <a:off x="2267744" y="3989095"/>
          <a:ext cx="4567237" cy="1027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Формула" r:id="rId4" imgW="2146300" imgH="482600" progId="Equation.3">
                  <p:embed/>
                </p:oleObj>
              </mc:Choice>
              <mc:Fallback>
                <p:oleObj name="Формула" r:id="rId4" imgW="21463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3989095"/>
                        <a:ext cx="4567237" cy="1027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222135" y="4869160"/>
            <a:ext cx="47148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dirty="0" smtClean="0"/>
              <a:t>( </a:t>
            </a:r>
            <a:r>
              <a:rPr lang="ru-RU" altLang="ru-RU" sz="2000" dirty="0"/>
              <a:t>2х² ─ х + 1)² + 6х = 1 + 9х² 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339752" y="5269270"/>
            <a:ext cx="56435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dirty="0" smtClean="0"/>
              <a:t>( </a:t>
            </a:r>
            <a:r>
              <a:rPr lang="ru-RU" altLang="ru-RU" sz="2000" dirty="0"/>
              <a:t>х² ─ 7х + 13 )² ─ (х ─ 3)(х ─ 4)= 1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245264" y="5707048"/>
            <a:ext cx="65722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dirty="0" smtClean="0"/>
              <a:t>( </a:t>
            </a:r>
            <a:r>
              <a:rPr lang="ru-RU" altLang="ru-RU" sz="2000" dirty="0"/>
              <a:t>х ─ </a:t>
            </a:r>
            <a:r>
              <a:rPr lang="en-US" altLang="ru-RU" sz="2000" dirty="0"/>
              <a:t>2</a:t>
            </a:r>
            <a:r>
              <a:rPr lang="ru-RU" altLang="ru-RU" sz="2000" dirty="0"/>
              <a:t> )( х ─ 1 )</a:t>
            </a:r>
            <a:r>
              <a:rPr lang="en-US" altLang="ru-RU" sz="2000" dirty="0"/>
              <a:t>(</a:t>
            </a:r>
            <a:r>
              <a:rPr lang="ru-RU" altLang="ru-RU" sz="2000" dirty="0"/>
              <a:t> х </a:t>
            </a:r>
            <a:r>
              <a:rPr lang="en-US" altLang="ru-RU" sz="2000" dirty="0"/>
              <a:t>+ 2</a:t>
            </a:r>
            <a:r>
              <a:rPr lang="ru-RU" altLang="ru-RU" sz="2000" dirty="0"/>
              <a:t> </a:t>
            </a:r>
            <a:r>
              <a:rPr lang="en-US" altLang="ru-RU" sz="2000" dirty="0"/>
              <a:t>)(</a:t>
            </a:r>
            <a:r>
              <a:rPr lang="ru-RU" altLang="ru-RU" sz="2000" dirty="0"/>
              <a:t> х + 3 </a:t>
            </a:r>
            <a:r>
              <a:rPr lang="en-US" altLang="ru-RU" sz="2000" dirty="0"/>
              <a:t>)</a:t>
            </a:r>
            <a:r>
              <a:rPr lang="ru-RU" altLang="ru-RU" sz="2000" dirty="0"/>
              <a:t>= 60  </a:t>
            </a:r>
          </a:p>
        </p:txBody>
      </p:sp>
    </p:spTree>
    <p:extLst>
      <p:ext uri="{BB962C8B-B14F-4D97-AF65-F5344CB8AC3E}">
        <p14:creationId xmlns:p14="http://schemas.microsoft.com/office/powerpoint/2010/main" val="83314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1072</Words>
  <Application>Microsoft Office PowerPoint</Application>
  <PresentationFormat>Экран (4:3)</PresentationFormat>
  <Paragraphs>84</Paragraphs>
  <Slides>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Формула</vt:lpstr>
      <vt:lpstr>Самостоятельная работа</vt:lpstr>
      <vt:lpstr>Самостоятельная работа</vt:lpstr>
      <vt:lpstr>Самостоятельная работа</vt:lpstr>
      <vt:lpstr>Самостоятельная работа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Самостоятельная работа</dc:title>
  <dc:creator>Windows User</dc:creator>
  <cp:lastModifiedBy>Windows User</cp:lastModifiedBy>
  <cp:revision>1</cp:revision>
  <dcterms:created xsi:type="dcterms:W3CDTF">2018-02-17T15:01:31Z</dcterms:created>
  <dcterms:modified xsi:type="dcterms:W3CDTF">2018-02-17T15:01:58Z</dcterms:modified>
</cp:coreProperties>
</file>