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7" r:id="rId1"/>
  </p:sldMasterIdLst>
  <p:sldIdLst>
    <p:sldId id="256" r:id="rId2"/>
    <p:sldId id="257" r:id="rId3"/>
    <p:sldId id="258" r:id="rId4"/>
    <p:sldId id="259" r:id="rId5"/>
    <p:sldId id="262" r:id="rId6"/>
    <p:sldId id="264" r:id="rId7"/>
    <p:sldId id="266" r:id="rId8"/>
    <p:sldId id="267" r:id="rId9"/>
    <p:sldId id="263" r:id="rId10"/>
    <p:sldId id="265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5A5A"/>
    <a:srgbClr val="0B360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D6B75D-922D-4889-87C5-01FB3D6A956F}" v="8" dt="2020-08-22T21:05:09.341"/>
    <p1510:client id="{54331283-189F-4EF2-AD89-AF8CD107097C}" v="1912" dt="2020-08-22T22:27:03.815"/>
    <p1510:client id="{B0115424-9165-4233-BB2B-C384D0D72CF2}" v="1672" dt="2020-08-23T13:17:48.063"/>
    <p1510:client id="{C62F0A92-8D86-4663-B5A3-F2560C332072}" v="999" dt="2020-08-22T21:03:04.561"/>
    <p1510:client id="{D4C01431-CAF1-4DEF-814C-425C45F8653F}" v="627" dt="2020-08-22T22:55:02.334"/>
    <p1510:client id="{EAC8C07A-7D11-4891-A44E-9B3694F1FEE6}" v="1116" dt="2020-08-22T19:13:57.7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-8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12/21/2021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0">
            <a:extLst>
              <a:ext uri="{FF2B5EF4-FFF2-40B4-BE49-F238E27FC236}">
                <a16:creationId xmlns="" xmlns:a16="http://schemas.microsoft.com/office/drawing/2014/main" id="{3D6DABB5-1FC3-4E21-AC84-4685B03C9F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202616" y="1411015"/>
            <a:ext cx="7808159" cy="4103960"/>
          </a:xfrm>
          <a:prstGeom prst="rect">
            <a:avLst/>
          </a:prstGeom>
          <a:blipFill dpi="0" rotWithShape="1">
            <a:blip r:embed="rId2" cstate="print">
              <a:alphaModFix amt="86000"/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90000" sy="100000" flip="none" algn="ctr"/>
          </a:blipFill>
          <a:ln>
            <a:noFill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bevelT w="12700" h="0" prst="coolSlant"/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2">
            <a:extLst>
              <a:ext uri="{FF2B5EF4-FFF2-40B4-BE49-F238E27FC236}">
                <a16:creationId xmlns="" xmlns:a16="http://schemas.microsoft.com/office/drawing/2014/main" id="{FC5790B5-250E-45E6-A05D-C3D1D459BC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28332" y="1540931"/>
            <a:ext cx="7543802" cy="3835401"/>
          </a:xfrm>
          <a:prstGeom prst="rect">
            <a:avLst/>
          </a:prstGeom>
          <a:noFill/>
          <a:ln w="15875"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grpSp>
        <p:nvGrpSpPr>
          <p:cNvPr id="50" name="Group 44">
            <a:extLst>
              <a:ext uri="{FF2B5EF4-FFF2-40B4-BE49-F238E27FC236}">
                <a16:creationId xmlns="" xmlns:a16="http://schemas.microsoft.com/office/drawing/2014/main" id="{68158C4B-1BFE-4F6D-B2C1-0066FA1193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3123631"/>
            <a:ext cx="12231160" cy="659658"/>
            <a:chOff x="-16934" y="3123631"/>
            <a:chExt cx="12231160" cy="659658"/>
          </a:xfrm>
        </p:grpSpPr>
        <p:sp>
          <p:nvSpPr>
            <p:cNvPr id="46" name="Rounded Rectangle 17">
              <a:extLst>
                <a:ext uri="{FF2B5EF4-FFF2-40B4-BE49-F238E27FC236}">
                  <a16:creationId xmlns="" xmlns:a16="http://schemas.microsoft.com/office/drawing/2014/main" id="{4A8E3562-03A2-4AF3-89BB-B227ED3261A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430976" y="312363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46">
              <a:extLst>
                <a:ext uri="{FF2B5EF4-FFF2-40B4-BE49-F238E27FC236}">
                  <a16:creationId xmlns="" xmlns:a16="http://schemas.microsoft.com/office/drawing/2014/main" id="{BD9DF111-5BF8-4312-BECB-94BBCF29ECC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5536"/>
              <a:ext cx="2478024" cy="612648"/>
            </a:xfrm>
            <a:prstGeom prst="rect">
              <a:avLst/>
            </a:prstGeom>
          </p:spPr>
        </p:pic>
        <p:sp>
          <p:nvSpPr>
            <p:cNvPr id="48" name="Rounded Rectangle 20">
              <a:extLst>
                <a:ext uri="{FF2B5EF4-FFF2-40B4-BE49-F238E27FC236}">
                  <a16:creationId xmlns="" xmlns:a16="http://schemas.microsoft.com/office/drawing/2014/main" id="{9EEB3A31-82B4-41D6-BEAB-3CC49BBCBEF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9717803" y="3124921"/>
              <a:ext cx="45720" cy="658368"/>
            </a:xfrm>
            <a:prstGeom prst="roundRect">
              <a:avLst>
                <a:gd name="adj" fmla="val 50000"/>
              </a:avLst>
            </a:prstGeom>
            <a:solidFill>
              <a:schemeClr val="tx2">
                <a:alpha val="55000"/>
              </a:schemeClr>
            </a:solidFill>
            <a:ln w="9525">
              <a:noFill/>
            </a:ln>
            <a:effectLst>
              <a:innerShdw blurRad="114300">
                <a:prstClr val="black">
                  <a:alpha val="48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9" name="Picture 48">
              <a:extLst>
                <a:ext uri="{FF2B5EF4-FFF2-40B4-BE49-F238E27FC236}">
                  <a16:creationId xmlns="" xmlns:a16="http://schemas.microsoft.com/office/drawing/2014/main" id="{28C66B30-E9F1-40DD-A809-6A1282E237D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5536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3836" y="1716350"/>
            <a:ext cx="6815669" cy="1515533"/>
          </a:xfrm>
        </p:spPr>
        <p:txBody>
          <a:bodyPr>
            <a:normAutofit fontScale="90000"/>
          </a:bodyPr>
          <a:lstStyle/>
          <a:p>
            <a:r>
              <a:rPr lang="ru-RU" sz="8000" b="1" u="sng" err="1">
                <a:solidFill>
                  <a:schemeClr val="bg2">
                    <a:lumMod val="10000"/>
                  </a:schemeClr>
                </a:solidFill>
                <a:cs typeface="Calibri Light"/>
              </a:rPr>
              <a:t>Present</a:t>
            </a:r>
            <a:r>
              <a:rPr lang="ru-RU" sz="8000" b="1" u="sng">
                <a:solidFill>
                  <a:schemeClr val="bg2">
                    <a:lumMod val="10000"/>
                  </a:schemeClr>
                </a:solidFill>
                <a:cs typeface="Calibri Light"/>
              </a:rPr>
              <a:t> </a:t>
            </a:r>
            <a:r>
              <a:rPr lang="ru-RU" sz="8000" b="1" u="sng" err="1">
                <a:solidFill>
                  <a:schemeClr val="bg2">
                    <a:lumMod val="10000"/>
                  </a:schemeClr>
                </a:solidFill>
                <a:cs typeface="Calibri Light"/>
              </a:rPr>
              <a:t>Simple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ru-RU" sz="3600" b="1" dirty="0" smtClean="0">
                <a:latin typeface="Cambria"/>
                <a:cs typeface="Calibri"/>
              </a:rPr>
              <a:t>(Настоящее </a:t>
            </a:r>
            <a:r>
              <a:rPr lang="ru-RU" sz="3600" b="1" dirty="0">
                <a:latin typeface="Cambria"/>
                <a:cs typeface="Calibri"/>
              </a:rPr>
              <a:t>простое </a:t>
            </a:r>
            <a:r>
              <a:rPr lang="ru-RU" sz="3600" b="1" dirty="0" smtClean="0">
                <a:latin typeface="Cambria"/>
                <a:cs typeface="Calibri"/>
              </a:rPr>
              <a:t>время)</a:t>
            </a:r>
          </a:p>
          <a:p>
            <a:r>
              <a:rPr lang="ru-RU" sz="3600" b="1" dirty="0" err="1" smtClean="0">
                <a:latin typeface="Cambria"/>
              </a:rPr>
              <a:t>Штангеева</a:t>
            </a:r>
            <a:r>
              <a:rPr lang="ru-RU" sz="3600" b="1" dirty="0" smtClean="0">
                <a:latin typeface="Cambria"/>
              </a:rPr>
              <a:t> О.Л.</a:t>
            </a:r>
            <a:endParaRPr lang="ru-RU" sz="3600" b="1" dirty="0">
              <a:latin typeface="Cambria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14319AF2-886A-4C5D-B34C-17FCB0267E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E964213-C167-4555-82E6-A61D48CCCBBC}"/>
              </a:ext>
            </a:extLst>
          </p:cNvPr>
          <p:cNvSpPr txBox="1"/>
          <p:nvPr/>
        </p:nvSpPr>
        <p:spPr>
          <a:xfrm>
            <a:off x="7541078" y="5744936"/>
            <a:ext cx="4933950" cy="6771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ru-RU" sz="2000" b="1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DA67E6-64C5-4954-9AAD-C3178AD2C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716918"/>
            <a:ext cx="9601196" cy="1303867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8000" dirty="0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7200" dirty="0">
                <a:latin typeface="Arial Black"/>
              </a:rPr>
              <a:t> </a:t>
            </a:r>
            <a:r>
              <a:rPr lang="ru-RU" sz="7200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7200" dirty="0">
                <a:latin typeface="Arial Black"/>
              </a:rPr>
              <a:t> = </a:t>
            </a:r>
            <a:r>
              <a:rPr lang="ru-RU" sz="7200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7200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7200">
                <a:solidFill>
                  <a:srgbClr val="FF0000"/>
                </a:solidFill>
                <a:ea typeface="+mj-lt"/>
                <a:cs typeface="+mj-lt"/>
              </a:rPr>
              <a:t>’</a:t>
            </a:r>
            <a:r>
              <a:rPr lang="ru-RU" sz="7200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7200" dirty="0">
                <a:solidFill>
                  <a:srgbClr val="FF0000"/>
                </a:solidFill>
                <a:latin typeface="Arial Black"/>
              </a:rPr>
              <a:t/>
            </a:r>
            <a:br>
              <a:rPr lang="ru-RU" sz="7200" dirty="0">
                <a:solidFill>
                  <a:srgbClr val="FF0000"/>
                </a:solidFill>
                <a:latin typeface="Arial Black"/>
              </a:rPr>
            </a:br>
            <a:r>
              <a:rPr lang="ru-RU" sz="7200">
                <a:solidFill>
                  <a:srgbClr val="0070C0"/>
                </a:solidFill>
                <a:latin typeface="Arial Black"/>
              </a:rPr>
              <a:t>does</a:t>
            </a:r>
            <a:r>
              <a:rPr lang="ru-RU" sz="7200" dirty="0">
                <a:latin typeface="Arial Black"/>
              </a:rPr>
              <a:t> </a:t>
            </a:r>
            <a:r>
              <a:rPr lang="ru-RU" sz="7200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7200" dirty="0">
                <a:latin typeface="Arial Black"/>
              </a:rPr>
              <a:t> = </a:t>
            </a:r>
            <a:r>
              <a:rPr lang="ru-RU" sz="7200">
                <a:solidFill>
                  <a:srgbClr val="0070C0"/>
                </a:solidFill>
                <a:latin typeface="Arial Black"/>
              </a:rPr>
              <a:t>does</a:t>
            </a:r>
            <a:r>
              <a:rPr lang="ru-RU" sz="7200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7200">
                <a:solidFill>
                  <a:srgbClr val="FF0000"/>
                </a:solidFill>
                <a:ea typeface="+mj-lt"/>
                <a:cs typeface="+mj-lt"/>
              </a:rPr>
              <a:t>’</a:t>
            </a:r>
            <a:r>
              <a:rPr lang="ru-RU" sz="7200">
                <a:solidFill>
                  <a:srgbClr val="FF0000"/>
                </a:solidFill>
                <a:latin typeface="Arial Black"/>
              </a:rPr>
              <a:t>t</a:t>
            </a:r>
            <a:endParaRPr lang="ru-RU" sz="7200" dirty="0">
              <a:solidFill>
                <a:srgbClr val="FF0000"/>
              </a:solidFill>
              <a:latin typeface="Arial Black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4657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749395B-2A50-4276-97AF-8CDD09D8F2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186" y="1209825"/>
            <a:ext cx="9601196" cy="443699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latin typeface="Arial Black"/>
              </a:rPr>
              <a:t>I        </a:t>
            </a:r>
            <a:r>
              <a:rPr lang="ru-RU" sz="4000" b="1" dirty="0" err="1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4000" dirty="0" err="1">
                <a:solidFill>
                  <a:srgbClr val="FF0000"/>
                </a:solidFill>
                <a:latin typeface="Garamond"/>
              </a:rPr>
              <a:t>’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      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ride a bike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 </a:t>
            </a:r>
            <a:endParaRPr lang="ru-RU" sz="4000" b="1" dirty="0">
              <a:solidFill>
                <a:srgbClr val="00B050"/>
              </a:solidFill>
              <a:latin typeface="Arial Black"/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latin typeface="Arial Black"/>
              </a:rPr>
              <a:t>You   </a:t>
            </a:r>
            <a:r>
              <a:rPr lang="ru-RU" sz="4000" b="1" dirty="0" err="1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4000" dirty="0" err="1">
                <a:solidFill>
                  <a:srgbClr val="FF0000"/>
                </a:solidFill>
                <a:latin typeface="Garamond"/>
              </a:rPr>
              <a:t>’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     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ride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a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bike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 </a:t>
            </a:r>
            <a:endParaRPr lang="ru-RU" sz="4000" dirty="0"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err="1">
                <a:latin typeface="Arial Black"/>
              </a:rPr>
              <a:t>We</a:t>
            </a:r>
            <a:r>
              <a:rPr lang="ru-RU" sz="4000" b="1" dirty="0">
                <a:latin typeface="Arial Black"/>
              </a:rPr>
              <a:t>   </a:t>
            </a:r>
            <a:r>
              <a:rPr lang="ru-RU" sz="4000" b="1" dirty="0">
                <a:solidFill>
                  <a:srgbClr val="0070C0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4000" dirty="0" err="1">
                <a:solidFill>
                  <a:srgbClr val="FF0000"/>
                </a:solidFill>
                <a:latin typeface="Garamond"/>
              </a:rPr>
              <a:t>’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4000" b="1" dirty="0">
                <a:solidFill>
                  <a:srgbClr val="000000"/>
                </a:solidFill>
                <a:latin typeface="Arial Black"/>
              </a:rPr>
              <a:t>  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  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ride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a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bike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 </a:t>
            </a:r>
            <a:endParaRPr lang="ru-RU" sz="4000" dirty="0"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err="1">
                <a:latin typeface="Arial Black"/>
              </a:rPr>
              <a:t>They</a:t>
            </a:r>
            <a:r>
              <a:rPr lang="ru-RU" sz="4000" b="1" dirty="0">
                <a:latin typeface="Arial Black"/>
              </a:rPr>
              <a:t> </a:t>
            </a:r>
            <a:r>
              <a:rPr lang="ru-RU" sz="4000" b="1" dirty="0" err="1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4000" dirty="0" err="1">
                <a:solidFill>
                  <a:srgbClr val="FF0000"/>
                </a:solidFill>
                <a:latin typeface="Garamond"/>
              </a:rPr>
              <a:t>’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4000" b="1" dirty="0">
                <a:solidFill>
                  <a:srgbClr val="000000"/>
                </a:solidFill>
                <a:latin typeface="Arial Black"/>
              </a:rPr>
              <a:t>  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  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ride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a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bike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 </a:t>
            </a:r>
            <a:endParaRPr lang="ru-RU" sz="4000" dirty="0"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262626"/>
                </a:solidFill>
                <a:latin typeface="Arial Black"/>
              </a:rPr>
              <a:t>He</a:t>
            </a:r>
            <a:r>
              <a:rPr lang="ru-RU" sz="4000" b="1" dirty="0">
                <a:latin typeface="Arial Black"/>
              </a:rPr>
              <a:t>   </a:t>
            </a:r>
            <a:r>
              <a:rPr lang="ru-RU" sz="4000" b="1" dirty="0">
                <a:solidFill>
                  <a:srgbClr val="0070C0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rgbClr val="0070C0"/>
                </a:solidFill>
                <a:latin typeface="Arial Black"/>
              </a:rPr>
              <a:t>does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4000" dirty="0" err="1">
                <a:solidFill>
                  <a:srgbClr val="FF0000"/>
                </a:solidFill>
                <a:latin typeface="Garamond"/>
              </a:rPr>
              <a:t>’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  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ride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a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bike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 </a:t>
            </a:r>
            <a:endParaRPr lang="ru-RU" sz="4000" dirty="0"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err="1">
                <a:latin typeface="Arial Black"/>
              </a:rPr>
              <a:t>She</a:t>
            </a:r>
            <a:r>
              <a:rPr lang="ru-RU" sz="4000" b="1" dirty="0">
                <a:latin typeface="Arial Black"/>
              </a:rPr>
              <a:t>  </a:t>
            </a:r>
            <a:r>
              <a:rPr lang="ru-RU" sz="4000" b="1" dirty="0" err="1">
                <a:solidFill>
                  <a:srgbClr val="0070C0"/>
                </a:solidFill>
                <a:latin typeface="Arial Black"/>
              </a:rPr>
              <a:t>does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4000" dirty="0" err="1">
                <a:solidFill>
                  <a:srgbClr val="FF0000"/>
                </a:solidFill>
                <a:latin typeface="Garamond"/>
              </a:rPr>
              <a:t>’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4000" b="1" dirty="0">
                <a:solidFill>
                  <a:srgbClr val="000000"/>
                </a:solidFill>
                <a:latin typeface="Arial Black"/>
              </a:rPr>
              <a:t>  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ride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a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bike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 </a:t>
            </a:r>
            <a:endParaRPr lang="ru-RU" sz="4000" dirty="0">
              <a:ea typeface="+mn-lt"/>
              <a:cs typeface="+mn-lt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err="1">
                <a:latin typeface="Arial Black"/>
              </a:rPr>
              <a:t>It</a:t>
            </a:r>
            <a:r>
              <a:rPr lang="ru-RU" sz="4000" b="1" dirty="0">
                <a:latin typeface="Arial Black"/>
              </a:rPr>
              <a:t>     </a:t>
            </a:r>
            <a:r>
              <a:rPr lang="ru-RU" sz="4000" b="1" dirty="0">
                <a:solidFill>
                  <a:srgbClr val="0070C0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rgbClr val="0070C0"/>
                </a:solidFill>
                <a:latin typeface="Arial Black"/>
              </a:rPr>
              <a:t>does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n</a:t>
            </a:r>
            <a:r>
              <a:rPr lang="ru-RU" sz="4000" dirty="0" err="1">
                <a:solidFill>
                  <a:srgbClr val="FF0000"/>
                </a:solidFill>
                <a:latin typeface="Garamond"/>
              </a:rPr>
              <a:t>’</a:t>
            </a:r>
            <a:r>
              <a:rPr lang="ru-RU" sz="4000" b="1" dirty="0" err="1">
                <a:solidFill>
                  <a:srgbClr val="FF0000"/>
                </a:solidFill>
                <a:latin typeface="Arial Black"/>
              </a:rPr>
              <a:t>t</a:t>
            </a:r>
            <a:r>
              <a:rPr lang="ru-RU" sz="4000" b="1" dirty="0">
                <a:solidFill>
                  <a:srgbClr val="000000"/>
                </a:solidFill>
                <a:latin typeface="Arial Black"/>
              </a:rPr>
              <a:t>  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ride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a</a:t>
            </a:r>
            <a:r>
              <a:rPr lang="ru-RU" sz="4000" b="1" dirty="0">
                <a:solidFill>
                  <a:schemeClr val="tx1"/>
                </a:solidFill>
                <a:latin typeface="Arial Black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Arial Black"/>
              </a:rPr>
              <a:t>bike</a:t>
            </a:r>
            <a:r>
              <a:rPr lang="ru-RU" sz="4000" b="1" dirty="0">
                <a:solidFill>
                  <a:srgbClr val="FF0000"/>
                </a:solidFill>
                <a:latin typeface="Arial Black"/>
              </a:rPr>
              <a:t> </a:t>
            </a:r>
            <a:endParaRPr lang="ru-RU" sz="4000" dirty="0">
              <a:ea typeface="+mn-lt"/>
              <a:cs typeface="+mn-lt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rgbClr val="000000"/>
              </a:solidFill>
              <a:latin typeface="Arial Black"/>
            </a:endParaRPr>
          </a:p>
        </p:txBody>
      </p:sp>
      <p:pic>
        <p:nvPicPr>
          <p:cNvPr id="4" name="Рисунок 4" descr="Изображение выглядит как велосипед&#10;&#10;Автоматически созданное описание">
            <a:extLst>
              <a:ext uri="{FF2B5EF4-FFF2-40B4-BE49-F238E27FC236}">
                <a16:creationId xmlns="" xmlns:a16="http://schemas.microsoft.com/office/drawing/2014/main" id="{13D952BC-6145-4E5A-A904-637D6199AB5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61977" y="1012064"/>
            <a:ext cx="4041321" cy="46264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36720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117771-8AA9-4CE2-A402-01D93B41D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805239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en">
                <a:latin typeface="Arial Black"/>
              </a:rPr>
              <a:t>Thank you for your attention!</a:t>
            </a:r>
            <a:endParaRPr lang="ru-RU">
              <a:latin typeface="Arial Black"/>
            </a:endParaRPr>
          </a:p>
        </p:txBody>
      </p:sp>
      <p:pic>
        <p:nvPicPr>
          <p:cNvPr id="4" name="Рисунок 4" descr="Изображение выглядит как комната&#10;&#10;Автоматически созданное описание">
            <a:extLst>
              <a:ext uri="{FF2B5EF4-FFF2-40B4-BE49-F238E27FC236}">
                <a16:creationId xmlns="" xmlns:a16="http://schemas.microsoft.com/office/drawing/2014/main" id="{D62B2EB8-5612-4F31-BF57-E5C845140A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70104" y="2223528"/>
            <a:ext cx="5478235" cy="36076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0769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3">
            <a:extLst>
              <a:ext uri="{FF2B5EF4-FFF2-40B4-BE49-F238E27FC236}">
                <a16:creationId xmlns="" xmlns:a16="http://schemas.microsoft.com/office/drawing/2014/main" id="{278BC618-3289-4C64-902D-506AF437E6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/>
          </a:blipFill>
          <a:ln w="15875" cap="flat" cmpd="sng" algn="ctr">
            <a:solidFill>
              <a:srgbClr val="AB946B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13" name="Picture 15">
            <a:extLst>
              <a:ext uri="{FF2B5EF4-FFF2-40B4-BE49-F238E27FC236}">
                <a16:creationId xmlns="" xmlns:a16="http://schemas.microsoft.com/office/drawing/2014/main" id="{133D31B1-9C37-4542-80D3-7B54026F28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cxnSp>
        <p:nvCxnSpPr>
          <p:cNvPr id="15" name="Straight Connector 17">
            <a:extLst>
              <a:ext uri="{FF2B5EF4-FFF2-40B4-BE49-F238E27FC236}">
                <a16:creationId xmlns="" xmlns:a16="http://schemas.microsoft.com/office/drawing/2014/main" id="{10D273FA-71CB-4AEB-8F60-67AB3375E3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483042" y="2400639"/>
            <a:ext cx="92738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996DBEE-A3F9-41AD-9858-26E2A2D22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082" y="501308"/>
            <a:ext cx="11149008" cy="3318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/>
              <a:t>    </a:t>
            </a:r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    </a:t>
            </a:r>
            <a:r>
              <a:rPr lang="ru-RU" sz="4000" b="1">
                <a:solidFill>
                  <a:schemeClr val="tx1">
                    <a:lumMod val="95000"/>
                    <a:lumOff val="5000"/>
                  </a:schemeClr>
                </a:solidFill>
                <a:latin typeface="Arial Black"/>
              </a:rPr>
              <a:t> </a:t>
            </a:r>
            <a:r>
              <a:rPr lang="ru-RU" sz="4000" b="1" u="sng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/>
              </a:rPr>
              <a:t>Present</a:t>
            </a:r>
            <a:r>
              <a:rPr lang="ru-RU" sz="4000" b="1" u="sng">
                <a:solidFill>
                  <a:schemeClr val="tx1">
                    <a:lumMod val="95000"/>
                    <a:lumOff val="5000"/>
                  </a:schemeClr>
                </a:solidFill>
                <a:latin typeface="Arial Black"/>
              </a:rPr>
              <a:t> </a:t>
            </a:r>
            <a:r>
              <a:rPr lang="ru-RU" sz="4000" b="1" u="sng" err="1">
                <a:solidFill>
                  <a:schemeClr val="tx1">
                    <a:lumMod val="95000"/>
                    <a:lumOff val="5000"/>
                  </a:schemeClr>
                </a:solidFill>
                <a:latin typeface="Arial Black"/>
              </a:rPr>
              <a:t>Simple</a:t>
            </a:r>
            <a:r>
              <a:rPr lang="ru-RU" sz="4000" b="1">
                <a:latin typeface="Arial Black"/>
              </a:rPr>
              <a:t> </a:t>
            </a:r>
            <a:r>
              <a:rPr lang="ru-RU" sz="4000" b="1"/>
              <a:t>используется для обозначения действий, которые происходят регулярно, с какой-то периодичностью</a:t>
            </a:r>
            <a:endParaRPr lang="ru-RU"/>
          </a:p>
          <a:p>
            <a:pPr marL="0" indent="0">
              <a:buNone/>
            </a:pPr>
            <a:endParaRPr lang="ru-RU" sz="4000" b="1"/>
          </a:p>
          <a:p>
            <a:pPr marL="0" indent="0">
              <a:buNone/>
            </a:pPr>
            <a:endParaRPr lang="ru-RU" sz="4000" b="1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FD67B08-3E28-47F6-BD81-FD1824F99B48}"/>
              </a:ext>
            </a:extLst>
          </p:cNvPr>
          <p:cNvSpPr txBox="1"/>
          <p:nvPr/>
        </p:nvSpPr>
        <p:spPr>
          <a:xfrm>
            <a:off x="460640" y="5090094"/>
            <a:ext cx="4037575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 I </a:t>
            </a:r>
            <a:r>
              <a:rPr lang="ru-RU" sz="3200" b="1" err="1">
                <a:solidFill>
                  <a:schemeClr val="tx1">
                    <a:lumMod val="95000"/>
                    <a:lumOff val="5000"/>
                  </a:schemeClr>
                </a:solidFill>
              </a:rPr>
              <a:t>do</a:t>
            </a:r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b="1" err="1">
                <a:solidFill>
                  <a:schemeClr val="tx1">
                    <a:lumMod val="95000"/>
                    <a:lumOff val="5000"/>
                  </a:schemeClr>
                </a:solidFill>
              </a:rPr>
              <a:t>my</a:t>
            </a:r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200" b="1" err="1">
                <a:solidFill>
                  <a:schemeClr val="tx1">
                    <a:lumMod val="95000"/>
                    <a:lumOff val="5000"/>
                  </a:schemeClr>
                </a:solidFill>
              </a:rPr>
              <a:t>homework</a:t>
            </a:r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  </a:t>
            </a:r>
          </a:p>
          <a:p>
            <a:pPr algn="ctr"/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    </a:t>
            </a:r>
            <a:r>
              <a:rPr lang="ru-RU" sz="3200" b="1" u="sng" err="1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"/>
              </a:rPr>
              <a:t>every</a:t>
            </a:r>
            <a:r>
              <a:rPr lang="ru-RU" sz="3200" b="1" u="sng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"/>
              </a:rPr>
              <a:t> </a:t>
            </a:r>
            <a:r>
              <a:rPr lang="ru-RU" sz="3200" b="1" u="sng" err="1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"/>
              </a:rPr>
              <a:t>evening</a:t>
            </a:r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​</a:t>
            </a:r>
            <a:r>
              <a:rPr lang="ru-RU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  </a:t>
            </a:r>
            <a:r>
              <a:rPr lang="ru-RU" sz="3200" b="1">
                <a:solidFill>
                  <a:srgbClr val="262626"/>
                </a:solidFill>
              </a:rPr>
              <a:t>      </a:t>
            </a:r>
            <a:endParaRPr lang="ru-RU" sz="3200" b="1">
              <a:solidFill>
                <a:srgbClr val="00206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21E648D-A327-4648-A74B-845F0D38FFE5}"/>
              </a:ext>
            </a:extLst>
          </p:cNvPr>
          <p:cNvSpPr txBox="1"/>
          <p:nvPr/>
        </p:nvSpPr>
        <p:spPr>
          <a:xfrm>
            <a:off x="7998619" y="4673374"/>
            <a:ext cx="3748427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err="1">
                <a:solidFill>
                  <a:srgbClr val="0B3604"/>
                </a:solidFill>
              </a:rPr>
              <a:t>She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err="1">
                <a:solidFill>
                  <a:srgbClr val="0B3604"/>
                </a:solidFill>
              </a:rPr>
              <a:t>visits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err="1">
                <a:solidFill>
                  <a:srgbClr val="0B3604"/>
                </a:solidFill>
              </a:rPr>
              <a:t>her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err="1">
                <a:solidFill>
                  <a:srgbClr val="0B3604"/>
                </a:solidFill>
              </a:rPr>
              <a:t>grandmother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u="sng" err="1">
                <a:solidFill>
                  <a:srgbClr val="0B3604"/>
                </a:solidFill>
                <a:latin typeface="Franklin Gothic Medium"/>
              </a:rPr>
              <a:t>every</a:t>
            </a:r>
            <a:r>
              <a:rPr lang="ru-RU" sz="3200" b="1" u="sng">
                <a:solidFill>
                  <a:srgbClr val="0B3604"/>
                </a:solidFill>
                <a:latin typeface="Franklin Gothic Medium"/>
              </a:rPr>
              <a:t> </a:t>
            </a:r>
            <a:r>
              <a:rPr lang="ru-RU" sz="3200" b="1" u="sng" err="1">
                <a:solidFill>
                  <a:srgbClr val="0B3604"/>
                </a:solidFill>
                <a:latin typeface="Franklin Gothic Medium"/>
              </a:rPr>
              <a:t>weekends</a:t>
            </a:r>
            <a:r>
              <a:rPr lang="ru-RU" sz="3200" b="1" u="sng">
                <a:solidFill>
                  <a:srgbClr val="0B3604"/>
                </a:solidFill>
                <a:latin typeface="Franklin Gothic Medium"/>
              </a:rPr>
              <a:t>.</a:t>
            </a:r>
            <a:endParaRPr lang="ru-RU" sz="3200" u="sng">
              <a:solidFill>
                <a:srgbClr val="0B3604"/>
              </a:solidFill>
              <a:latin typeface="Franklin Gothic Medium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EDAA4EF8-4D8D-4F81-BF2C-B7FD4C37D17C}"/>
              </a:ext>
            </a:extLst>
          </p:cNvPr>
          <p:cNvSpPr txBox="1"/>
          <p:nvPr/>
        </p:nvSpPr>
        <p:spPr>
          <a:xfrm>
            <a:off x="4440730" y="5084236"/>
            <a:ext cx="3779043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b="1" err="1">
                <a:solidFill>
                  <a:srgbClr val="0B3604"/>
                </a:solidFill>
              </a:rPr>
              <a:t>He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err="1">
                <a:solidFill>
                  <a:srgbClr val="0B3604"/>
                </a:solidFill>
              </a:rPr>
              <a:t>cleans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err="1">
                <a:solidFill>
                  <a:srgbClr val="0B3604"/>
                </a:solidFill>
              </a:rPr>
              <a:t>his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err="1">
                <a:solidFill>
                  <a:srgbClr val="0B3604"/>
                </a:solidFill>
              </a:rPr>
              <a:t>teeth</a:t>
            </a:r>
            <a:r>
              <a:rPr lang="ru-RU" sz="3200" b="1">
                <a:solidFill>
                  <a:srgbClr val="0B3604"/>
                </a:solidFill>
              </a:rPr>
              <a:t> </a:t>
            </a:r>
            <a:r>
              <a:rPr lang="ru-RU" sz="3200" b="1" u="sng" err="1">
                <a:solidFill>
                  <a:srgbClr val="0B3604"/>
                </a:solidFill>
                <a:latin typeface="Franklin Gothic Medium"/>
              </a:rPr>
              <a:t>every</a:t>
            </a:r>
            <a:r>
              <a:rPr lang="ru-RU" sz="3200" b="1" u="sng">
                <a:solidFill>
                  <a:srgbClr val="0B3604"/>
                </a:solidFill>
                <a:latin typeface="Franklin Gothic Medium"/>
              </a:rPr>
              <a:t> </a:t>
            </a:r>
            <a:r>
              <a:rPr lang="ru-RU" sz="3200" b="1" u="sng" err="1">
                <a:solidFill>
                  <a:srgbClr val="0B3604"/>
                </a:solidFill>
                <a:latin typeface="Franklin Gothic Medium"/>
              </a:rPr>
              <a:t>day</a:t>
            </a:r>
            <a:r>
              <a:rPr lang="ru-RU" sz="3200" b="1">
                <a:solidFill>
                  <a:srgbClr val="0B3604"/>
                </a:solidFill>
                <a:latin typeface="Franklin Gothic Medium"/>
              </a:rPr>
              <a:t>.</a:t>
            </a:r>
          </a:p>
        </p:txBody>
      </p:sp>
      <p:pic>
        <p:nvPicPr>
          <p:cNvPr id="20" name="Рисунок 20" descr="Изображение выглядит как человек, мальчик, ребенок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13B9C17B-685C-43DA-BDB3-C00A0A0073A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02172" y="3205579"/>
            <a:ext cx="2767012" cy="1821997"/>
          </a:xfrm>
          <a:prstGeom prst="rect">
            <a:avLst/>
          </a:prstGeom>
        </p:spPr>
      </p:pic>
      <p:pic>
        <p:nvPicPr>
          <p:cNvPr id="21" name="Рисунок 21" descr="Изображение выглядит как игруш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6017B058-2E63-4CAD-AD0F-6AC0F447E8A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25607" y="2695233"/>
            <a:ext cx="2042434" cy="2042434"/>
          </a:xfrm>
          <a:prstGeom prst="rect">
            <a:avLst/>
          </a:prstGeom>
        </p:spPr>
      </p:pic>
      <p:pic>
        <p:nvPicPr>
          <p:cNvPr id="22" name="Рисунок 22" descr="Изображение выглядит как мальчик, человек, ребенок, маленьк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F0312742-8011-451E-BFDF-CDE7E6865EC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2447" y="3059418"/>
            <a:ext cx="2792526" cy="19641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0098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5">
            <a:extLst>
              <a:ext uri="{FF2B5EF4-FFF2-40B4-BE49-F238E27FC236}">
                <a16:creationId xmlns="" xmlns:a16="http://schemas.microsoft.com/office/drawing/2014/main" id="{ED67D537-2E3B-4FA8-95C1-D7E02265DE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7">
            <a:extLst>
              <a:ext uri="{FF2B5EF4-FFF2-40B4-BE49-F238E27FC236}">
                <a16:creationId xmlns="" xmlns:a16="http://schemas.microsoft.com/office/drawing/2014/main" id="{AC4DC467-7891-443B-84EA-66A43A3AC1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86138" y="488137"/>
            <a:ext cx="11227442" cy="588329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127000" dir="4800000" sx="99000" sy="99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223F957-F7C7-413D-95EC-7075FE51D8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</a:blip>
          <a:srcRect t="11956" r="1" b="9542"/>
          <a:stretch/>
        </p:blipFill>
        <p:spPr>
          <a:xfrm>
            <a:off x="481311" y="488137"/>
            <a:ext cx="11179817" cy="588329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4CA33FD-D0C5-4C9F-B64A-AC7E224E15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8012" y="609600"/>
            <a:ext cx="10972800" cy="5638800"/>
          </a:xfrm>
          <a:prstGeom prst="rect">
            <a:avLst/>
          </a:prstGeom>
          <a:noFill/>
          <a:ln w="15875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/>
          </a:p>
        </p:txBody>
      </p: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E8F5A80F-0E52-4137-B9D0-92B0AA8113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" name="Group 23">
            <a:extLst>
              <a:ext uri="{FF2B5EF4-FFF2-40B4-BE49-F238E27FC236}">
                <a16:creationId xmlns="" xmlns:a16="http://schemas.microsoft.com/office/drawing/2014/main" id="{65139F4B-2CBD-4156-92F1-B6A65F08F4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8288" y="3128956"/>
            <a:ext cx="12234672" cy="658368"/>
            <a:chOff x="-18288" y="3128956"/>
            <a:chExt cx="12234672" cy="658368"/>
          </a:xfrm>
        </p:grpSpPr>
        <p:sp useBgFill="1">
          <p:nvSpPr>
            <p:cNvPr id="25" name="Rounded Rectangle 20">
              <a:extLst>
                <a:ext uri="{FF2B5EF4-FFF2-40B4-BE49-F238E27FC236}">
                  <a16:creationId xmlns="" xmlns:a16="http://schemas.microsoft.com/office/drawing/2014/main" id="{318D8D75-47F8-4373-86E7-D5DBA89135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732303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="" xmlns:a16="http://schemas.microsoft.com/office/drawing/2014/main" id="{AD772C03-6ACE-4F15-86B6-E8FF88CE89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288" y="3154680"/>
              <a:ext cx="777240" cy="606425"/>
            </a:xfrm>
            <a:prstGeom prst="rect">
              <a:avLst/>
            </a:prstGeom>
          </p:spPr>
        </p:pic>
        <p:sp useBgFill="1">
          <p:nvSpPr>
            <p:cNvPr id="27" name="Rounded Rectangle 22">
              <a:extLst>
                <a:ext uri="{FF2B5EF4-FFF2-40B4-BE49-F238E27FC236}">
                  <a16:creationId xmlns="" xmlns:a16="http://schemas.microsoft.com/office/drawing/2014/main" id="{DD5AF6AF-C4BA-4392-8ECA-EBE15C3477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1414377" y="3128956"/>
              <a:ext cx="45720" cy="658368"/>
            </a:xfrm>
            <a:prstGeom prst="roundRect">
              <a:avLst>
                <a:gd name="adj" fmla="val 50000"/>
              </a:avLst>
            </a:prstGeom>
            <a:ln w="9525">
              <a:noFill/>
            </a:ln>
            <a:effectLst>
              <a:innerShdw blurRad="114300">
                <a:prstClr val="black">
                  <a:alpha val="8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 panose="02020404030301010803"/>
                <a:ea typeface="+mn-ea"/>
                <a:cs typeface="+mn-cs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1770AC5D-09DC-4A21-A963-F058C60A8D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 flipH="1">
              <a:off x="11439144" y="3154680"/>
              <a:ext cx="777240" cy="606425"/>
            </a:xfrm>
            <a:prstGeom prst="rect">
              <a:avLst/>
            </a:prstGeom>
          </p:spPr>
        </p:pic>
      </p:grp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DFEDC78-9BB4-4DC7-84C2-C7D26C1C2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59" y="835819"/>
            <a:ext cx="11740353" cy="152109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ru-RU" sz="3600" b="1" u="sng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"/>
              </a:rPr>
              <a:t>Слова-указатели времени </a:t>
            </a:r>
            <a:r>
              <a:rPr lang="ru-RU" sz="3600" b="1" u="sng" err="1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"/>
                <a:ea typeface="+mn-lt"/>
                <a:cs typeface="+mn-lt"/>
              </a:rPr>
              <a:t>Present</a:t>
            </a:r>
            <a:r>
              <a:rPr lang="ru-RU" sz="3600" b="1" u="sng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"/>
                <a:ea typeface="+mn-lt"/>
                <a:cs typeface="+mn-lt"/>
              </a:rPr>
              <a:t> </a:t>
            </a:r>
            <a:r>
              <a:rPr lang="ru-RU" sz="3600" b="1" u="sng" err="1">
                <a:solidFill>
                  <a:schemeClr val="tx1">
                    <a:lumMod val="95000"/>
                    <a:lumOff val="5000"/>
                  </a:schemeClr>
                </a:solidFill>
                <a:latin typeface="Franklin Gothic Medium"/>
                <a:ea typeface="+mn-lt"/>
                <a:cs typeface="+mn-lt"/>
              </a:rPr>
              <a:t>Simple</a:t>
            </a:r>
            <a:r>
              <a:rPr lang="ru-RU" b="1" u="sng">
                <a:solidFill>
                  <a:schemeClr val="tx1">
                    <a:lumMod val="95000"/>
                    <a:lumOff val="5000"/>
                  </a:schemeClr>
                </a:solidFill>
                <a:latin typeface="Garamond"/>
              </a:rPr>
              <a:t> </a:t>
            </a:r>
            <a:endParaRPr lang="ru-RU" u="sng">
              <a:solidFill>
                <a:schemeClr val="tx1">
                  <a:lumMod val="95000"/>
                  <a:lumOff val="5000"/>
                </a:schemeClr>
              </a:solidFill>
              <a:latin typeface="Garamond"/>
            </a:endParaRPr>
          </a:p>
          <a:p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CED4873-0159-473D-B385-D62B038D8D08}"/>
              </a:ext>
            </a:extLst>
          </p:cNvPr>
          <p:cNvSpPr txBox="1"/>
          <p:nvPr/>
        </p:nvSpPr>
        <p:spPr>
          <a:xfrm>
            <a:off x="1546757" y="1939661"/>
            <a:ext cx="396954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Arial Black"/>
                <a:cs typeface="arial"/>
              </a:rPr>
              <a:t>always</a:t>
            </a:r>
            <a:r>
              <a:rPr lang="en-US" sz="3200" b="1">
                <a:solidFill>
                  <a:srgbClr val="222222"/>
                </a:solidFill>
                <a:latin typeface="Arial Black"/>
                <a:cs typeface="arial"/>
              </a:rPr>
              <a:t> 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(</a:t>
            </a:r>
            <a:r>
              <a:rPr lang="en-US" sz="3200" err="1">
                <a:solidFill>
                  <a:srgbClr val="222222"/>
                </a:solidFill>
                <a:latin typeface="arial"/>
                <a:cs typeface="arial"/>
              </a:rPr>
              <a:t>всегда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320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63EF619-1802-4FDA-A321-A8F004BD3F96}"/>
              </a:ext>
            </a:extLst>
          </p:cNvPr>
          <p:cNvSpPr txBox="1"/>
          <p:nvPr/>
        </p:nvSpPr>
        <p:spPr>
          <a:xfrm>
            <a:off x="1755775" y="2360347"/>
            <a:ext cx="3350418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Arial Black"/>
                <a:cs typeface="arial"/>
              </a:rPr>
              <a:t>often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 (</a:t>
            </a:r>
            <a:r>
              <a:rPr lang="en-US" sz="3200" err="1">
                <a:solidFill>
                  <a:srgbClr val="222222"/>
                </a:solidFill>
                <a:latin typeface="arial"/>
                <a:cs typeface="arial"/>
              </a:rPr>
              <a:t>часто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320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CDF2928-FB58-4909-AB67-327C2BCB736B}"/>
              </a:ext>
            </a:extLst>
          </p:cNvPr>
          <p:cNvSpPr txBox="1"/>
          <p:nvPr/>
        </p:nvSpPr>
        <p:spPr>
          <a:xfrm>
            <a:off x="5389829" y="1972733"/>
            <a:ext cx="6199980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 Black"/>
                <a:cs typeface="arial"/>
              </a:rPr>
              <a:t>every day</a:t>
            </a:r>
            <a:r>
              <a:rPr lang="en-US" sz="2800" b="1">
                <a:solidFill>
                  <a:srgbClr val="222222"/>
                </a:solidFill>
                <a:latin typeface="arial"/>
                <a:cs typeface="arial"/>
              </a:rPr>
              <a:t> 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(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каждый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 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день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2800">
              <a:solidFill>
                <a:srgbClr val="000000"/>
              </a:solidFill>
              <a:latin typeface="Garamond" panose="02020404030301010803"/>
              <a:cs typeface="arial"/>
            </a:endParaRPr>
          </a:p>
          <a:p>
            <a:pPr algn="ctr"/>
            <a:r>
              <a:rPr lang="en-US" sz="2800" b="1">
                <a:solidFill>
                  <a:srgbClr val="FF0000"/>
                </a:solidFill>
                <a:latin typeface="Arial Black"/>
                <a:ea typeface="+mn-lt"/>
                <a:cs typeface="+mn-lt"/>
              </a:rPr>
              <a:t>every  </a:t>
            </a:r>
            <a:r>
              <a:rPr lang="en-US" sz="2800" b="1">
                <a:solidFill>
                  <a:srgbClr val="FF0000"/>
                </a:solidFill>
                <a:latin typeface="Arial Black"/>
                <a:cs typeface="arial"/>
              </a:rPr>
              <a:t>week</a:t>
            </a:r>
            <a:r>
              <a:rPr lang="en-US" sz="2800" b="1">
                <a:solidFill>
                  <a:srgbClr val="222222"/>
                </a:solidFill>
                <a:latin typeface="arial"/>
                <a:cs typeface="arial"/>
              </a:rPr>
              <a:t> 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(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каждую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 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неделю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2800">
              <a:ea typeface="+mn-lt"/>
              <a:cs typeface="+mn-lt"/>
            </a:endParaRPr>
          </a:p>
          <a:p>
            <a:pPr algn="ctr"/>
            <a:r>
              <a:rPr lang="en-US" sz="2800" b="1">
                <a:solidFill>
                  <a:srgbClr val="FF0000"/>
                </a:solidFill>
                <a:latin typeface="Arial Black"/>
                <a:ea typeface="+mn-lt"/>
                <a:cs typeface="+mn-lt"/>
              </a:rPr>
              <a:t>every </a:t>
            </a:r>
            <a:r>
              <a:rPr lang="en-US" sz="2800" b="1">
                <a:solidFill>
                  <a:srgbClr val="FF0000"/>
                </a:solidFill>
                <a:latin typeface="Arial Black"/>
                <a:cs typeface="arial"/>
              </a:rPr>
              <a:t>month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 (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каждый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 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месяц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)</a:t>
            </a:r>
          </a:p>
          <a:p>
            <a:pPr algn="ctr"/>
            <a:r>
              <a:rPr lang="en-US" sz="2800" b="1">
                <a:solidFill>
                  <a:srgbClr val="FF0000"/>
                </a:solidFill>
                <a:latin typeface="Arial Black"/>
                <a:cs typeface="arial"/>
              </a:rPr>
              <a:t>On Fridays 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(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по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 </a:t>
            </a:r>
            <a:r>
              <a:rPr lang="en-US" sz="2800" err="1">
                <a:solidFill>
                  <a:srgbClr val="222222"/>
                </a:solidFill>
                <a:latin typeface="arial"/>
                <a:cs typeface="arial"/>
              </a:rPr>
              <a:t>пятницам</a:t>
            </a:r>
            <a:r>
              <a:rPr lang="en-US" sz="28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2800" b="1">
              <a:solidFill>
                <a:srgbClr val="222222"/>
              </a:solidFill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8C06A20-ACE6-42FB-8E50-AA567E83B653}"/>
              </a:ext>
            </a:extLst>
          </p:cNvPr>
          <p:cNvSpPr txBox="1"/>
          <p:nvPr/>
        </p:nvSpPr>
        <p:spPr>
          <a:xfrm>
            <a:off x="1652589" y="3701785"/>
            <a:ext cx="514826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Arial Black"/>
                <a:cs typeface="arial"/>
              </a:rPr>
              <a:t>seldom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 (</a:t>
            </a:r>
            <a:r>
              <a:rPr lang="en-US" sz="3200" err="1">
                <a:solidFill>
                  <a:srgbClr val="222222"/>
                </a:solidFill>
                <a:latin typeface="arial"/>
                <a:cs typeface="arial"/>
              </a:rPr>
              <a:t>редко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3200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95451C57-D23A-4A2A-9701-ECD04214FC70}"/>
              </a:ext>
            </a:extLst>
          </p:cNvPr>
          <p:cNvSpPr txBox="1"/>
          <p:nvPr/>
        </p:nvSpPr>
        <p:spPr>
          <a:xfrm>
            <a:off x="1589087" y="2767806"/>
            <a:ext cx="494585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Arial Black"/>
                <a:cs typeface="arial"/>
              </a:rPr>
              <a:t>usually</a:t>
            </a:r>
            <a:r>
              <a:rPr lang="en-US" sz="3200">
                <a:latin typeface="arial"/>
                <a:cs typeface="arial"/>
              </a:rPr>
              <a:t> (</a:t>
            </a:r>
            <a:r>
              <a:rPr lang="en-US" sz="3200" err="1">
                <a:latin typeface="arial"/>
                <a:cs typeface="arial"/>
              </a:rPr>
              <a:t>обычно</a:t>
            </a:r>
            <a:r>
              <a:rPr lang="en-US" sz="3200">
                <a:latin typeface="arial"/>
                <a:cs typeface="arial"/>
              </a:rPr>
              <a:t>)</a:t>
            </a:r>
            <a:endParaRPr lang="en-US" sz="3200"/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B223F60F-572C-4476-B802-CC0355E32127}"/>
              </a:ext>
            </a:extLst>
          </p:cNvPr>
          <p:cNvSpPr txBox="1"/>
          <p:nvPr/>
        </p:nvSpPr>
        <p:spPr>
          <a:xfrm>
            <a:off x="1225286" y="3255962"/>
            <a:ext cx="644604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Arial Black"/>
                <a:cs typeface="arial"/>
              </a:rPr>
              <a:t>sometimes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 (</a:t>
            </a:r>
            <a:r>
              <a:rPr lang="en-US" sz="3200" err="1">
                <a:solidFill>
                  <a:srgbClr val="222222"/>
                </a:solidFill>
                <a:latin typeface="arial"/>
                <a:cs typeface="arial"/>
              </a:rPr>
              <a:t>иногда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3200">
              <a:solidFill>
                <a:srgbClr val="000000"/>
              </a:solidFill>
              <a:latin typeface="Garamond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D04DF916-C2EC-40E7-B2FB-ADC3376BB7EC}"/>
              </a:ext>
            </a:extLst>
          </p:cNvPr>
          <p:cNvSpPr txBox="1"/>
          <p:nvPr/>
        </p:nvSpPr>
        <p:spPr>
          <a:xfrm>
            <a:off x="1755774" y="4133057"/>
            <a:ext cx="4838699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rgbClr val="00B050"/>
                </a:solidFill>
                <a:latin typeface="Arial Black"/>
                <a:cs typeface="arial"/>
              </a:rPr>
              <a:t>never 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(</a:t>
            </a:r>
            <a:r>
              <a:rPr lang="en-US" sz="3200" err="1">
                <a:solidFill>
                  <a:srgbClr val="222222"/>
                </a:solidFill>
                <a:latin typeface="arial"/>
                <a:cs typeface="arial"/>
              </a:rPr>
              <a:t>никогда</a:t>
            </a:r>
            <a:r>
              <a:rPr lang="en-US" sz="3200">
                <a:solidFill>
                  <a:srgbClr val="222222"/>
                </a:solidFill>
                <a:latin typeface="arial"/>
                <a:cs typeface="arial"/>
              </a:rPr>
              <a:t>)</a:t>
            </a:r>
            <a:endParaRPr lang="en-US" sz="3200"/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8D98B79A-14A0-425D-8A10-DB587E022F9D}"/>
              </a:ext>
            </a:extLst>
          </p:cNvPr>
          <p:cNvSpPr txBox="1"/>
          <p:nvPr/>
        </p:nvSpPr>
        <p:spPr>
          <a:xfrm>
            <a:off x="3021809" y="5438775"/>
            <a:ext cx="755332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b="1">
                <a:latin typeface="Arial Black"/>
              </a:rPr>
              <a:t>Если слово </a:t>
            </a:r>
            <a:r>
              <a:rPr lang="ru-RU" b="1">
                <a:solidFill>
                  <a:srgbClr val="00B050"/>
                </a:solidFill>
                <a:latin typeface="Arial Black"/>
              </a:rPr>
              <a:t>одно</a:t>
            </a:r>
            <a:r>
              <a:rPr lang="ru-RU" b="1">
                <a:latin typeface="Arial Black"/>
              </a:rPr>
              <a:t> - ставим </a:t>
            </a:r>
            <a:r>
              <a:rPr lang="ru-RU" b="1" u="sng">
                <a:latin typeface="Arial Black"/>
              </a:rPr>
              <a:t>перед основным глаголом</a:t>
            </a:r>
            <a:r>
              <a:rPr lang="ru-RU" b="1">
                <a:latin typeface="Arial Black"/>
              </a:rPr>
              <a:t>, если</a:t>
            </a:r>
            <a:r>
              <a:rPr lang="ru-RU" b="1">
                <a:solidFill>
                  <a:srgbClr val="FF0000"/>
                </a:solidFill>
                <a:latin typeface="Arial Black"/>
              </a:rPr>
              <a:t> два</a:t>
            </a:r>
            <a:r>
              <a:rPr lang="ru-RU" b="1">
                <a:latin typeface="Arial Black"/>
              </a:rPr>
              <a:t> - </a:t>
            </a:r>
            <a:r>
              <a:rPr lang="ru-RU" b="1" u="sng">
                <a:latin typeface="Arial Black"/>
              </a:rPr>
              <a:t>в конце предложения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3274152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="" xmlns:a16="http://schemas.microsoft.com/office/drawing/2014/main" id="{C8474B35-BF18-44A9-A265-A7C78D5493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7F687631-1164-4445-BB09-8825F510063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918BBC1B-B70A-4E37-92BB-74A700CFF72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199462B3-7467-4CD3-B259-E64F0ACD25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3EEF50E1-7C4C-429F-952D-1BCBE2F2209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="" xmlns:a16="http://schemas.microsoft.com/office/drawing/2014/main" id="{7AD9A323-6942-423A-B954-E4CFA26D5E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4823E3E-457F-4B29-8D5C-86E0E0E9B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998" y="822060"/>
            <a:ext cx="8460838" cy="1303867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3600" b="1" u="sng">
                <a:solidFill>
                  <a:srgbClr val="00B050"/>
                </a:solidFill>
                <a:latin typeface="Arial Black"/>
              </a:rPr>
              <a:t>Affirmative sentence</a:t>
            </a:r>
            <a:r>
              <a:rPr lang="en-US" sz="3600" b="1" u="sng">
                <a:latin typeface="Arial Black"/>
              </a:rPr>
              <a:t/>
            </a:r>
            <a:br>
              <a:rPr lang="en-US" sz="3600" b="1" u="sng">
                <a:latin typeface="Arial Black"/>
              </a:rPr>
            </a:br>
            <a:r>
              <a:rPr lang="en-US" sz="2800" u="sng">
                <a:solidFill>
                  <a:srgbClr val="00B050"/>
                </a:solidFill>
                <a:latin typeface="Arial Black"/>
              </a:rPr>
              <a:t>(</a:t>
            </a:r>
            <a:r>
              <a:rPr lang="en-US" sz="2800" u="sng" err="1">
                <a:solidFill>
                  <a:srgbClr val="00B050"/>
                </a:solidFill>
                <a:latin typeface="Arial Black"/>
              </a:rPr>
              <a:t>Утвердительное</a:t>
            </a:r>
            <a:r>
              <a:rPr lang="en-US" sz="2800" u="sng">
                <a:solidFill>
                  <a:srgbClr val="00B050"/>
                </a:solidFill>
                <a:latin typeface="Arial Black"/>
              </a:rPr>
              <a:t> </a:t>
            </a:r>
            <a:r>
              <a:rPr lang="en-US" sz="2800" u="sng" err="1">
                <a:solidFill>
                  <a:srgbClr val="00B050"/>
                </a:solidFill>
                <a:latin typeface="Arial Black"/>
              </a:rPr>
              <a:t>предложение</a:t>
            </a:r>
            <a:r>
              <a:rPr lang="en-US" sz="2800" u="sng">
                <a:solidFill>
                  <a:srgbClr val="00B050"/>
                </a:solidFill>
                <a:latin typeface="Arial Black"/>
              </a:rPr>
              <a:t>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576DA225-F5D6-439A-B39E-B3595D3077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092644" y="1092200"/>
            <a:ext cx="3072384" cy="4535424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FF138D5A-7DB9-4540-8DC0-4421D4DD1C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744033" y="2400639"/>
            <a:ext cx="60350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EEFB4F1-2A3F-4C71-8220-EE18CF4E08DC}"/>
              </a:ext>
            </a:extLst>
          </p:cNvPr>
          <p:cNvSpPr txBox="1"/>
          <p:nvPr/>
        </p:nvSpPr>
        <p:spPr>
          <a:xfrm>
            <a:off x="4366913" y="1958973"/>
            <a:ext cx="6748270" cy="331893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</a:pPr>
            <a:r>
              <a:rPr lang="en-US" sz="2000" b="1" dirty="0">
                <a:solidFill>
                  <a:srgbClr val="0B3604"/>
                </a:solidFill>
                <a:latin typeface="Times New Roman"/>
                <a:cs typeface="Times New Roman"/>
              </a:rPr>
              <a:t> </a:t>
            </a:r>
            <a:r>
              <a:rPr lang="en-US" sz="2000" dirty="0">
                <a:solidFill>
                  <a:srgbClr val="0B3604"/>
                </a:solidFill>
                <a:latin typeface="Franklin Gothic Medium"/>
                <a:cs typeface="Arial"/>
              </a:rPr>
              <a:t>   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Утвердительная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форма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образуется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при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помощи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b="1" dirty="0" err="1">
                <a:solidFill>
                  <a:srgbClr val="0B3604"/>
                </a:solidFill>
                <a:latin typeface="Franklin Gothic Medium"/>
                <a:cs typeface="Arial"/>
              </a:rPr>
              <a:t>инфинитива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(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неопределенной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формы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глагола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)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без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частицы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to.</a:t>
            </a:r>
            <a:endParaRPr lang="ru-RU" dirty="0">
              <a:solidFill>
                <a:srgbClr val="0B3604"/>
              </a:solidFill>
              <a:latin typeface="Franklin Gothic Medium"/>
              <a:cs typeface="Times New Roman"/>
            </a:endParaRPr>
          </a:p>
          <a:p>
            <a:pPr defTabSz="457200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</a:pP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   *В </a:t>
            </a:r>
            <a:r>
              <a:rPr lang="en-US" sz="2800" b="1" dirty="0">
                <a:solidFill>
                  <a:srgbClr val="0B3604"/>
                </a:solidFill>
                <a:latin typeface="Franklin Gothic Medium"/>
                <a:cs typeface="Arial"/>
              </a:rPr>
              <a:t>3-м </a:t>
            </a:r>
            <a:r>
              <a:rPr lang="en-US" sz="2800" b="1" dirty="0" err="1">
                <a:solidFill>
                  <a:srgbClr val="0B3604"/>
                </a:solidFill>
                <a:latin typeface="Franklin Gothic Medium"/>
                <a:cs typeface="Arial"/>
              </a:rPr>
              <a:t>лице</a:t>
            </a:r>
            <a:r>
              <a:rPr lang="en-US" sz="2800" b="1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b="1" dirty="0" err="1">
                <a:solidFill>
                  <a:srgbClr val="0B3604"/>
                </a:solidFill>
                <a:latin typeface="Franklin Gothic Medium"/>
                <a:cs typeface="Arial"/>
              </a:rPr>
              <a:t>ед</a:t>
            </a:r>
            <a:r>
              <a:rPr lang="en-US" sz="2800" b="1" dirty="0">
                <a:solidFill>
                  <a:srgbClr val="0B3604"/>
                </a:solidFill>
                <a:latin typeface="Franklin Gothic Medium"/>
                <a:cs typeface="Arial"/>
              </a:rPr>
              <a:t>. </a:t>
            </a:r>
            <a:r>
              <a:rPr lang="en-US" sz="2800" b="1" dirty="0" err="1">
                <a:solidFill>
                  <a:srgbClr val="0B3604"/>
                </a:solidFill>
                <a:latin typeface="Franklin Gothic Medium"/>
                <a:cs typeface="Arial"/>
              </a:rPr>
              <a:t>числа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к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основе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глагола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прибавляется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 err="1">
                <a:solidFill>
                  <a:srgbClr val="0B3604"/>
                </a:solidFill>
                <a:latin typeface="Franklin Gothic Medium"/>
                <a:cs typeface="Arial"/>
              </a:rPr>
              <a:t>окончание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Franklin Gothic Medium"/>
                <a:cs typeface="Arial"/>
              </a:rPr>
              <a:t>–s</a:t>
            </a:r>
            <a:r>
              <a:rPr lang="en-US" sz="2800" dirty="0">
                <a:solidFill>
                  <a:srgbClr val="0B3604"/>
                </a:solidFill>
                <a:latin typeface="Franklin Gothic Medium"/>
                <a:cs typeface="Arial"/>
              </a:rPr>
              <a:t>.</a:t>
            </a:r>
            <a:endParaRPr lang="en-US" sz="2800" dirty="0">
              <a:solidFill>
                <a:srgbClr val="0B3604"/>
              </a:solidFill>
              <a:latin typeface="Franklin Gothic Medium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44D01AC-66A9-46A9-BEAF-32196C76CABE}"/>
              </a:ext>
            </a:extLst>
          </p:cNvPr>
          <p:cNvSpPr txBox="1"/>
          <p:nvPr/>
        </p:nvSpPr>
        <p:spPr>
          <a:xfrm>
            <a:off x="1247775" y="1152525"/>
            <a:ext cx="3076574" cy="47859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ru-RU" sz="3600" b="1">
                <a:latin typeface="Arial Black"/>
              </a:rPr>
              <a:t>I </a:t>
            </a:r>
            <a:r>
              <a:rPr lang="ru-RU" sz="3600" b="1">
                <a:solidFill>
                  <a:srgbClr val="000000"/>
                </a:solidFill>
                <a:latin typeface="Arial Black"/>
              </a:rPr>
              <a:t>       </a:t>
            </a:r>
            <a:r>
              <a:rPr lang="ru-RU" sz="3600" b="1" err="1">
                <a:solidFill>
                  <a:srgbClr val="00B050"/>
                </a:solidFill>
                <a:latin typeface="Arial Black"/>
              </a:rPr>
              <a:t>play</a:t>
            </a:r>
            <a:endParaRPr lang="ru-RU" sz="2800" b="1" err="1">
              <a:latin typeface="Arial Black"/>
            </a:endParaRPr>
          </a:p>
          <a:p>
            <a:pPr>
              <a:spcAft>
                <a:spcPts val="600"/>
              </a:spcAft>
            </a:pPr>
            <a:r>
              <a:rPr lang="ru-RU" sz="3600" b="1" err="1">
                <a:latin typeface="Arial Black"/>
              </a:rPr>
              <a:t>You</a:t>
            </a:r>
            <a:r>
              <a:rPr lang="ru-RU" sz="3600" b="1">
                <a:latin typeface="Arial Black"/>
              </a:rPr>
              <a:t>   </a:t>
            </a:r>
            <a:r>
              <a:rPr lang="ru-RU" sz="3600" b="1" err="1">
                <a:solidFill>
                  <a:srgbClr val="00B050"/>
                </a:solidFill>
                <a:latin typeface="Arial Black"/>
              </a:rPr>
              <a:t>play</a:t>
            </a:r>
            <a:endParaRPr lang="ru-RU" sz="2800" b="1" err="1">
              <a:solidFill>
                <a:srgbClr val="00B050"/>
              </a:solidFill>
              <a:latin typeface="Arial Black"/>
            </a:endParaRPr>
          </a:p>
          <a:p>
            <a:pPr>
              <a:spcAft>
                <a:spcPts val="600"/>
              </a:spcAft>
            </a:pPr>
            <a:r>
              <a:rPr lang="ru-RU" sz="3600" b="1" err="1">
                <a:latin typeface="Arial Black"/>
              </a:rPr>
              <a:t>We</a:t>
            </a:r>
            <a:r>
              <a:rPr lang="ru-RU" sz="3600" b="1">
                <a:latin typeface="Arial Black"/>
              </a:rPr>
              <a:t>    </a:t>
            </a:r>
            <a:r>
              <a:rPr lang="ru-RU" sz="3600" b="1" err="1">
                <a:solidFill>
                  <a:srgbClr val="00B050"/>
                </a:solidFill>
                <a:latin typeface="Arial Black"/>
              </a:rPr>
              <a:t>play</a:t>
            </a:r>
            <a:endParaRPr lang="ru-RU" sz="2800" b="1" err="1">
              <a:solidFill>
                <a:srgbClr val="00B050"/>
              </a:solidFill>
              <a:latin typeface="Arial Black"/>
            </a:endParaRPr>
          </a:p>
          <a:p>
            <a:pPr>
              <a:spcAft>
                <a:spcPts val="600"/>
              </a:spcAft>
            </a:pPr>
            <a:r>
              <a:rPr lang="ru-RU" sz="3600" b="1" err="1">
                <a:latin typeface="Arial Black"/>
              </a:rPr>
              <a:t>They</a:t>
            </a:r>
            <a:r>
              <a:rPr lang="ru-RU" sz="3600" b="1">
                <a:latin typeface="Arial Black"/>
              </a:rPr>
              <a:t> </a:t>
            </a:r>
            <a:r>
              <a:rPr lang="ru-RU" sz="3600" b="1" err="1">
                <a:solidFill>
                  <a:srgbClr val="00B050"/>
                </a:solidFill>
                <a:latin typeface="Arial Black"/>
              </a:rPr>
              <a:t>play</a:t>
            </a:r>
            <a:endParaRPr lang="ru-RU" sz="2800" b="1">
              <a:solidFill>
                <a:srgbClr val="00B050"/>
              </a:solidFill>
              <a:latin typeface="Arial Black"/>
            </a:endParaRPr>
          </a:p>
          <a:p>
            <a:pPr>
              <a:spcAft>
                <a:spcPts val="600"/>
              </a:spcAft>
            </a:pPr>
            <a:r>
              <a:rPr lang="ru-RU" sz="3600" b="1" err="1">
                <a:latin typeface="Arial Black"/>
              </a:rPr>
              <a:t>He</a:t>
            </a:r>
            <a:r>
              <a:rPr lang="ru-RU" sz="3600" b="1">
                <a:latin typeface="Arial Black"/>
              </a:rPr>
              <a:t>    </a:t>
            </a:r>
            <a:r>
              <a:rPr lang="ru-RU" sz="3600" b="1" err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 b="1" err="1">
                <a:solidFill>
                  <a:srgbClr val="FF0000"/>
                </a:solidFill>
                <a:latin typeface="Arial Black"/>
              </a:rPr>
              <a:t>s</a:t>
            </a:r>
            <a:endParaRPr lang="ru-RU" sz="2800" b="1" err="1">
              <a:solidFill>
                <a:srgbClr val="FF0000"/>
              </a:solidFill>
              <a:latin typeface="Arial Black"/>
            </a:endParaRPr>
          </a:p>
          <a:p>
            <a:pPr>
              <a:spcAft>
                <a:spcPts val="600"/>
              </a:spcAft>
            </a:pPr>
            <a:r>
              <a:rPr lang="ru-RU" sz="3600" b="1" err="1">
                <a:latin typeface="Arial Black"/>
              </a:rPr>
              <a:t>She</a:t>
            </a:r>
            <a:r>
              <a:rPr lang="ru-RU" sz="3600" b="1">
                <a:latin typeface="Arial Black"/>
              </a:rPr>
              <a:t>  </a:t>
            </a:r>
            <a:r>
              <a:rPr lang="ru-RU" sz="3600" b="1" err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 b="1" err="1">
                <a:solidFill>
                  <a:srgbClr val="FF0000"/>
                </a:solidFill>
                <a:latin typeface="Arial Black"/>
              </a:rPr>
              <a:t>s</a:t>
            </a:r>
            <a:endParaRPr lang="ru-RU" sz="2800" b="1" err="1">
              <a:solidFill>
                <a:srgbClr val="FF0000"/>
              </a:solidFill>
              <a:latin typeface="Arial Black"/>
            </a:endParaRPr>
          </a:p>
          <a:p>
            <a:pPr>
              <a:spcAft>
                <a:spcPts val="600"/>
              </a:spcAft>
            </a:pPr>
            <a:r>
              <a:rPr lang="ru-RU" sz="3600" b="1" err="1">
                <a:latin typeface="Arial Black"/>
              </a:rPr>
              <a:t>It</a:t>
            </a:r>
            <a:r>
              <a:rPr lang="ru-RU" sz="3600" b="1">
                <a:latin typeface="Arial Black"/>
              </a:rPr>
              <a:t>      </a:t>
            </a:r>
            <a:r>
              <a:rPr lang="ru-RU" sz="3600" b="1" err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 b="1" err="1">
                <a:solidFill>
                  <a:srgbClr val="FF0000"/>
                </a:solidFill>
                <a:latin typeface="Arial Black"/>
              </a:rPr>
              <a:t>s</a:t>
            </a:r>
            <a:endParaRPr lang="ru-RU" sz="2800" b="1" err="1">
              <a:solidFill>
                <a:srgbClr val="FF0000"/>
              </a:solidFill>
              <a:latin typeface="Arial Black"/>
            </a:endParaRPr>
          </a:p>
          <a:p>
            <a:pPr>
              <a:spcAft>
                <a:spcPts val="600"/>
              </a:spcAft>
            </a:pPr>
            <a:endParaRPr lang="ru-RU"/>
          </a:p>
        </p:txBody>
      </p:sp>
      <p:pic>
        <p:nvPicPr>
          <p:cNvPr id="8" name="Рисунок 8" descr="Изображение выглядит как внутренний, мальчик, ребенок, маленьк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293CF46C-9175-43E4-8FF9-579AEEB30CD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12969" y="4391025"/>
            <a:ext cx="3452812" cy="23026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2166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12A3BE9-6F66-4C1D-8907-2B92576CE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675" y="679563"/>
            <a:ext cx="9601196" cy="1303867"/>
          </a:xfrm>
        </p:spPr>
        <p:txBody>
          <a:bodyPr>
            <a:normAutofit/>
          </a:bodyPr>
          <a:lstStyle/>
          <a:p>
            <a:r>
              <a:rPr lang="ru-RU" u="sng">
                <a:latin typeface="Arial Black"/>
              </a:rPr>
              <a:t>Окончание </a:t>
            </a:r>
            <a:r>
              <a:rPr lang="ru-RU" u="sng" dirty="0">
                <a:solidFill>
                  <a:srgbClr val="FF0000"/>
                </a:solidFill>
                <a:latin typeface="Arial Black"/>
              </a:rPr>
              <a:t>-s</a:t>
            </a:r>
            <a:r>
              <a:rPr lang="ru-RU" b="1" u="sng" dirty="0">
                <a:solidFill>
                  <a:schemeClr val="tx1"/>
                </a:solidFill>
                <a:latin typeface="Arial Black"/>
              </a:rPr>
              <a:t>/</a:t>
            </a:r>
            <a:r>
              <a:rPr lang="ru-RU" u="sng" dirty="0">
                <a:solidFill>
                  <a:srgbClr val="FF0000"/>
                </a:solidFill>
                <a:latin typeface="Arial Black"/>
              </a:rPr>
              <a:t>-</a:t>
            </a:r>
            <a:r>
              <a:rPr lang="ru-RU" u="sng" err="1">
                <a:solidFill>
                  <a:srgbClr val="FF0000"/>
                </a:solidFill>
                <a:latin typeface="Arial Black"/>
              </a:rPr>
              <a:t>es</a:t>
            </a:r>
            <a:r>
              <a:rPr lang="ru-RU" u="sng" dirty="0">
                <a:solidFill>
                  <a:srgbClr val="FF0000"/>
                </a:solidFill>
                <a:latin typeface="Arial Black"/>
              </a:rPr>
              <a:t/>
            </a:r>
            <a:br>
              <a:rPr lang="ru-RU" u="sng" dirty="0">
                <a:solidFill>
                  <a:srgbClr val="FF0000"/>
                </a:solidFill>
                <a:latin typeface="Arial Black"/>
              </a:rPr>
            </a:br>
            <a:endParaRPr lang="ru-RU" sz="2200" u="sng">
              <a:solidFill>
                <a:schemeClr val="tx1"/>
              </a:solidFill>
              <a:latin typeface="Arial Black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34B25CC-2E5E-4EFB-9DAB-9241D0CE1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484" y="1982785"/>
            <a:ext cx="6135154" cy="47731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/>
              <a:t>    </a:t>
            </a:r>
            <a:r>
              <a:rPr lang="ru-RU" dirty="0">
                <a:latin typeface="Arial Black"/>
              </a:rPr>
              <a:t>Если</a:t>
            </a:r>
            <a:r>
              <a:rPr lang="ru-RU" dirty="0">
                <a:latin typeface="Arial Black"/>
                <a:ea typeface="+mn-lt"/>
                <a:cs typeface="+mn-lt"/>
              </a:rPr>
              <a:t> глагол оканчивается на:</a:t>
            </a:r>
            <a:endParaRPr lang="ru-RU"/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Times New Roman"/>
              <a:ea typeface="+mn-lt"/>
              <a:cs typeface="Times New Roman"/>
            </a:endParaRPr>
          </a:p>
          <a:p>
            <a:pPr marL="0" indent="0">
              <a:buNone/>
            </a:pPr>
            <a:endParaRPr lang="ru-RU" b="1">
              <a:solidFill>
                <a:srgbClr val="FF0000"/>
              </a:solidFill>
              <a:latin typeface="Times New Roman"/>
              <a:ea typeface="+mn-lt"/>
              <a:cs typeface="Times New Roman"/>
            </a:endParaRPr>
          </a:p>
          <a:p>
            <a:pPr marL="0" indent="0">
              <a:buNone/>
            </a:pPr>
            <a:endParaRPr lang="ru-RU">
              <a:solidFill>
                <a:srgbClr val="0B3604"/>
              </a:solidFill>
              <a:latin typeface="Times New Roman"/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659A6F8-B608-4E2A-A58A-8EB303CEFC6B}"/>
              </a:ext>
            </a:extLst>
          </p:cNvPr>
          <p:cNvSpPr txBox="1"/>
          <p:nvPr/>
        </p:nvSpPr>
        <p:spPr>
          <a:xfrm>
            <a:off x="840319" y="2459567"/>
            <a:ext cx="538903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1) -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ss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,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-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ch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, 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-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sh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, 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-x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, 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-о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, </a:t>
            </a:r>
            <a:endParaRPr lang="ru-RU" sz="2400">
              <a:solidFill>
                <a:srgbClr val="000000"/>
              </a:solidFill>
              <a:latin typeface="Garamond" panose="02020404030301010803"/>
            </a:endParaRPr>
          </a:p>
          <a:p>
            <a:r>
              <a:rPr lang="ru-RU" sz="2400" dirty="0">
                <a:solidFill>
                  <a:srgbClr val="262626"/>
                </a:solidFill>
                <a:latin typeface="Times New Roman"/>
              </a:rPr>
              <a:t>добавляется окончание </a:t>
            </a: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– 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es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                                                        </a:t>
            </a:r>
            <a:r>
              <a:rPr lang="ru-RU" sz="2400" dirty="0">
                <a:latin typeface="Times New Roman"/>
                <a:cs typeface="Times New Roman"/>
              </a:rPr>
              <a:t>​</a:t>
            </a:r>
            <a:br>
              <a:rPr lang="ru-RU" sz="2400" dirty="0">
                <a:latin typeface="Times New Roman"/>
                <a:cs typeface="Times New Roman"/>
              </a:rPr>
            </a:b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teach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 –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teach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es</a:t>
            </a: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   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wash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 -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wash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es</a:t>
            </a:r>
            <a:endParaRPr lang="ru-RU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3CD9156-9251-4B4D-B904-BF8992C6AE68}"/>
              </a:ext>
            </a:extLst>
          </p:cNvPr>
          <p:cNvSpPr txBox="1"/>
          <p:nvPr/>
        </p:nvSpPr>
        <p:spPr>
          <a:xfrm>
            <a:off x="797984" y="4332817"/>
            <a:ext cx="511386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2)  согласную + y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 , тогда 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-y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 меняется на 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–i 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и добавляется окончание </a:t>
            </a: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–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es</a:t>
            </a:r>
            <a:r>
              <a:rPr lang="ru-RU" sz="2400" dirty="0">
                <a:latin typeface="Times New Roman"/>
              </a:rPr>
              <a:t>​</a:t>
            </a:r>
            <a:endParaRPr lang="ru-RU" sz="2400" dirty="0">
              <a:latin typeface="Times New Roman"/>
              <a:cs typeface="Times New Roman"/>
            </a:endParaRPr>
          </a:p>
          <a:p>
            <a:endParaRPr lang="ru-RU" sz="2400" dirty="0">
              <a:solidFill>
                <a:srgbClr val="000000"/>
              </a:solidFill>
              <a:latin typeface="Times New Roman"/>
            </a:endParaRPr>
          </a:p>
          <a:p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Study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 -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studi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es</a:t>
            </a:r>
            <a:r>
              <a:rPr lang="ru-RU" sz="2400" b="1" dirty="0">
                <a:latin typeface="Times New Roman"/>
              </a:rPr>
              <a:t>​</a:t>
            </a:r>
            <a:endParaRPr lang="ru-RU" sz="2400" b="1" dirty="0"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6FA05B8-3CF6-46A1-9AE6-87AAB1974B22}"/>
              </a:ext>
            </a:extLst>
          </p:cNvPr>
          <p:cNvSpPr txBox="1"/>
          <p:nvPr/>
        </p:nvSpPr>
        <p:spPr>
          <a:xfrm>
            <a:off x="5920317" y="2459568"/>
            <a:ext cx="596053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3) гласную + y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 , добавляется </a:t>
            </a:r>
            <a:endParaRPr lang="ru-RU"/>
          </a:p>
          <a:p>
            <a:r>
              <a:rPr lang="ru-RU" sz="2400" dirty="0">
                <a:solidFill>
                  <a:srgbClr val="262626"/>
                </a:solidFill>
                <a:latin typeface="Times New Roman"/>
              </a:rPr>
              <a:t>окончание </a:t>
            </a: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– s</a:t>
            </a:r>
            <a:r>
              <a:rPr lang="ru-RU" sz="2000" b="1" dirty="0">
                <a:solidFill>
                  <a:srgbClr val="FF0000"/>
                </a:solidFill>
                <a:latin typeface="Times New Roman"/>
              </a:rPr>
              <a:t> </a:t>
            </a:r>
            <a:r>
              <a:rPr lang="en-US" sz="2000" dirty="0">
                <a:latin typeface="Times New Roman"/>
              </a:rPr>
              <a:t>​</a:t>
            </a:r>
            <a:endParaRPr lang="en-US"/>
          </a:p>
          <a:p>
            <a:endParaRPr lang="en-US" dirty="0">
              <a:solidFill>
                <a:srgbClr val="000000"/>
              </a:solidFill>
              <a:latin typeface="Times New Roman"/>
            </a:endParaRPr>
          </a:p>
          <a:p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play</a:t>
            </a:r>
            <a:r>
              <a:rPr lang="ru-RU" sz="2400" b="1" dirty="0">
                <a:solidFill>
                  <a:srgbClr val="262626"/>
                </a:solidFill>
                <a:latin typeface="Times New Roman"/>
              </a:rPr>
              <a:t> – </a:t>
            </a:r>
            <a:r>
              <a:rPr lang="ru-RU" sz="2400" b="1" dirty="0" err="1">
                <a:solidFill>
                  <a:srgbClr val="262626"/>
                </a:solidFill>
                <a:latin typeface="Times New Roman"/>
              </a:rPr>
              <a:t>play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s</a:t>
            </a:r>
            <a:r>
              <a:rPr lang="ru-RU" sz="2400" b="1" dirty="0">
                <a:latin typeface="Times New Roman"/>
              </a:rPr>
              <a:t>​</a:t>
            </a:r>
            <a:endParaRPr lang="ru-RU" sz="2400" b="1" dirty="0">
              <a:latin typeface="Times New Roman"/>
              <a:cs typeface="Times New Roman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A6F8F6A-07CE-4B64-B556-B532421C22DC}"/>
              </a:ext>
            </a:extLst>
          </p:cNvPr>
          <p:cNvSpPr txBox="1"/>
          <p:nvPr/>
        </p:nvSpPr>
        <p:spPr>
          <a:xfrm>
            <a:off x="5920317" y="4332817"/>
            <a:ext cx="4298950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>
                <a:solidFill>
                  <a:srgbClr val="0B3604"/>
                </a:solidFill>
                <a:latin typeface="Times New Roman"/>
              </a:rPr>
              <a:t>4) В остальных случаях</a:t>
            </a:r>
            <a:r>
              <a:rPr lang="ru-RU" sz="2400" dirty="0">
                <a:solidFill>
                  <a:srgbClr val="0B3604"/>
                </a:solidFill>
                <a:latin typeface="Times New Roman"/>
              </a:rPr>
              <a:t> окончание </a:t>
            </a:r>
            <a:r>
              <a:rPr lang="ru-RU" sz="2400" dirty="0">
                <a:solidFill>
                  <a:srgbClr val="262626"/>
                </a:solidFill>
                <a:latin typeface="Times New Roman"/>
              </a:rPr>
              <a:t> </a:t>
            </a: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– s </a:t>
            </a:r>
            <a:r>
              <a:rPr lang="en-US" sz="2400" dirty="0">
                <a:latin typeface="Times New Roman"/>
              </a:rPr>
              <a:t>​</a:t>
            </a:r>
            <a:endParaRPr lang="en-US" sz="2400" dirty="0">
              <a:latin typeface="Times New Roman"/>
              <a:cs typeface="Times New Roman"/>
            </a:endParaRPr>
          </a:p>
          <a:p>
            <a:endParaRPr lang="en-US" sz="24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r>
              <a:rPr lang="ru-RU" sz="2400" b="1" dirty="0" err="1">
                <a:solidFill>
                  <a:srgbClr val="0B3604"/>
                </a:solidFill>
                <a:latin typeface="Times New Roman"/>
              </a:rPr>
              <a:t>work</a:t>
            </a:r>
            <a:r>
              <a:rPr lang="ru-RU" sz="2400" b="1" dirty="0">
                <a:solidFill>
                  <a:srgbClr val="0B3604"/>
                </a:solidFill>
                <a:latin typeface="Times New Roman"/>
              </a:rPr>
              <a:t> – </a:t>
            </a:r>
            <a:r>
              <a:rPr lang="ru-RU" sz="2400" b="1" dirty="0" err="1">
                <a:solidFill>
                  <a:srgbClr val="0B3604"/>
                </a:solidFill>
                <a:latin typeface="Times New Roman"/>
              </a:rPr>
              <a:t>work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s</a:t>
            </a:r>
            <a:r>
              <a:rPr lang="ru-RU" sz="2400" b="1" dirty="0">
                <a:solidFill>
                  <a:srgbClr val="FF0000"/>
                </a:solidFill>
                <a:latin typeface="Times New Roman"/>
              </a:rPr>
              <a:t>    </a:t>
            </a:r>
            <a:r>
              <a:rPr lang="ru-RU" sz="2400" b="1" dirty="0">
                <a:solidFill>
                  <a:srgbClr val="0B3604"/>
                </a:solidFill>
                <a:latin typeface="Times New Roman"/>
              </a:rPr>
              <a:t> </a:t>
            </a:r>
            <a:r>
              <a:rPr lang="ru-RU" sz="2400" b="1" dirty="0" err="1">
                <a:solidFill>
                  <a:srgbClr val="0B3604"/>
                </a:solidFill>
                <a:latin typeface="Times New Roman"/>
              </a:rPr>
              <a:t>eat</a:t>
            </a:r>
            <a:r>
              <a:rPr lang="ru-RU" sz="2400" b="1" dirty="0">
                <a:solidFill>
                  <a:srgbClr val="0B3604"/>
                </a:solidFill>
                <a:latin typeface="Times New Roman"/>
              </a:rPr>
              <a:t> - </a:t>
            </a:r>
            <a:r>
              <a:rPr lang="ru-RU" sz="2400" b="1" dirty="0" err="1">
                <a:solidFill>
                  <a:srgbClr val="0B3604"/>
                </a:solidFill>
                <a:latin typeface="Times New Roman"/>
              </a:rPr>
              <a:t>eat</a:t>
            </a:r>
            <a:r>
              <a:rPr lang="ru-RU" sz="2400" b="1" dirty="0" err="1">
                <a:solidFill>
                  <a:srgbClr val="FF0000"/>
                </a:solidFill>
                <a:latin typeface="Times New Roman"/>
              </a:rPr>
              <a:t>s</a:t>
            </a:r>
            <a:endParaRPr lang="ru-RU" sz="2400" b="1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Знак ''минус'' 7">
            <a:extLst>
              <a:ext uri="{FF2B5EF4-FFF2-40B4-BE49-F238E27FC236}">
                <a16:creationId xmlns="" xmlns:a16="http://schemas.microsoft.com/office/drawing/2014/main" id="{3F54A6CF-2A79-4974-8A1C-0A46D0A73359}"/>
              </a:ext>
            </a:extLst>
          </p:cNvPr>
          <p:cNvSpPr/>
          <p:nvPr/>
        </p:nvSpPr>
        <p:spPr>
          <a:xfrm rot="5400000">
            <a:off x="3204632" y="4157134"/>
            <a:ext cx="5175250" cy="359834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нак ''минус'' 8">
            <a:extLst>
              <a:ext uri="{FF2B5EF4-FFF2-40B4-BE49-F238E27FC236}">
                <a16:creationId xmlns="" xmlns:a16="http://schemas.microsoft.com/office/drawing/2014/main" id="{91DBA143-F04B-40FD-813D-34E6425FF9AB}"/>
              </a:ext>
            </a:extLst>
          </p:cNvPr>
          <p:cNvSpPr/>
          <p:nvPr/>
        </p:nvSpPr>
        <p:spPr>
          <a:xfrm rot="10800000">
            <a:off x="-277284" y="4072466"/>
            <a:ext cx="12795249" cy="370418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0866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4916C17-9643-4777-8143-FE8E0920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7498" y="1432492"/>
            <a:ext cx="6696071" cy="1303867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" sz="3600" b="1" u="sng" dirty="0">
                <a:solidFill>
                  <a:srgbClr val="00B050"/>
                </a:solidFill>
                <a:latin typeface="Arial Black"/>
              </a:rPr>
              <a:t>Interrogative </a:t>
            </a:r>
            <a:r>
              <a:rPr lang="en-US" sz="3600" b="1" u="sng">
                <a:solidFill>
                  <a:srgbClr val="00B050"/>
                </a:solidFill>
                <a:latin typeface="Arial Black"/>
              </a:rPr>
              <a:t>sentence</a:t>
            </a:r>
            <a:r>
              <a:rPr lang="en-US" sz="2800" b="1" u="sng" dirty="0">
                <a:solidFill>
                  <a:srgbClr val="00B050"/>
                </a:solidFill>
                <a:latin typeface="Arial Black"/>
              </a:rPr>
              <a:t/>
            </a:r>
            <a:br>
              <a:rPr lang="en-US" sz="2800" b="1" u="sng" dirty="0">
                <a:solidFill>
                  <a:srgbClr val="00B050"/>
                </a:solidFill>
                <a:latin typeface="Arial Black"/>
              </a:rPr>
            </a:br>
            <a:r>
              <a:rPr lang="en-US" sz="2400" u="sng">
                <a:solidFill>
                  <a:srgbClr val="00B050"/>
                </a:solidFill>
                <a:latin typeface="Arial Black"/>
              </a:rPr>
              <a:t>(Вопросительное </a:t>
            </a:r>
            <a:r>
              <a:rPr lang="en-US" sz="2400" u="sng" err="1">
                <a:solidFill>
                  <a:srgbClr val="00B050"/>
                </a:solidFill>
                <a:latin typeface="Arial Black"/>
              </a:rPr>
              <a:t>предложение</a:t>
            </a:r>
            <a:r>
              <a:rPr lang="en-US" sz="2400" u="sng" dirty="0">
                <a:solidFill>
                  <a:srgbClr val="00B050"/>
                </a:solidFill>
                <a:latin typeface="Arial Black"/>
              </a:rPr>
              <a:t>)</a:t>
            </a:r>
            <a:endParaRPr lang="en-US" sz="2400" u="sng">
              <a:solidFill>
                <a:srgbClr val="00B050"/>
              </a:solidFill>
              <a:ea typeface="+mj-lt"/>
              <a:cs typeface="+mj-lt"/>
            </a:endParaRPr>
          </a:p>
          <a:p>
            <a:pPr>
              <a:lnSpc>
                <a:spcPct val="90000"/>
              </a:lnSpc>
            </a:pPr>
            <a:endParaRPr lang="ru-RU" dirty="0">
              <a:ea typeface="+mj-lt"/>
              <a:cs typeface="+mj-lt"/>
            </a:endParaRPr>
          </a:p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F43D23C-8441-4379-B9B6-A186FF66A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526" y="1425838"/>
            <a:ext cx="7410447" cy="3318936"/>
          </a:xfrm>
        </p:spPr>
        <p:txBody>
          <a:bodyPr/>
          <a:lstStyle/>
          <a:p>
            <a:pPr marL="0" indent="0">
              <a:buNone/>
            </a:pPr>
            <a:endParaRPr lang="ru-RU" dirty="0">
              <a:ea typeface="+mn-lt"/>
              <a:cs typeface="+mn-lt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31241D4-5BE8-48D0-ABFC-415FA0C2A0EA}"/>
              </a:ext>
            </a:extLst>
          </p:cNvPr>
          <p:cNvSpPr txBox="1"/>
          <p:nvPr/>
        </p:nvSpPr>
        <p:spPr>
          <a:xfrm>
            <a:off x="5434807" y="1971412"/>
            <a:ext cx="6055783" cy="26882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dirty="0">
                <a:solidFill>
                  <a:srgbClr val="262626"/>
                </a:solidFill>
                <a:latin typeface="Franklin Gothic Book"/>
              </a:rPr>
              <a:t>      </a:t>
            </a:r>
            <a:r>
              <a:rPr lang="ru-RU" sz="2800" b="1" dirty="0">
                <a:solidFill>
                  <a:srgbClr val="262626"/>
                </a:solidFill>
                <a:latin typeface="Franklin Gothic Book"/>
              </a:rPr>
              <a:t>Вопросительная форма образуется при помощи вспомогательного глагола </a:t>
            </a:r>
            <a:r>
              <a:rPr lang="ru-RU" sz="2800" b="1" err="1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2800" b="1" dirty="0">
                <a:solidFill>
                  <a:srgbClr val="262626"/>
                </a:solidFill>
                <a:latin typeface="Franklin Gothic Book"/>
              </a:rPr>
              <a:t> </a:t>
            </a:r>
            <a:endParaRPr lang="ru-RU" b="1"/>
          </a:p>
          <a:p>
            <a:r>
              <a:rPr lang="ru-RU" sz="2800" b="1">
                <a:solidFill>
                  <a:srgbClr val="262626"/>
                </a:solidFill>
                <a:latin typeface="Franklin Gothic Book"/>
              </a:rPr>
              <a:t>(в </a:t>
            </a:r>
            <a:r>
              <a:rPr lang="ru-RU" sz="2800" b="1" dirty="0">
                <a:solidFill>
                  <a:srgbClr val="262626"/>
                </a:solidFill>
                <a:latin typeface="Arial Black"/>
              </a:rPr>
              <a:t>третьем лице ед. числа</a:t>
            </a:r>
            <a:r>
              <a:rPr lang="ru-RU" sz="2800" b="1" dirty="0">
                <a:solidFill>
                  <a:srgbClr val="262626"/>
                </a:solidFill>
                <a:latin typeface="Franklin Gothic Book"/>
              </a:rPr>
              <a:t> - </a:t>
            </a:r>
            <a:r>
              <a:rPr lang="ru-RU" sz="2800" b="1" dirty="0">
                <a:solidFill>
                  <a:srgbClr val="0070C0"/>
                </a:solidFill>
                <a:latin typeface="Arial Black"/>
              </a:rPr>
              <a:t>Does</a:t>
            </a:r>
            <a:r>
              <a:rPr lang="ru-RU" sz="2800" b="1" dirty="0">
                <a:solidFill>
                  <a:srgbClr val="262626"/>
                </a:solidFill>
                <a:latin typeface="Franklin Gothic Book"/>
              </a:rPr>
              <a:t>), который ставится вначале предложения</a:t>
            </a:r>
            <a:r>
              <a:rPr lang="ru-RU" sz="2800" b="1" dirty="0">
                <a:latin typeface="Franklin Gothic Book"/>
              </a:rPr>
              <a:t>​</a:t>
            </a:r>
            <a:endParaRPr lang="ru-RU" b="1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22756E53-A6E5-4798-AFAB-E06F6666E6BA}"/>
              </a:ext>
            </a:extLst>
          </p:cNvPr>
          <p:cNvSpPr txBox="1"/>
          <p:nvPr/>
        </p:nvSpPr>
        <p:spPr>
          <a:xfrm>
            <a:off x="850900" y="1009651"/>
            <a:ext cx="4256616" cy="40318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Arial Black"/>
              </a:rPr>
              <a:t>Do       </a:t>
            </a:r>
            <a:r>
              <a:rPr lang="ru-RU" sz="3200" b="1">
                <a:solidFill>
                  <a:srgbClr val="000000"/>
                </a:solidFill>
                <a:latin typeface="Arial Black"/>
              </a:rPr>
              <a:t>I       </a:t>
            </a:r>
            <a:r>
              <a:rPr lang="ru-RU" sz="3200" b="1">
                <a:solidFill>
                  <a:srgbClr val="00B050"/>
                </a:solidFill>
                <a:latin typeface="Arial Black"/>
              </a:rPr>
              <a:t>play </a:t>
            </a:r>
            <a:r>
              <a:rPr lang="ru-RU" sz="3200" b="1" dirty="0">
                <a:latin typeface="Arial Black"/>
              </a:rPr>
              <a:t>?</a:t>
            </a:r>
            <a:r>
              <a:rPr lang="ru-RU" sz="3200" dirty="0">
                <a:latin typeface="Arial Black"/>
              </a:rPr>
              <a:t>​</a:t>
            </a:r>
            <a:endParaRPr lang="ru-RU" sz="3200" dirty="0"/>
          </a:p>
          <a:p>
            <a:r>
              <a:rPr lang="ru-RU" sz="3200" b="1">
                <a:solidFill>
                  <a:srgbClr val="0070C0"/>
                </a:solidFill>
                <a:latin typeface="Arial Black"/>
              </a:rPr>
              <a:t>Do     </a:t>
            </a:r>
            <a:r>
              <a:rPr lang="ru-RU" sz="3200" b="1">
                <a:latin typeface="Arial Black"/>
              </a:rPr>
              <a:t> you   </a:t>
            </a:r>
            <a:r>
              <a:rPr lang="ru-RU" sz="3200" b="1" dirty="0">
                <a:solidFill>
                  <a:srgbClr val="00B050"/>
                </a:solidFill>
                <a:latin typeface="Arial Black"/>
              </a:rPr>
              <a:t>play </a:t>
            </a:r>
            <a:r>
              <a:rPr lang="ru-RU" sz="3200" b="1" dirty="0">
                <a:latin typeface="Arial Black"/>
              </a:rPr>
              <a:t>?</a:t>
            </a:r>
            <a:endParaRPr lang="ru-RU" sz="3200" dirty="0">
              <a:latin typeface="Arial Black"/>
              <a:ea typeface="+mn-lt"/>
              <a:cs typeface="+mn-lt"/>
            </a:endParaRPr>
          </a:p>
          <a:p>
            <a:r>
              <a:rPr lang="ru-RU" sz="3200" b="1">
                <a:solidFill>
                  <a:srgbClr val="0070C0"/>
                </a:solidFill>
                <a:latin typeface="Arial Black"/>
              </a:rPr>
              <a:t>Do       </a:t>
            </a:r>
            <a:r>
              <a:rPr lang="ru-RU" sz="3200" b="1">
                <a:latin typeface="Arial Black"/>
              </a:rPr>
              <a:t>w</a:t>
            </a:r>
            <a:r>
              <a:rPr lang="ru-RU" sz="3200" b="1" dirty="0">
                <a:latin typeface="Arial Black"/>
              </a:rPr>
              <a:t>e   </a:t>
            </a:r>
            <a:r>
              <a:rPr lang="ru-RU" sz="3200" b="1" dirty="0">
                <a:solidFill>
                  <a:srgbClr val="00B050"/>
                </a:solidFill>
                <a:latin typeface="Arial Black"/>
              </a:rPr>
              <a:t>play </a:t>
            </a:r>
            <a:r>
              <a:rPr lang="ru-RU" sz="3200" b="1" dirty="0">
                <a:latin typeface="Arial Black"/>
              </a:rPr>
              <a:t>?</a:t>
            </a:r>
            <a:r>
              <a:rPr lang="ru-RU" sz="3200" dirty="0">
                <a:latin typeface="Arial Black"/>
              </a:rPr>
              <a:t> </a:t>
            </a:r>
            <a:endParaRPr lang="ru-RU" sz="3200" dirty="0">
              <a:ea typeface="+mn-lt"/>
              <a:cs typeface="+mn-lt"/>
            </a:endParaRPr>
          </a:p>
          <a:p>
            <a:r>
              <a:rPr lang="ru-RU" sz="3200" b="1">
                <a:solidFill>
                  <a:srgbClr val="0070C0"/>
                </a:solidFill>
                <a:latin typeface="Arial Black"/>
              </a:rPr>
              <a:t>Do     </a:t>
            </a:r>
            <a:r>
              <a:rPr lang="ru-RU" sz="3200" b="1">
                <a:latin typeface="Arial Black"/>
              </a:rPr>
              <a:t>they  </a:t>
            </a:r>
            <a:r>
              <a:rPr lang="ru-RU" sz="3200" b="1" dirty="0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200" dirty="0">
                <a:latin typeface="Arial Black"/>
              </a:rPr>
              <a:t>​ </a:t>
            </a:r>
            <a:r>
              <a:rPr lang="ru-RU" sz="3200" b="1" dirty="0">
                <a:latin typeface="Arial Black"/>
              </a:rPr>
              <a:t>?</a:t>
            </a:r>
            <a:endParaRPr lang="ru-RU" sz="3200" dirty="0">
              <a:latin typeface="Arial Black"/>
              <a:ea typeface="+mn-lt"/>
              <a:cs typeface="+mn-lt"/>
            </a:endParaRPr>
          </a:p>
          <a:p>
            <a:r>
              <a:rPr lang="ru-RU" sz="3200">
                <a:solidFill>
                  <a:srgbClr val="0070C0"/>
                </a:solidFill>
                <a:latin typeface="Arial Black"/>
              </a:rPr>
              <a:t>Does   </a:t>
            </a:r>
            <a:r>
              <a:rPr lang="ru-RU" sz="3200">
                <a:latin typeface="Arial Black"/>
              </a:rPr>
              <a:t>h</a:t>
            </a:r>
            <a:r>
              <a:rPr lang="ru-RU" sz="3200" b="1" dirty="0">
                <a:latin typeface="Arial Black"/>
              </a:rPr>
              <a:t>e    </a:t>
            </a:r>
            <a:r>
              <a:rPr lang="ru-RU" sz="3200" b="1" dirty="0">
                <a:solidFill>
                  <a:srgbClr val="00B050"/>
                </a:solidFill>
                <a:latin typeface="Arial Black"/>
              </a:rPr>
              <a:t>play </a:t>
            </a:r>
            <a:r>
              <a:rPr lang="ru-RU" sz="3200" b="1" dirty="0">
                <a:latin typeface="Arial Black"/>
              </a:rPr>
              <a:t>?</a:t>
            </a:r>
            <a:endParaRPr lang="ru-RU" sz="3200" dirty="0">
              <a:solidFill>
                <a:srgbClr val="000000"/>
              </a:solidFill>
              <a:latin typeface="Arial Black"/>
            </a:endParaRPr>
          </a:p>
          <a:p>
            <a:r>
              <a:rPr lang="ru-RU" sz="3200">
                <a:solidFill>
                  <a:srgbClr val="0070C0"/>
                </a:solidFill>
                <a:latin typeface="Arial Black"/>
              </a:rPr>
              <a:t>Does  </a:t>
            </a:r>
            <a:r>
              <a:rPr lang="ru-RU" sz="3200">
                <a:latin typeface="Arial Black"/>
              </a:rPr>
              <a:t>s</a:t>
            </a:r>
            <a:r>
              <a:rPr lang="ru-RU" sz="3200" b="1">
                <a:latin typeface="Arial Black"/>
              </a:rPr>
              <a:t>he   </a:t>
            </a:r>
            <a:r>
              <a:rPr lang="ru-RU" sz="3200" b="1" dirty="0">
                <a:solidFill>
                  <a:srgbClr val="00B050"/>
                </a:solidFill>
                <a:latin typeface="Arial Black"/>
              </a:rPr>
              <a:t>play </a:t>
            </a:r>
            <a:r>
              <a:rPr lang="ru-RU" sz="3200" b="1" dirty="0">
                <a:latin typeface="Arial Black"/>
              </a:rPr>
              <a:t>?</a:t>
            </a:r>
            <a:endParaRPr lang="ru-RU" sz="3200" dirty="0">
              <a:latin typeface="Arial Black"/>
              <a:ea typeface="+mn-lt"/>
              <a:cs typeface="+mn-lt"/>
            </a:endParaRPr>
          </a:p>
          <a:p>
            <a:r>
              <a:rPr lang="ru-RU" sz="3200">
                <a:solidFill>
                  <a:srgbClr val="0070C0"/>
                </a:solidFill>
                <a:latin typeface="Arial Black"/>
              </a:rPr>
              <a:t>Does   </a:t>
            </a:r>
            <a:r>
              <a:rPr lang="ru-RU" sz="3200">
                <a:latin typeface="Arial Black"/>
              </a:rPr>
              <a:t>i</a:t>
            </a:r>
            <a:r>
              <a:rPr lang="ru-RU" sz="3200" b="1">
                <a:latin typeface="Arial Black"/>
              </a:rPr>
              <a:t>t      </a:t>
            </a:r>
            <a:r>
              <a:rPr lang="ru-RU" sz="3200" b="1" dirty="0">
                <a:solidFill>
                  <a:srgbClr val="00B050"/>
                </a:solidFill>
                <a:latin typeface="Arial Black"/>
              </a:rPr>
              <a:t>play </a:t>
            </a:r>
            <a:r>
              <a:rPr lang="ru-RU" sz="3200" b="1" dirty="0">
                <a:latin typeface="Arial Black"/>
              </a:rPr>
              <a:t>?</a:t>
            </a:r>
            <a:endParaRPr lang="ru-RU" sz="3200" dirty="0">
              <a:latin typeface="Arial Black"/>
              <a:ea typeface="+mn-lt"/>
              <a:cs typeface="+mn-lt"/>
            </a:endParaRPr>
          </a:p>
          <a:p>
            <a:endParaRPr lang="ru-RU" sz="3200" b="1" dirty="0">
              <a:solidFill>
                <a:srgbClr val="00B050"/>
              </a:solidFill>
              <a:latin typeface="Arial Black"/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="" xmlns:a16="http://schemas.microsoft.com/office/drawing/2014/main" id="{D55ADFB4-2C14-4AFC-B9D4-600F624B9554}"/>
              </a:ext>
            </a:extLst>
          </p:cNvPr>
          <p:cNvCxnSpPr/>
          <p:nvPr/>
        </p:nvCxnSpPr>
        <p:spPr>
          <a:xfrm>
            <a:off x="839258" y="1008591"/>
            <a:ext cx="21167" cy="3545417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8B5DABF5-2CE5-4778-81BC-A2117AE97D36}"/>
              </a:ext>
            </a:extLst>
          </p:cNvPr>
          <p:cNvCxnSpPr/>
          <p:nvPr/>
        </p:nvCxnSpPr>
        <p:spPr>
          <a:xfrm flipV="1">
            <a:off x="855134" y="4559299"/>
            <a:ext cx="4328581" cy="1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5D12E127-1B87-4066-9D7F-66F0270ACF23}"/>
              </a:ext>
            </a:extLst>
          </p:cNvPr>
          <p:cNvCxnSpPr/>
          <p:nvPr/>
        </p:nvCxnSpPr>
        <p:spPr>
          <a:xfrm flipH="1">
            <a:off x="5189008" y="1019176"/>
            <a:ext cx="1" cy="3534832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="" xmlns:a16="http://schemas.microsoft.com/office/drawing/2014/main" id="{6EEE9CDD-9A22-4785-A2D8-CD87E4C2F1E4}"/>
              </a:ext>
            </a:extLst>
          </p:cNvPr>
          <p:cNvCxnSpPr/>
          <p:nvPr/>
        </p:nvCxnSpPr>
        <p:spPr>
          <a:xfrm flipV="1">
            <a:off x="814312" y="1013883"/>
            <a:ext cx="4328582" cy="10584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Рисунок 11" descr="Изображение выглядит как комната, рисунок&#10;&#10;Автоматически созданное описание">
            <a:extLst>
              <a:ext uri="{FF2B5EF4-FFF2-40B4-BE49-F238E27FC236}">
                <a16:creationId xmlns="" xmlns:a16="http://schemas.microsoft.com/office/drawing/2014/main" id="{36B88897-B0C4-4308-BA4B-B36E94F04E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22249" y="4296895"/>
            <a:ext cx="2567819" cy="1936001"/>
          </a:xfrm>
          <a:prstGeom prst="rect">
            <a:avLst/>
          </a:prstGeom>
        </p:spPr>
      </p:pic>
      <p:pic>
        <p:nvPicPr>
          <p:cNvPr id="12" name="Рисунок 12" descr="Изображение выглядит как игрушка, комната, часы&#10;&#10;Автоматически созданное описание">
            <a:extLst>
              <a:ext uri="{FF2B5EF4-FFF2-40B4-BE49-F238E27FC236}">
                <a16:creationId xmlns="" xmlns:a16="http://schemas.microsoft.com/office/drawing/2014/main" id="{853589BA-C448-40A8-BC4E-9BA9A26EB41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8593" y="4647292"/>
            <a:ext cx="1875367" cy="149436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56524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2CE7035-44F7-4F36-B90B-A66BFFE53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31669" y="2778275"/>
            <a:ext cx="9601196" cy="1303867"/>
          </a:xfrm>
        </p:spPr>
        <p:txBody>
          <a:bodyPr>
            <a:noAutofit/>
          </a:bodyPr>
          <a:lstStyle/>
          <a:p>
            <a:r>
              <a:rPr lang="ru-RU" sz="8800">
                <a:solidFill>
                  <a:srgbClr val="0070C0"/>
                </a:solidFill>
                <a:latin typeface="Arial Black"/>
              </a:rPr>
              <a:t>Do</a:t>
            </a:r>
            <a:endParaRPr lang="ru-RU" sz="8800" dirty="0">
              <a:solidFill>
                <a:srgbClr val="0070C0"/>
              </a:solidFill>
              <a:latin typeface="Arial Black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833F141-1EC4-4E0C-A43A-636D54FAC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9437" y="1495575"/>
            <a:ext cx="9601196" cy="331893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5400">
                <a:latin typeface="Arial Black"/>
              </a:rPr>
              <a:t>I</a:t>
            </a:r>
          </a:p>
          <a:p>
            <a:pPr marL="0" indent="0">
              <a:buNone/>
            </a:pPr>
            <a:r>
              <a:rPr lang="ru-RU" sz="5400">
                <a:latin typeface="Arial Black"/>
              </a:rPr>
              <a:t>you</a:t>
            </a:r>
          </a:p>
          <a:p>
            <a:pPr marL="0" indent="0">
              <a:buNone/>
            </a:pPr>
            <a:r>
              <a:rPr lang="ru-RU" sz="5400">
                <a:latin typeface="Arial Black"/>
              </a:rPr>
              <a:t>we</a:t>
            </a:r>
          </a:p>
          <a:p>
            <a:pPr marL="0" indent="0">
              <a:buNone/>
            </a:pPr>
            <a:r>
              <a:rPr lang="ru-RU" sz="5400">
                <a:latin typeface="Arial Black"/>
              </a:rPr>
              <a:t>they</a:t>
            </a:r>
            <a:endParaRPr lang="ru-RU" sz="5400" dirty="0">
              <a:latin typeface="Arial Black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BC22295-F6E3-4628-AB94-A8972F699522}"/>
              </a:ext>
            </a:extLst>
          </p:cNvPr>
          <p:cNvSpPr txBox="1"/>
          <p:nvPr/>
        </p:nvSpPr>
        <p:spPr>
          <a:xfrm>
            <a:off x="5799364" y="2547256"/>
            <a:ext cx="3301092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800">
                <a:solidFill>
                  <a:srgbClr val="0070C0"/>
                </a:solidFill>
                <a:latin typeface="Arial Black"/>
              </a:rPr>
              <a:t>Does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C51F4384-FB3B-4620-8FFC-DEDCF0E93699}"/>
              </a:ext>
            </a:extLst>
          </p:cNvPr>
          <p:cNvSpPr txBox="1"/>
          <p:nvPr/>
        </p:nvSpPr>
        <p:spPr>
          <a:xfrm>
            <a:off x="9935937" y="2084614"/>
            <a:ext cx="27432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5400">
                <a:latin typeface="Arial Black"/>
              </a:rPr>
              <a:t>he</a:t>
            </a:r>
          </a:p>
          <a:p>
            <a:r>
              <a:rPr lang="ru-RU" sz="5400">
                <a:latin typeface="Arial Black"/>
              </a:rPr>
              <a:t>she</a:t>
            </a:r>
          </a:p>
          <a:p>
            <a:r>
              <a:rPr lang="ru-RU" sz="5400">
                <a:latin typeface="Arial Black"/>
              </a:rPr>
              <a:t>it</a:t>
            </a:r>
            <a:endParaRPr lang="ru-RU" sz="5400" dirty="0">
              <a:latin typeface="Arial Black"/>
            </a:endParaRPr>
          </a:p>
          <a:p>
            <a:pPr algn="l"/>
            <a:endParaRPr lang="ru-RU" dirty="0"/>
          </a:p>
        </p:txBody>
      </p:sp>
      <p:sp>
        <p:nvSpPr>
          <p:cNvPr id="6" name="Стрелка: вправо 5">
            <a:extLst>
              <a:ext uri="{FF2B5EF4-FFF2-40B4-BE49-F238E27FC236}">
                <a16:creationId xmlns="" xmlns:a16="http://schemas.microsoft.com/office/drawing/2014/main" id="{E6179849-58E8-4498-8FB8-FD96B70383B1}"/>
              </a:ext>
            </a:extLst>
          </p:cNvPr>
          <p:cNvSpPr/>
          <p:nvPr/>
        </p:nvSpPr>
        <p:spPr>
          <a:xfrm rot="18720000" flipV="1">
            <a:off x="2429210" y="2529090"/>
            <a:ext cx="1088572" cy="258536"/>
          </a:xfrm>
          <a:prstGeom prst="rightArrow">
            <a:avLst/>
          </a:prstGeom>
          <a:solidFill>
            <a:srgbClr val="615A5A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="" xmlns:a16="http://schemas.microsoft.com/office/drawing/2014/main" id="{E3398FDA-10DB-4D71-BF0F-4D7ED45B4E46}"/>
              </a:ext>
            </a:extLst>
          </p:cNvPr>
          <p:cNvSpPr/>
          <p:nvPr/>
        </p:nvSpPr>
        <p:spPr>
          <a:xfrm rot="19740000" flipV="1">
            <a:off x="2691746" y="3171187"/>
            <a:ext cx="966108" cy="258536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право 7">
            <a:extLst>
              <a:ext uri="{FF2B5EF4-FFF2-40B4-BE49-F238E27FC236}">
                <a16:creationId xmlns="" xmlns:a16="http://schemas.microsoft.com/office/drawing/2014/main" id="{98CAB633-18F2-4CE7-A480-6B3D1BCAE9FF}"/>
              </a:ext>
            </a:extLst>
          </p:cNvPr>
          <p:cNvSpPr/>
          <p:nvPr/>
        </p:nvSpPr>
        <p:spPr>
          <a:xfrm rot="480000" flipV="1">
            <a:off x="2703094" y="3878508"/>
            <a:ext cx="925287" cy="244929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="" xmlns:a16="http://schemas.microsoft.com/office/drawing/2014/main" id="{01C69414-ABC0-4FC0-B20E-527C8EB39CFF}"/>
              </a:ext>
            </a:extLst>
          </p:cNvPr>
          <p:cNvSpPr/>
          <p:nvPr/>
        </p:nvSpPr>
        <p:spPr>
          <a:xfrm rot="2280000" flipV="1">
            <a:off x="2393765" y="4550613"/>
            <a:ext cx="1170214" cy="244929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="" xmlns:a16="http://schemas.microsoft.com/office/drawing/2014/main" id="{B214C8A4-3584-4358-A2C5-34876934E969}"/>
              </a:ext>
            </a:extLst>
          </p:cNvPr>
          <p:cNvSpPr/>
          <p:nvPr/>
        </p:nvSpPr>
        <p:spPr>
          <a:xfrm rot="18720000" flipV="1">
            <a:off x="8865388" y="2651554"/>
            <a:ext cx="1088572" cy="258536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="" xmlns:a16="http://schemas.microsoft.com/office/drawing/2014/main" id="{1CEC9ABF-5A5E-4D25-A736-A1107270C95B}"/>
              </a:ext>
            </a:extLst>
          </p:cNvPr>
          <p:cNvSpPr/>
          <p:nvPr/>
        </p:nvSpPr>
        <p:spPr>
          <a:xfrm flipV="1">
            <a:off x="9096709" y="3277482"/>
            <a:ext cx="748394" cy="258536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="" xmlns:a16="http://schemas.microsoft.com/office/drawing/2014/main" id="{55D9D9BC-DF1C-4873-8B99-31DB17EC671B}"/>
              </a:ext>
            </a:extLst>
          </p:cNvPr>
          <p:cNvSpPr/>
          <p:nvPr/>
        </p:nvSpPr>
        <p:spPr>
          <a:xfrm rot="1980000" flipV="1">
            <a:off x="8934935" y="3781964"/>
            <a:ext cx="1020537" cy="244929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2030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="" xmlns:a16="http://schemas.microsoft.com/office/drawing/2014/main" id="{A440FBE6-72B7-43D4-A8EB-FDBC35FE56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647B8492-BC4D-4046-B35A-C38E034940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35" name="Picture 34">
              <a:extLst>
                <a:ext uri="{FF2B5EF4-FFF2-40B4-BE49-F238E27FC236}">
                  <a16:creationId xmlns="" xmlns:a16="http://schemas.microsoft.com/office/drawing/2014/main" id="{47264A7B-BD07-443B-B4AE-B7D112274D0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36" name="Rectangle 35">
              <a:extLst>
                <a:ext uri="{FF2B5EF4-FFF2-40B4-BE49-F238E27FC236}">
                  <a16:creationId xmlns="" xmlns:a16="http://schemas.microsoft.com/office/drawing/2014/main" id="{8D9B85B4-ACC6-412B-BC6B-2163BCCDFBD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37" name="Picture 36">
              <a:extLst>
                <a:ext uri="{FF2B5EF4-FFF2-40B4-BE49-F238E27FC236}">
                  <a16:creationId xmlns="" xmlns:a16="http://schemas.microsoft.com/office/drawing/2014/main" id="{17D5E57D-F913-44D3-9AF3-FCDFAE64F7E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="" xmlns:a16="http://schemas.microsoft.com/office/drawing/2014/main" id="{BCF01E4E-4102-455A-BC41-D5F848B941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F3B504C-6DC9-45E6-9F3B-59739BF86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09598" y="3744382"/>
            <a:ext cx="8476984" cy="1284552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0070C0"/>
                </a:solidFill>
                <a:latin typeface="Garamond"/>
              </a:rPr>
              <a:t>Do</a:t>
            </a:r>
            <a:r>
              <a:rPr lang="en-US" sz="3600" b="1">
                <a:latin typeface="Garamond"/>
              </a:rPr>
              <a:t>       I       </a:t>
            </a:r>
            <a:r>
              <a:rPr lang="en-US" sz="3600" b="1">
                <a:solidFill>
                  <a:srgbClr val="00B050"/>
                </a:solidFill>
                <a:latin typeface="Garamond"/>
              </a:rPr>
              <a:t>play  </a:t>
            </a:r>
            <a:r>
              <a:rPr lang="en-US" sz="3600" b="1">
                <a:latin typeface="Garamond"/>
              </a:rPr>
              <a:t>the guitar ?</a:t>
            </a:r>
            <a:r>
              <a:rPr lang="en-US" sz="3600" b="1" dirty="0">
                <a:latin typeface="Garamond"/>
              </a:rPr>
              <a:t> </a:t>
            </a:r>
          </a:p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0070C0"/>
                </a:solidFill>
                <a:latin typeface="Garamond"/>
              </a:rPr>
              <a:t>Do</a:t>
            </a:r>
            <a:r>
              <a:rPr lang="en-US" sz="3600" b="1">
                <a:latin typeface="Garamond"/>
              </a:rPr>
              <a:t>      you   </a:t>
            </a:r>
            <a:r>
              <a:rPr lang="en-US" sz="3600" b="1">
                <a:solidFill>
                  <a:srgbClr val="00B050"/>
                </a:solidFill>
                <a:latin typeface="Garamond"/>
              </a:rPr>
              <a:t>play</a:t>
            </a:r>
            <a:r>
              <a:rPr lang="en-US" sz="3600" b="1">
                <a:latin typeface="Garamond"/>
              </a:rPr>
              <a:t>  the guitar ?</a:t>
            </a:r>
            <a:endParaRPr lang="en-US" sz="3600" b="1" dirty="0">
              <a:latin typeface="Garamond"/>
            </a:endParaRPr>
          </a:p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0070C0"/>
                </a:solidFill>
                <a:latin typeface="Garamond"/>
              </a:rPr>
              <a:t>Do </a:t>
            </a:r>
            <a:r>
              <a:rPr lang="en-US" sz="3600" b="1">
                <a:latin typeface="Garamond"/>
              </a:rPr>
              <a:t>      we   </a:t>
            </a:r>
            <a:r>
              <a:rPr lang="en-US" sz="3600" b="1">
                <a:solidFill>
                  <a:srgbClr val="00B050"/>
                </a:solidFill>
                <a:latin typeface="Garamond"/>
              </a:rPr>
              <a:t>play</a:t>
            </a:r>
            <a:r>
              <a:rPr lang="en-US" sz="3600" b="1">
                <a:latin typeface="Garamond"/>
              </a:rPr>
              <a:t>  the guitar ?</a:t>
            </a:r>
            <a:r>
              <a:rPr lang="en-US" sz="3600" b="1" dirty="0">
                <a:latin typeface="Garamond"/>
              </a:rPr>
              <a:t> </a:t>
            </a:r>
          </a:p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0070C0"/>
                </a:solidFill>
                <a:latin typeface="Garamond"/>
              </a:rPr>
              <a:t>Do  </a:t>
            </a:r>
            <a:r>
              <a:rPr lang="en-US" sz="3600" b="1">
                <a:latin typeface="Garamond"/>
              </a:rPr>
              <a:t>   they  </a:t>
            </a:r>
            <a:r>
              <a:rPr lang="en-US" sz="3600" b="1">
                <a:solidFill>
                  <a:srgbClr val="00B050"/>
                </a:solidFill>
                <a:latin typeface="Garamond"/>
              </a:rPr>
              <a:t>play</a:t>
            </a:r>
            <a:r>
              <a:rPr lang="en-US" sz="3600" b="1" dirty="0">
                <a:solidFill>
                  <a:srgbClr val="00B050"/>
                </a:solidFill>
                <a:latin typeface="Garamond"/>
              </a:rPr>
              <a:t> </a:t>
            </a:r>
            <a:r>
              <a:rPr lang="en-US" sz="3600" b="1" dirty="0">
                <a:latin typeface="Garamond"/>
              </a:rPr>
              <a:t>  </a:t>
            </a:r>
            <a:r>
              <a:rPr lang="en-US" sz="3600" b="1">
                <a:latin typeface="Garamond"/>
              </a:rPr>
              <a:t>the guitar ?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>
                <a:solidFill>
                  <a:srgbClr val="0070C0"/>
                </a:solidFill>
                <a:latin typeface="Garamond"/>
              </a:rPr>
              <a:t>Does </a:t>
            </a:r>
            <a:r>
              <a:rPr lang="en-US" sz="3600" b="1">
                <a:latin typeface="Garamond"/>
              </a:rPr>
              <a:t>  he    </a:t>
            </a:r>
            <a:r>
              <a:rPr lang="en-US" sz="3600" b="1">
                <a:solidFill>
                  <a:srgbClr val="00B050"/>
                </a:solidFill>
                <a:latin typeface="Garamond"/>
              </a:rPr>
              <a:t>play</a:t>
            </a:r>
            <a:r>
              <a:rPr lang="en-US" sz="3600" b="1">
                <a:latin typeface="Garamond"/>
              </a:rPr>
              <a:t>  the guitar ?</a:t>
            </a:r>
            <a:endParaRPr lang="en-US" sz="3600" b="1" dirty="0">
              <a:latin typeface="Garamond"/>
            </a:endParaRPr>
          </a:p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0070C0"/>
                </a:solidFill>
                <a:latin typeface="Garamond"/>
              </a:rPr>
              <a:t>Does </a:t>
            </a:r>
            <a:r>
              <a:rPr lang="en-US" sz="3600" b="1">
                <a:latin typeface="Garamond"/>
              </a:rPr>
              <a:t> she   </a:t>
            </a:r>
            <a:r>
              <a:rPr lang="en-US" sz="3600" b="1">
                <a:solidFill>
                  <a:srgbClr val="00B050"/>
                </a:solidFill>
                <a:latin typeface="Garamond"/>
              </a:rPr>
              <a:t>play </a:t>
            </a:r>
            <a:r>
              <a:rPr lang="en-US" sz="3600" b="1">
                <a:latin typeface="Garamond"/>
              </a:rPr>
              <a:t> the guitar ?</a:t>
            </a:r>
            <a:endParaRPr lang="en-US" sz="3600" b="1" dirty="0">
              <a:latin typeface="Garamond"/>
            </a:endParaRPr>
          </a:p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0070C0"/>
                </a:solidFill>
                <a:latin typeface="Garamond"/>
              </a:rPr>
              <a:t>Does </a:t>
            </a:r>
            <a:r>
              <a:rPr lang="en-US" sz="3600" b="1">
                <a:latin typeface="Garamond"/>
              </a:rPr>
              <a:t>  it      </a:t>
            </a:r>
            <a:r>
              <a:rPr lang="en-US" sz="3600" b="1">
                <a:solidFill>
                  <a:srgbClr val="00B050"/>
                </a:solidFill>
                <a:latin typeface="Garamond"/>
              </a:rPr>
              <a:t>play</a:t>
            </a:r>
            <a:r>
              <a:rPr lang="en-US" sz="3600" b="1">
                <a:latin typeface="Garamond"/>
              </a:rPr>
              <a:t>  the guitar ?</a:t>
            </a:r>
            <a:endParaRPr lang="en-US" sz="3600" dirty="0">
              <a:latin typeface="Garamond"/>
            </a:endParaRPr>
          </a:p>
          <a:p>
            <a:pPr>
              <a:lnSpc>
                <a:spcPct val="90000"/>
              </a:lnSpc>
            </a:pPr>
            <a:endParaRPr lang="en-US" sz="4000" dirty="0"/>
          </a:p>
        </p:txBody>
      </p: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16652DC1-CA18-4263-AC06-BAB0B05EC7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человек, внутренний, гитара, использует&#10;&#10;Автоматически созданное описание">
            <a:extLst>
              <a:ext uri="{FF2B5EF4-FFF2-40B4-BE49-F238E27FC236}">
                <a16:creationId xmlns="" xmlns:a16="http://schemas.microsoft.com/office/drawing/2014/main" id="{E5F2044C-4B87-434C-A2AA-3F9C135C40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14203" r="22930"/>
          <a:stretch/>
        </p:blipFill>
        <p:spPr>
          <a:xfrm>
            <a:off x="6806597" y="1512809"/>
            <a:ext cx="5006824" cy="4471914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</p:spTree>
    <p:extLst>
      <p:ext uri="{BB962C8B-B14F-4D97-AF65-F5344CB8AC3E}">
        <p14:creationId xmlns="" xmlns:p14="http://schemas.microsoft.com/office/powerpoint/2010/main" val="1824346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27">
            <a:extLst>
              <a:ext uri="{FF2B5EF4-FFF2-40B4-BE49-F238E27FC236}">
                <a16:creationId xmlns="" xmlns:a16="http://schemas.microsoft.com/office/drawing/2014/main" id="{278BC618-3289-4C64-902D-506AF437E6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/>
          </a:blipFill>
          <a:ln w="15875" cap="flat" cmpd="sng" algn="ctr">
            <a:solidFill>
              <a:srgbClr val="AB946B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pic>
        <p:nvPicPr>
          <p:cNvPr id="33" name="Picture 29">
            <a:extLst>
              <a:ext uri="{FF2B5EF4-FFF2-40B4-BE49-F238E27FC236}">
                <a16:creationId xmlns="" xmlns:a16="http://schemas.microsoft.com/office/drawing/2014/main" id="{133D31B1-9C37-4542-80D3-7B54026F28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35C7A1-CD0A-4D93-A3EB-442A20800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9687" y="1009346"/>
            <a:ext cx="6594018" cy="154879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" sz="3600" b="1" u="sng" dirty="0">
                <a:solidFill>
                  <a:srgbClr val="00B050"/>
                </a:solidFill>
                <a:latin typeface="Arial Black"/>
              </a:rPr>
              <a:t>Negative </a:t>
            </a:r>
            <a:r>
              <a:rPr lang="en-US" sz="3600" b="1" u="sng">
                <a:solidFill>
                  <a:srgbClr val="00B050"/>
                </a:solidFill>
                <a:latin typeface="Arial Black"/>
              </a:rPr>
              <a:t>sentence</a:t>
            </a:r>
            <a:r>
              <a:rPr lang="en-US" sz="3600" b="1" u="sng" dirty="0">
                <a:latin typeface="Arial Black"/>
              </a:rPr>
              <a:t/>
            </a:r>
            <a:br>
              <a:rPr lang="en-US" sz="3600" b="1" u="sng" dirty="0">
                <a:latin typeface="Arial Black"/>
              </a:rPr>
            </a:br>
            <a:r>
              <a:rPr lang="en-US" sz="3600" b="1" u="sng">
                <a:solidFill>
                  <a:srgbClr val="00B050"/>
                </a:solidFill>
                <a:latin typeface="Arial Black"/>
              </a:rPr>
              <a:t>(Отрицательное предложение)</a:t>
            </a:r>
            <a:endParaRPr lang="en-US" sz="3600" b="1">
              <a:solidFill>
                <a:srgbClr val="00B050"/>
              </a:solidFill>
              <a:latin typeface="Arial Black"/>
              <a:ea typeface="+mj-lt"/>
              <a:cs typeface="+mj-lt"/>
            </a:endParaRPr>
          </a:p>
          <a:p>
            <a:pPr>
              <a:lnSpc>
                <a:spcPct val="90000"/>
              </a:lnSpc>
            </a:pPr>
            <a:endParaRPr lang="ru-RU" sz="370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E42E9BC-B669-48FA-85CF-3A6FC0C18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258" y="2556932"/>
            <a:ext cx="5070017" cy="36591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515151"/>
                </a:solidFill>
                <a:latin typeface="arial"/>
                <a:ea typeface="arial"/>
                <a:cs typeface="arial"/>
              </a:rPr>
              <a:t>     </a:t>
            </a:r>
            <a:r>
              <a:rPr lang="ru-RU" sz="2800" b="1" i="0">
                <a:solidFill>
                  <a:srgbClr val="515151"/>
                </a:solidFill>
                <a:latin typeface="Franklin Gothic Book"/>
                <a:ea typeface="arial"/>
                <a:cs typeface="arial"/>
              </a:rPr>
              <a:t>Отрицательная форма образуется при помощи вспомогательного глагола </a:t>
            </a:r>
            <a:r>
              <a:rPr lang="af-ZA" sz="2800" b="1" i="0">
                <a:solidFill>
                  <a:srgbClr val="0070C0"/>
                </a:solidFill>
                <a:latin typeface="Arial Black"/>
                <a:ea typeface="arial"/>
                <a:cs typeface="arial"/>
              </a:rPr>
              <a:t>do (does)</a:t>
            </a:r>
            <a:r>
              <a:rPr lang="af-ZA" sz="2800" b="1" i="0" dirty="0">
                <a:solidFill>
                  <a:srgbClr val="515151"/>
                </a:solidFill>
                <a:latin typeface="Franklin Gothic Book"/>
                <a:ea typeface="arial"/>
                <a:cs typeface="arial"/>
              </a:rPr>
              <a:t> </a:t>
            </a:r>
            <a:r>
              <a:rPr lang="ru-RU" sz="2800" b="1" i="0">
                <a:solidFill>
                  <a:srgbClr val="515151"/>
                </a:solidFill>
                <a:latin typeface="Franklin Gothic Book"/>
                <a:ea typeface="arial"/>
                <a:cs typeface="arial"/>
              </a:rPr>
              <a:t>и отрицательной частицы </a:t>
            </a:r>
            <a:r>
              <a:rPr lang="af-ZA" sz="2800" b="1" i="0">
                <a:solidFill>
                  <a:srgbClr val="FF0000"/>
                </a:solidFill>
                <a:latin typeface="Arial Black"/>
                <a:ea typeface="arial"/>
                <a:cs typeface="arial"/>
              </a:rPr>
              <a:t>not</a:t>
            </a:r>
            <a:r>
              <a:rPr lang="af-ZA" sz="2800" b="1" i="0">
                <a:solidFill>
                  <a:srgbClr val="515151"/>
                </a:solidFill>
                <a:latin typeface="Franklin Gothic Book"/>
                <a:ea typeface="arial"/>
                <a:cs typeface="arial"/>
              </a:rPr>
              <a:t>.</a:t>
            </a:r>
            <a:endParaRPr lang="ru-RU" sz="2800" b="1" dirty="0">
              <a:latin typeface="Franklin Gothic Book"/>
            </a:endParaRPr>
          </a:p>
        </p:txBody>
      </p:sp>
      <p:cxnSp>
        <p:nvCxnSpPr>
          <p:cNvPr id="35" name="Straight Connector 31">
            <a:extLst>
              <a:ext uri="{FF2B5EF4-FFF2-40B4-BE49-F238E27FC236}">
                <a16:creationId xmlns="" xmlns:a16="http://schemas.microsoft.com/office/drawing/2014/main" id="{10D273FA-71CB-4AEB-8F60-67AB3375E3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483042" y="2400639"/>
            <a:ext cx="92738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48AB606-CC8F-4552-A688-6D957E9516D3}"/>
              </a:ext>
            </a:extLst>
          </p:cNvPr>
          <p:cNvSpPr txBox="1"/>
          <p:nvPr/>
        </p:nvSpPr>
        <p:spPr>
          <a:xfrm>
            <a:off x="1009651" y="805544"/>
            <a:ext cx="5192485" cy="40111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600" b="1" dirty="0">
                <a:latin typeface="Arial Black"/>
              </a:rPr>
              <a:t>I        </a:t>
            </a:r>
            <a:r>
              <a:rPr lang="ru-RU" sz="3600" b="1" dirty="0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3600" b="1" dirty="0">
                <a:latin typeface="Arial Black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   </a:t>
            </a:r>
            <a:r>
              <a:rPr lang="ru-RU" sz="3600" b="1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3600" b="1" dirty="0">
                <a:latin typeface="Arial Black"/>
              </a:rPr>
              <a:t> </a:t>
            </a:r>
            <a:r>
              <a:rPr lang="ru-RU" sz="3600" b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>
                <a:latin typeface="Arial Black"/>
              </a:rPr>
              <a:t>​</a:t>
            </a:r>
          </a:p>
          <a:p>
            <a:r>
              <a:rPr lang="ru-RU" sz="3600" b="1" dirty="0">
                <a:latin typeface="Arial Black"/>
              </a:rPr>
              <a:t>You   </a:t>
            </a:r>
            <a:r>
              <a:rPr lang="ru-RU" sz="3600" b="1" dirty="0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   </a:t>
            </a:r>
            <a:r>
              <a:rPr lang="ru-RU" sz="3600" b="1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ru-RU" sz="3600" b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>
                <a:latin typeface="Arial Black"/>
              </a:rPr>
              <a:t>​</a:t>
            </a:r>
          </a:p>
          <a:p>
            <a:r>
              <a:rPr lang="ru-RU" sz="3600" b="1" dirty="0">
                <a:latin typeface="Arial Black"/>
              </a:rPr>
              <a:t>We   </a:t>
            </a:r>
            <a:r>
              <a:rPr lang="ru-RU" sz="3600" b="1" dirty="0">
                <a:solidFill>
                  <a:srgbClr val="0070C0"/>
                </a:solidFill>
                <a:latin typeface="Arial Black"/>
              </a:rPr>
              <a:t> do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   </a:t>
            </a:r>
            <a:r>
              <a:rPr lang="ru-RU" sz="3600" b="1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ru-RU" sz="3600" b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>
                <a:latin typeface="Arial Black"/>
              </a:rPr>
              <a:t>​</a:t>
            </a:r>
          </a:p>
          <a:p>
            <a:r>
              <a:rPr lang="ru-RU" sz="3600" b="1" dirty="0">
                <a:latin typeface="Arial Black"/>
              </a:rPr>
              <a:t>They </a:t>
            </a:r>
            <a:r>
              <a:rPr lang="ru-RU" sz="3600" b="1" dirty="0">
                <a:solidFill>
                  <a:srgbClr val="0070C0"/>
                </a:solidFill>
                <a:latin typeface="Arial Black"/>
              </a:rPr>
              <a:t>do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   </a:t>
            </a:r>
            <a:r>
              <a:rPr lang="ru-RU" sz="3600" b="1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ru-RU" sz="3600" b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>
                <a:latin typeface="Arial Black"/>
              </a:rPr>
              <a:t>​</a:t>
            </a:r>
          </a:p>
          <a:p>
            <a:r>
              <a:rPr lang="ru-RU" sz="3600" b="1" dirty="0">
                <a:latin typeface="Arial Black"/>
              </a:rPr>
              <a:t>He   </a:t>
            </a:r>
            <a:r>
              <a:rPr lang="ru-RU" sz="3600" b="1" dirty="0">
                <a:solidFill>
                  <a:srgbClr val="0070C0"/>
                </a:solidFill>
                <a:latin typeface="Arial Black"/>
              </a:rPr>
              <a:t> does</a:t>
            </a:r>
            <a:r>
              <a:rPr lang="ru-RU" sz="3600" b="1" dirty="0">
                <a:latin typeface="Arial Black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ru-RU" sz="3600" b="1">
                <a:solidFill>
                  <a:srgbClr val="00B050"/>
                </a:solidFill>
                <a:latin typeface="Arial Black"/>
              </a:rPr>
              <a:t>play</a:t>
            </a:r>
            <a:r>
              <a:rPr lang="ru-RU" sz="3600">
                <a:latin typeface="Arial Black"/>
              </a:rPr>
              <a:t>​</a:t>
            </a:r>
            <a:endParaRPr lang="ru-RU" sz="3600" dirty="0">
              <a:latin typeface="Arial Black"/>
            </a:endParaRPr>
          </a:p>
          <a:p>
            <a:r>
              <a:rPr lang="ru-RU" sz="3600" b="1" dirty="0">
                <a:latin typeface="Arial Black"/>
              </a:rPr>
              <a:t>She  </a:t>
            </a:r>
            <a:r>
              <a:rPr lang="ru-RU" sz="3600" b="1" dirty="0">
                <a:solidFill>
                  <a:srgbClr val="0070C0"/>
                </a:solidFill>
                <a:latin typeface="Arial Black"/>
              </a:rPr>
              <a:t>does </a:t>
            </a:r>
            <a:r>
              <a:rPr lang="ru-RU" sz="3600" b="1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ru-RU" sz="3600" b="1">
                <a:solidFill>
                  <a:srgbClr val="00B050"/>
                </a:solidFill>
                <a:latin typeface="Arial Black"/>
              </a:rPr>
              <a:t>play</a:t>
            </a:r>
            <a:endParaRPr lang="ru-RU" sz="3600" dirty="0">
              <a:latin typeface="Arial Black"/>
            </a:endParaRPr>
          </a:p>
          <a:p>
            <a:r>
              <a:rPr lang="ru-RU" sz="3600" b="1" dirty="0">
                <a:latin typeface="Arial Black"/>
              </a:rPr>
              <a:t>It     </a:t>
            </a:r>
            <a:r>
              <a:rPr lang="ru-RU" sz="3600" b="1" dirty="0">
                <a:solidFill>
                  <a:srgbClr val="0070C0"/>
                </a:solidFill>
                <a:latin typeface="Arial Black"/>
              </a:rPr>
              <a:t> does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 Black"/>
              </a:rPr>
              <a:t>not</a:t>
            </a:r>
            <a:r>
              <a:rPr lang="ru-RU" sz="3600" b="1" dirty="0">
                <a:solidFill>
                  <a:srgbClr val="000000"/>
                </a:solidFill>
                <a:latin typeface="Arial Black"/>
              </a:rPr>
              <a:t> </a:t>
            </a:r>
            <a:r>
              <a:rPr lang="ru-RU" sz="3600" b="1">
                <a:solidFill>
                  <a:srgbClr val="00B050"/>
                </a:solidFill>
                <a:latin typeface="Arial Black"/>
              </a:rPr>
              <a:t>play</a:t>
            </a:r>
            <a:endParaRPr lang="ru-RU" sz="3600" b="1" dirty="0">
              <a:solidFill>
                <a:srgbClr val="FF0000"/>
              </a:solidFill>
              <a:latin typeface="Arial Black"/>
            </a:endParaRPr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="" xmlns:a16="http://schemas.microsoft.com/office/drawing/2014/main" id="{920C548A-9892-4FF0-AB31-86AA639BCDBC}"/>
              </a:ext>
            </a:extLst>
          </p:cNvPr>
          <p:cNvCxnSpPr/>
          <p:nvPr/>
        </p:nvCxnSpPr>
        <p:spPr>
          <a:xfrm>
            <a:off x="903515" y="808265"/>
            <a:ext cx="40821" cy="3946069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="" xmlns:a16="http://schemas.microsoft.com/office/drawing/2014/main" id="{C0431842-FA9F-4145-BCE8-75BDFFB2E4ED}"/>
              </a:ext>
            </a:extLst>
          </p:cNvPr>
          <p:cNvCxnSpPr/>
          <p:nvPr/>
        </p:nvCxnSpPr>
        <p:spPr>
          <a:xfrm flipV="1">
            <a:off x="923925" y="4761139"/>
            <a:ext cx="4912178" cy="0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="" xmlns:a16="http://schemas.microsoft.com/office/drawing/2014/main" id="{CF53D35F-1CF1-4C12-B5CC-428076F110FE}"/>
              </a:ext>
            </a:extLst>
          </p:cNvPr>
          <p:cNvCxnSpPr/>
          <p:nvPr/>
        </p:nvCxnSpPr>
        <p:spPr>
          <a:xfrm>
            <a:off x="5788479" y="821872"/>
            <a:ext cx="27214" cy="3946070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="" xmlns:a16="http://schemas.microsoft.com/office/drawing/2014/main" id="{E6D08A1F-5F4A-45EC-819E-883B7C900A65}"/>
              </a:ext>
            </a:extLst>
          </p:cNvPr>
          <p:cNvCxnSpPr/>
          <p:nvPr/>
        </p:nvCxnSpPr>
        <p:spPr>
          <a:xfrm flipV="1">
            <a:off x="923925" y="787855"/>
            <a:ext cx="4871357" cy="40820"/>
          </a:xfrm>
          <a:prstGeom prst="straightConnector1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" name="Рисунок 9" descr="Изображение выглядит как внутренний, стол, цветной, сид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0FF02CCE-4C93-43BB-8457-9AE2F52B556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21178" y="4539368"/>
            <a:ext cx="3355522" cy="19648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55482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126</Words>
  <Application>Microsoft Office PowerPoint</Application>
  <PresentationFormat>Произвольный</PresentationFormat>
  <Paragraphs>88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Present Simple</vt:lpstr>
      <vt:lpstr>Слайд 2</vt:lpstr>
      <vt:lpstr>Слайд 3</vt:lpstr>
      <vt:lpstr>Affirmative sentence (Утвердительное предложение)</vt:lpstr>
      <vt:lpstr>Окончание -s/-es </vt:lpstr>
      <vt:lpstr>Interrogative sentence (Вопросительное предложение)  </vt:lpstr>
      <vt:lpstr>Do</vt:lpstr>
      <vt:lpstr>Do       I       play  the guitar ?  Do      you   play  the guitar ? Do       we   play  the guitar ?  Do     they  play   the guitar ? Does   he    play  the guitar ? Does  she   play  the guitar ? Does   it      play  the guitar ? </vt:lpstr>
      <vt:lpstr>Negative sentence (Отрицательное предложение) </vt:lpstr>
      <vt:lpstr>do not = don’t does not = doesn’t</vt:lpstr>
      <vt:lpstr>Слайд 11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Olga</cp:lastModifiedBy>
  <cp:revision>848</cp:revision>
  <dcterms:created xsi:type="dcterms:W3CDTF">2020-08-22T18:32:42Z</dcterms:created>
  <dcterms:modified xsi:type="dcterms:W3CDTF">2021-12-21T15:20:05Z</dcterms:modified>
</cp:coreProperties>
</file>