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1" r:id="rId2"/>
    <p:sldId id="265" r:id="rId3"/>
    <p:sldId id="280" r:id="rId4"/>
    <p:sldId id="308" r:id="rId5"/>
    <p:sldId id="256" r:id="rId6"/>
    <p:sldId id="297" r:id="rId7"/>
    <p:sldId id="270" r:id="rId8"/>
    <p:sldId id="262" r:id="rId9"/>
    <p:sldId id="260" r:id="rId10"/>
    <p:sldId id="271" r:id="rId11"/>
    <p:sldId id="301" r:id="rId12"/>
    <p:sldId id="261" r:id="rId13"/>
    <p:sldId id="266" r:id="rId14"/>
    <p:sldId id="282" r:id="rId15"/>
    <p:sldId id="283" r:id="rId16"/>
    <p:sldId id="286" r:id="rId17"/>
    <p:sldId id="294" r:id="rId18"/>
    <p:sldId id="295" r:id="rId19"/>
    <p:sldId id="288" r:id="rId20"/>
    <p:sldId id="274" r:id="rId21"/>
    <p:sldId id="264" r:id="rId22"/>
    <p:sldId id="306" r:id="rId23"/>
    <p:sldId id="305" r:id="rId24"/>
    <p:sldId id="291" r:id="rId25"/>
    <p:sldId id="307" r:id="rId26"/>
    <p:sldId id="292" r:id="rId27"/>
    <p:sldId id="293" r:id="rId28"/>
    <p:sldId id="268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44" autoAdjust="0"/>
    <p:restoredTop sz="94660"/>
  </p:normalViewPr>
  <p:slideViewPr>
    <p:cSldViewPr snapToGrid="0">
      <p:cViewPr varScale="1">
        <p:scale>
          <a:sx n="65" d="100"/>
          <a:sy n="65" d="100"/>
        </p:scale>
        <p:origin x="9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FB1CE-2A1B-4DFD-AA26-63DFEE849022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E963B-3BA0-4586-9E20-CB585F74E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038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922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69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724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872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503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58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66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041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45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896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249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8D5D5-0112-42D0-95F5-765EBE8EBB29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9D8BB-4336-4FC3-964C-E8C5EEA3B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42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mailto:zifra17@mail.ru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learningapps.org/watch?v=pijqzbg1a25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Стрелка вниз 35"/>
          <p:cNvSpPr/>
          <p:nvPr/>
        </p:nvSpPr>
        <p:spPr>
          <a:xfrm>
            <a:off x="5642763" y="2721593"/>
            <a:ext cx="894011" cy="866637"/>
          </a:xfrm>
          <a:prstGeom prst="down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 rot="19361225">
            <a:off x="7969228" y="2058966"/>
            <a:ext cx="894011" cy="2113968"/>
          </a:xfrm>
          <a:prstGeom prst="down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 rot="16200000">
            <a:off x="8070600" y="1295616"/>
            <a:ext cx="894011" cy="815476"/>
          </a:xfrm>
          <a:prstGeom prst="down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 rot="5400000">
            <a:off x="3056150" y="1210407"/>
            <a:ext cx="894011" cy="907620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1969363">
            <a:off x="3683966" y="2300880"/>
            <a:ext cx="894011" cy="2051432"/>
          </a:xfrm>
          <a:prstGeom prst="down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956966" y="568943"/>
            <a:ext cx="4152900" cy="21526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5342" y="109655"/>
            <a:ext cx="3065249" cy="2819678"/>
          </a:xfrm>
          <a:prstGeom prst="ellipse">
            <a:avLst/>
          </a:prstGeom>
          <a:ln w="63500" cap="rnd">
            <a:solidFill>
              <a:srgbClr val="7030A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0971" y="1256348"/>
            <a:ext cx="3872374" cy="81573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 (ТЕХНОЛОГИЯ)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008" y="133073"/>
            <a:ext cx="2908338" cy="2607468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0655" y="3588230"/>
            <a:ext cx="3355100" cy="2743752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4156" y="3775452"/>
            <a:ext cx="3626876" cy="2978303"/>
          </a:xfrm>
          <a:prstGeom prst="ellipse">
            <a:avLst/>
          </a:prstGeom>
          <a:ln w="762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245" y="3702806"/>
            <a:ext cx="3562510" cy="3123597"/>
          </a:xfrm>
          <a:prstGeom prst="ellipse">
            <a:avLst/>
          </a:prstGeom>
          <a:ln w="762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74822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365125"/>
            <a:ext cx="1049655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355" y="177789"/>
            <a:ext cx="6146165" cy="634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804920" y="1417638"/>
            <a:ext cx="533400" cy="57880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36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365125"/>
            <a:ext cx="1049655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880" y="152401"/>
            <a:ext cx="6111240" cy="646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972560" y="1521460"/>
            <a:ext cx="533400" cy="116078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63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8156" y="3824920"/>
            <a:ext cx="3123147" cy="27434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5035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Lego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Mindstorms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EV3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894" y="1160558"/>
            <a:ext cx="5506212" cy="55062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8970" r="22140"/>
          <a:stretch/>
        </p:blipFill>
        <p:spPr>
          <a:xfrm>
            <a:off x="309753" y="1280160"/>
            <a:ext cx="3033141" cy="2897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5036" y="1099265"/>
            <a:ext cx="4316964" cy="28779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8580" t="6489" r="6140" b="7195"/>
          <a:stretch/>
        </p:blipFill>
        <p:spPr>
          <a:xfrm>
            <a:off x="782687" y="4177361"/>
            <a:ext cx="230951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7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2725"/>
            <a:ext cx="10515600" cy="873125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Classroom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00" y="1085850"/>
            <a:ext cx="5142229" cy="514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38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120" y="629285"/>
            <a:ext cx="11704320" cy="1325563"/>
          </a:xfrm>
        </p:spPr>
        <p:txBody>
          <a:bodyPr>
            <a:normAutofit fontScale="90000"/>
          </a:bodyPr>
          <a:lstStyle/>
          <a:p>
            <a:pPr indent="450000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Блочное программирование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метод программирования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который использует визуальные «блоки» для создания программ.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8"/>
          <a:stretch/>
        </p:blipFill>
        <p:spPr>
          <a:xfrm>
            <a:off x="1554481" y="2235200"/>
            <a:ext cx="9522466" cy="450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2" y="162560"/>
            <a:ext cx="12019013" cy="6441440"/>
          </a:xfrm>
        </p:spPr>
      </p:pic>
    </p:spTree>
    <p:extLst>
      <p:ext uri="{BB962C8B-B14F-4D97-AF65-F5344CB8AC3E}">
        <p14:creationId xmlns:p14="http://schemas.microsoft.com/office/powerpoint/2010/main" val="264084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143"/>
            <a:ext cx="12192000" cy="671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0"/>
            <a:ext cx="12192000" cy="672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33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114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78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322629" cy="68275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4" b="4747"/>
          <a:stretch/>
        </p:blipFill>
        <p:spPr>
          <a:xfrm>
            <a:off x="7285313" y="4135118"/>
            <a:ext cx="5037316" cy="2692401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7430457" y="4296228"/>
            <a:ext cx="2729544" cy="257192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743450" y="1762125"/>
            <a:ext cx="76200" cy="952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81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8520" y="2149353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БЕЗОПАСНОСТИ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86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0252950" y="2282891"/>
            <a:ext cx="1489376" cy="2968324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9542394" y="3222967"/>
            <a:ext cx="29619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 отправления</a:t>
            </a:r>
            <a:endParaRPr lang="ru-RU" sz="32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56998" y="2202318"/>
            <a:ext cx="1489376" cy="299888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8243767" y="1247209"/>
            <a:ext cx="2946090" cy="3920907"/>
            <a:chOff x="4714879" y="611071"/>
            <a:chExt cx="4261559" cy="5872866"/>
          </a:xfrm>
        </p:grpSpPr>
        <p:sp>
          <p:nvSpPr>
            <p:cNvPr id="92" name="Параллелограмм 91"/>
            <p:cNvSpPr/>
            <p:nvPr/>
          </p:nvSpPr>
          <p:spPr>
            <a:xfrm rot="11202206">
              <a:off x="5626668" y="5746511"/>
              <a:ext cx="880258" cy="668073"/>
            </a:xfrm>
            <a:prstGeom prst="parallelogram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Параллелограмм 90"/>
            <p:cNvSpPr/>
            <p:nvPr/>
          </p:nvSpPr>
          <p:spPr>
            <a:xfrm rot="2876662">
              <a:off x="7059394" y="5715845"/>
              <a:ext cx="916969" cy="619215"/>
            </a:xfrm>
            <a:prstGeom prst="parallelogram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Цилиндр 78"/>
            <p:cNvSpPr/>
            <p:nvPr/>
          </p:nvSpPr>
          <p:spPr>
            <a:xfrm rot="16200000" flipV="1">
              <a:off x="5157098" y="1712794"/>
              <a:ext cx="474660" cy="309543"/>
            </a:xfrm>
            <a:prstGeom prst="can">
              <a:avLst>
                <a:gd name="adj" fmla="val 7175"/>
              </a:avLst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Цилиндр 79"/>
            <p:cNvSpPr/>
            <p:nvPr/>
          </p:nvSpPr>
          <p:spPr>
            <a:xfrm rot="16200000" flipV="1">
              <a:off x="7909950" y="1732897"/>
              <a:ext cx="474660" cy="269337"/>
            </a:xfrm>
            <a:prstGeom prst="can">
              <a:avLst>
                <a:gd name="adj" fmla="val 7175"/>
              </a:avLst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араллелограмм 25"/>
            <p:cNvSpPr/>
            <p:nvPr/>
          </p:nvSpPr>
          <p:spPr>
            <a:xfrm rot="11202206">
              <a:off x="5769141" y="5840465"/>
              <a:ext cx="712589" cy="379384"/>
            </a:xfrm>
            <a:prstGeom prst="parallelogram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араллелограмм 22"/>
            <p:cNvSpPr/>
            <p:nvPr/>
          </p:nvSpPr>
          <p:spPr>
            <a:xfrm rot="2876662">
              <a:off x="7089343" y="5750215"/>
              <a:ext cx="789613" cy="442121"/>
            </a:xfrm>
            <a:prstGeom prst="parallelogram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7205661" y="5455839"/>
              <a:ext cx="221458" cy="597691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6194820" y="5477639"/>
              <a:ext cx="221458" cy="597691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8699162" y="4466042"/>
              <a:ext cx="277276" cy="203692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4714879" y="4509200"/>
              <a:ext cx="277276" cy="203692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Цилиндр 63"/>
            <p:cNvSpPr/>
            <p:nvPr/>
          </p:nvSpPr>
          <p:spPr>
            <a:xfrm rot="10800000" flipV="1">
              <a:off x="6305548" y="915590"/>
              <a:ext cx="925681" cy="531019"/>
            </a:xfrm>
            <a:prstGeom prst="can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Цилиндр 9"/>
            <p:cNvSpPr/>
            <p:nvPr/>
          </p:nvSpPr>
          <p:spPr>
            <a:xfrm rot="16200000" flipV="1">
              <a:off x="5249464" y="1616472"/>
              <a:ext cx="776288" cy="531019"/>
            </a:xfrm>
            <a:prstGeom prst="can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Цилиндр 11"/>
            <p:cNvSpPr/>
            <p:nvPr/>
          </p:nvSpPr>
          <p:spPr>
            <a:xfrm rot="10800000" flipV="1">
              <a:off x="6365081" y="2988470"/>
              <a:ext cx="776288" cy="531019"/>
            </a:xfrm>
            <a:prstGeom prst="can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Цилиндр 13"/>
            <p:cNvSpPr/>
            <p:nvPr/>
          </p:nvSpPr>
          <p:spPr>
            <a:xfrm rot="10800000" flipV="1">
              <a:off x="7029447" y="4880373"/>
              <a:ext cx="523877" cy="698898"/>
            </a:xfrm>
            <a:prstGeom prst="can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Цилиндр 10"/>
            <p:cNvSpPr/>
            <p:nvPr/>
          </p:nvSpPr>
          <p:spPr>
            <a:xfrm rot="5400000" flipV="1">
              <a:off x="7490225" y="1625998"/>
              <a:ext cx="776288" cy="511967"/>
            </a:xfrm>
            <a:prstGeom prst="can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Цилиндр 14"/>
            <p:cNvSpPr/>
            <p:nvPr/>
          </p:nvSpPr>
          <p:spPr>
            <a:xfrm rot="10800000" flipV="1">
              <a:off x="6047184" y="4880372"/>
              <a:ext cx="516731" cy="698898"/>
            </a:xfrm>
            <a:prstGeom prst="can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5753100" y="1181100"/>
              <a:ext cx="2000250" cy="200025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828109" y="3371056"/>
              <a:ext cx="1850232" cy="1763712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Цилиндр 15"/>
            <p:cNvSpPr/>
            <p:nvPr/>
          </p:nvSpPr>
          <p:spPr>
            <a:xfrm rot="16200000" flipV="1">
              <a:off x="5469037" y="3692227"/>
              <a:ext cx="474660" cy="243481"/>
            </a:xfrm>
            <a:prstGeom prst="can">
              <a:avLst>
                <a:gd name="adj" fmla="val 7175"/>
              </a:avLst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Цилиндр 16"/>
            <p:cNvSpPr/>
            <p:nvPr/>
          </p:nvSpPr>
          <p:spPr>
            <a:xfrm rot="16200000" flipV="1">
              <a:off x="7562751" y="3692228"/>
              <a:ext cx="474660" cy="243481"/>
            </a:xfrm>
            <a:prstGeom prst="can">
              <a:avLst>
                <a:gd name="adj" fmla="val 7175"/>
              </a:avLst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1" name="Скругленная соединительная линия 30"/>
            <p:cNvCxnSpPr/>
            <p:nvPr/>
          </p:nvCxnSpPr>
          <p:spPr>
            <a:xfrm rot="5400000">
              <a:off x="4915027" y="3771772"/>
              <a:ext cx="864734" cy="474464"/>
            </a:xfrm>
            <a:prstGeom prst="curvedConnector3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Скругленная соединительная линия 32"/>
            <p:cNvCxnSpPr>
              <a:stCxn id="16" idx="2"/>
            </p:cNvCxnSpPr>
            <p:nvPr/>
          </p:nvCxnSpPr>
          <p:spPr>
            <a:xfrm rot="5400000">
              <a:off x="5147347" y="4143608"/>
              <a:ext cx="651331" cy="466710"/>
            </a:xfrm>
            <a:prstGeom prst="curvedConnector3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Овал 33"/>
            <p:cNvSpPr/>
            <p:nvPr/>
          </p:nvSpPr>
          <p:spPr>
            <a:xfrm rot="19042429">
              <a:off x="5042094" y="4411615"/>
              <a:ext cx="260486" cy="40535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Скругленная соединительная линия 34"/>
            <p:cNvCxnSpPr>
              <a:endCxn id="50" idx="7"/>
            </p:cNvCxnSpPr>
            <p:nvPr/>
          </p:nvCxnSpPr>
          <p:spPr>
            <a:xfrm rot="16200000" flipH="1">
              <a:off x="7840565" y="3657897"/>
              <a:ext cx="802567" cy="640049"/>
            </a:xfrm>
            <a:prstGeom prst="curvedConnector3">
              <a:avLst>
                <a:gd name="adj1" fmla="val 50000"/>
              </a:avLst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Скругленная соединительная линия 38"/>
            <p:cNvCxnSpPr>
              <a:endCxn id="50" idx="1"/>
            </p:cNvCxnSpPr>
            <p:nvPr/>
          </p:nvCxnSpPr>
          <p:spPr>
            <a:xfrm rot="16200000" flipH="1">
              <a:off x="7854745" y="4076079"/>
              <a:ext cx="563830" cy="429677"/>
            </a:xfrm>
            <a:prstGeom prst="curvedConnector3">
              <a:avLst>
                <a:gd name="adj1" fmla="val 50000"/>
              </a:avLst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19042429">
              <a:off x="8317230" y="4413189"/>
              <a:ext cx="404349" cy="2619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 rot="1919981">
              <a:off x="4789890" y="4585240"/>
              <a:ext cx="477846" cy="457693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Арка 65"/>
            <p:cNvSpPr/>
            <p:nvPr/>
          </p:nvSpPr>
          <p:spPr>
            <a:xfrm>
              <a:off x="6305549" y="611071"/>
              <a:ext cx="925681" cy="773906"/>
            </a:xfrm>
            <a:prstGeom prst="blockArc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3629">
              <a:off x="8460239" y="4548601"/>
              <a:ext cx="477846" cy="457693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8" name="Соединительная линия уступом 67"/>
            <p:cNvCxnSpPr>
              <a:stCxn id="10" idx="4"/>
            </p:cNvCxnSpPr>
            <p:nvPr/>
          </p:nvCxnSpPr>
          <p:spPr>
            <a:xfrm rot="16200000" flipV="1">
              <a:off x="5393379" y="1249609"/>
              <a:ext cx="323862" cy="164596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>
              <a:endCxn id="11" idx="2"/>
            </p:cNvCxnSpPr>
            <p:nvPr/>
          </p:nvCxnSpPr>
          <p:spPr>
            <a:xfrm flipH="1">
              <a:off x="7878370" y="915589"/>
              <a:ext cx="34378" cy="57824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Овал 76"/>
            <p:cNvSpPr/>
            <p:nvPr/>
          </p:nvSpPr>
          <p:spPr>
            <a:xfrm>
              <a:off x="5405424" y="1054100"/>
              <a:ext cx="179202" cy="127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Овал 77"/>
            <p:cNvSpPr/>
            <p:nvPr/>
          </p:nvSpPr>
          <p:spPr>
            <a:xfrm>
              <a:off x="7823147" y="800065"/>
              <a:ext cx="179202" cy="127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Арка 81"/>
            <p:cNvSpPr/>
            <p:nvPr/>
          </p:nvSpPr>
          <p:spPr>
            <a:xfrm rot="10800000">
              <a:off x="6290384" y="2973880"/>
              <a:ext cx="925681" cy="773906"/>
            </a:xfrm>
            <a:prstGeom prst="blockArc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83" name="Сердце 82"/>
            <p:cNvSpPr/>
            <p:nvPr/>
          </p:nvSpPr>
          <p:spPr>
            <a:xfrm>
              <a:off x="6983859" y="3747787"/>
              <a:ext cx="453347" cy="467184"/>
            </a:xfrm>
            <a:prstGeom prst="hear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83"/>
            <p:cNvSpPr/>
            <p:nvPr/>
          </p:nvSpPr>
          <p:spPr>
            <a:xfrm>
              <a:off x="6821714" y="1613590"/>
              <a:ext cx="653076" cy="79862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Овал 84"/>
            <p:cNvSpPr/>
            <p:nvPr/>
          </p:nvSpPr>
          <p:spPr>
            <a:xfrm>
              <a:off x="6066688" y="1619565"/>
              <a:ext cx="653076" cy="79862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Овал 85"/>
            <p:cNvSpPr/>
            <p:nvPr/>
          </p:nvSpPr>
          <p:spPr>
            <a:xfrm>
              <a:off x="6198001" y="1734145"/>
              <a:ext cx="410122" cy="56841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/>
            <p:cNvSpPr/>
            <p:nvPr/>
          </p:nvSpPr>
          <p:spPr>
            <a:xfrm>
              <a:off x="6932793" y="1728692"/>
              <a:ext cx="410122" cy="56841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Овал 87"/>
            <p:cNvSpPr/>
            <p:nvPr/>
          </p:nvSpPr>
          <p:spPr>
            <a:xfrm>
              <a:off x="6339710" y="1936634"/>
              <a:ext cx="203200" cy="24390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>
              <a:off x="6999166" y="1928428"/>
              <a:ext cx="203200" cy="24390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Арка 92"/>
            <p:cNvSpPr/>
            <p:nvPr/>
          </p:nvSpPr>
          <p:spPr>
            <a:xfrm rot="10800000">
              <a:off x="5781410" y="2164764"/>
              <a:ext cx="1962684" cy="705557"/>
            </a:xfrm>
            <a:prstGeom prst="blockArc">
              <a:avLst/>
            </a:prstGeom>
            <a:solidFill>
              <a:schemeClr val="tx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 rot="16200000">
            <a:off x="-9859" y="3163151"/>
            <a:ext cx="24230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 назначения</a:t>
            </a:r>
            <a:endParaRPr lang="ru-RU" sz="32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7939027" y="2344360"/>
            <a:ext cx="1599312" cy="1833903"/>
            <a:chOff x="6103786" y="3402406"/>
            <a:chExt cx="1599312" cy="1833903"/>
          </a:xfrm>
        </p:grpSpPr>
        <p:sp>
          <p:nvSpPr>
            <p:cNvPr id="21" name="Куб 20"/>
            <p:cNvSpPr/>
            <p:nvPr/>
          </p:nvSpPr>
          <p:spPr>
            <a:xfrm>
              <a:off x="6103786" y="3402406"/>
              <a:ext cx="1599312" cy="1833903"/>
            </a:xfrm>
            <a:prstGeom prst="cub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люс 21"/>
            <p:cNvSpPr/>
            <p:nvPr/>
          </p:nvSpPr>
          <p:spPr>
            <a:xfrm>
              <a:off x="6339936" y="3989398"/>
              <a:ext cx="646652" cy="902603"/>
            </a:xfrm>
            <a:prstGeom prst="mathPl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037091" y="0"/>
            <a:ext cx="5353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1950" y="770156"/>
            <a:ext cx="110961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Передать роботу аптечку, он должен из пункта отправления доставить её в пункт назначения и вернуться обратно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 должен действовать автономно. </a:t>
            </a:r>
          </a:p>
        </p:txBody>
      </p:sp>
    </p:spTree>
    <p:extLst>
      <p:ext uri="{BB962C8B-B14F-4D97-AF65-F5344CB8AC3E}">
        <p14:creationId xmlns:p14="http://schemas.microsoft.com/office/powerpoint/2010/main" val="14839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8 0.01088 L -0.57553 0.1071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97" y="48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5 0.00139 L -0.61498 0.08357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969 0.1301 L 2.08333E-6 -4.07407E-6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63" y="-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5204"/>
            <a:ext cx="10515600" cy="93901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ПРОГРАММННОГО КОДА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240" y="1083165"/>
            <a:ext cx="9161111" cy="552083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7199812" y="2409371"/>
            <a:ext cx="246018" cy="2467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33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5204"/>
            <a:ext cx="10515600" cy="93901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ПРОГРАММННОГО КОДА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103" y="1259840"/>
            <a:ext cx="7923319" cy="5047628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416040" y="2590800"/>
            <a:ext cx="152400" cy="1676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309202" y="4281494"/>
            <a:ext cx="152400" cy="1676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97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685" y="249012"/>
            <a:ext cx="11306629" cy="11008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РАСЧЕТА КОЛИЧЕСТВА ОБОРОТОВ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685" y="1349830"/>
            <a:ext cx="10911115" cy="482713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=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S/C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– количество оборотов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–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расстояния от пункта отправления в пункт назначения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 –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окружности.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Дано:</a:t>
            </a:r>
          </a:p>
          <a:p>
            <a:pPr mar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= 80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= 13 см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28457" y="1349830"/>
            <a:ext cx="2743200" cy="72571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87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3205"/>
            <a:ext cx="10515600" cy="1016635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КОД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103" y="1259840"/>
            <a:ext cx="7923319" cy="5047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18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163004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условия должен создать человек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чтобы робот начал движение?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59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2565"/>
            <a:ext cx="10515600" cy="975995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160" y="1500504"/>
            <a:ext cx="11176000" cy="4646295"/>
          </a:xfrm>
        </p:spPr>
        <p:txBody>
          <a:bodyPr/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арисовать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мечты.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он будет выглядеть и какие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457200" algn="just">
              <a:spcBef>
                <a:spcPts val="0"/>
              </a:spcBef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электронной почты: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zifra17@mail.ru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47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99" y="1509646"/>
            <a:ext cx="3731902" cy="50446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1406" y="1356967"/>
            <a:ext cx="3811672" cy="5152515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991401" y="1455363"/>
            <a:ext cx="3900451" cy="5153250"/>
            <a:chOff x="4714879" y="611071"/>
            <a:chExt cx="4261559" cy="5872866"/>
          </a:xfrm>
        </p:grpSpPr>
        <p:sp>
          <p:nvSpPr>
            <p:cNvPr id="9" name="Параллелограмм 8"/>
            <p:cNvSpPr/>
            <p:nvPr/>
          </p:nvSpPr>
          <p:spPr>
            <a:xfrm rot="2876662">
              <a:off x="7059394" y="5715845"/>
              <a:ext cx="916969" cy="619215"/>
            </a:xfrm>
            <a:prstGeom prst="parallelogram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араллелограмм 9"/>
            <p:cNvSpPr/>
            <p:nvPr/>
          </p:nvSpPr>
          <p:spPr>
            <a:xfrm rot="11202206">
              <a:off x="5626668" y="5746511"/>
              <a:ext cx="880258" cy="668073"/>
            </a:xfrm>
            <a:prstGeom prst="parallelogram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4714879" y="611071"/>
              <a:ext cx="4261559" cy="5755011"/>
              <a:chOff x="4714879" y="611071"/>
              <a:chExt cx="4261559" cy="5755011"/>
            </a:xfrm>
          </p:grpSpPr>
          <p:sp>
            <p:nvSpPr>
              <p:cNvPr id="12" name="Цилиндр 11"/>
              <p:cNvSpPr/>
              <p:nvPr/>
            </p:nvSpPr>
            <p:spPr>
              <a:xfrm rot="16200000" flipV="1">
                <a:off x="5157098" y="1712794"/>
                <a:ext cx="474660" cy="309543"/>
              </a:xfrm>
              <a:prstGeom prst="can">
                <a:avLst>
                  <a:gd name="adj" fmla="val 7175"/>
                </a:avLst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Цилиндр 12"/>
              <p:cNvSpPr/>
              <p:nvPr/>
            </p:nvSpPr>
            <p:spPr>
              <a:xfrm rot="16200000" flipV="1">
                <a:off x="7909950" y="1732897"/>
                <a:ext cx="474660" cy="269337"/>
              </a:xfrm>
              <a:prstGeom prst="can">
                <a:avLst>
                  <a:gd name="adj" fmla="val 7175"/>
                </a:avLst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араллелограмм 13"/>
              <p:cNvSpPr/>
              <p:nvPr/>
            </p:nvSpPr>
            <p:spPr>
              <a:xfrm rot="11202206">
                <a:off x="5769141" y="5840465"/>
                <a:ext cx="712589" cy="379384"/>
              </a:xfrm>
              <a:prstGeom prst="parallelogram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араллелограмм 14"/>
              <p:cNvSpPr/>
              <p:nvPr/>
            </p:nvSpPr>
            <p:spPr>
              <a:xfrm rot="2876662">
                <a:off x="7089343" y="5750215"/>
                <a:ext cx="789613" cy="442121"/>
              </a:xfrm>
              <a:prstGeom prst="parallelogram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7205661" y="5455839"/>
                <a:ext cx="221458" cy="597691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6194820" y="5477639"/>
                <a:ext cx="221458" cy="597691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8699162" y="4466042"/>
                <a:ext cx="277276" cy="203692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4714879" y="4509200"/>
                <a:ext cx="277276" cy="203692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Цилиндр 19"/>
              <p:cNvSpPr/>
              <p:nvPr/>
            </p:nvSpPr>
            <p:spPr>
              <a:xfrm rot="10800000" flipV="1">
                <a:off x="6305548" y="915590"/>
                <a:ext cx="925681" cy="531019"/>
              </a:xfrm>
              <a:prstGeom prst="can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Цилиндр 20"/>
              <p:cNvSpPr/>
              <p:nvPr/>
            </p:nvSpPr>
            <p:spPr>
              <a:xfrm rot="16200000" flipV="1">
                <a:off x="5249464" y="1616472"/>
                <a:ext cx="776288" cy="531019"/>
              </a:xfrm>
              <a:prstGeom prst="can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Цилиндр 21"/>
              <p:cNvSpPr/>
              <p:nvPr/>
            </p:nvSpPr>
            <p:spPr>
              <a:xfrm rot="10800000" flipV="1">
                <a:off x="6365081" y="2988470"/>
                <a:ext cx="776288" cy="531019"/>
              </a:xfrm>
              <a:prstGeom prst="can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Цилиндр 22"/>
              <p:cNvSpPr/>
              <p:nvPr/>
            </p:nvSpPr>
            <p:spPr>
              <a:xfrm rot="10800000" flipV="1">
                <a:off x="7029447" y="4880373"/>
                <a:ext cx="523877" cy="698898"/>
              </a:xfrm>
              <a:prstGeom prst="can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Цилиндр 23"/>
              <p:cNvSpPr/>
              <p:nvPr/>
            </p:nvSpPr>
            <p:spPr>
              <a:xfrm rot="5400000" flipV="1">
                <a:off x="7490225" y="1625998"/>
                <a:ext cx="776288" cy="511967"/>
              </a:xfrm>
              <a:prstGeom prst="can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Цилиндр 24"/>
              <p:cNvSpPr/>
              <p:nvPr/>
            </p:nvSpPr>
            <p:spPr>
              <a:xfrm rot="10800000" flipV="1">
                <a:off x="6047184" y="4880372"/>
                <a:ext cx="516731" cy="698898"/>
              </a:xfrm>
              <a:prstGeom prst="can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5753100" y="1181100"/>
                <a:ext cx="2000250" cy="2000250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5828109" y="3371056"/>
                <a:ext cx="1850232" cy="1763712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Цилиндр 27"/>
              <p:cNvSpPr/>
              <p:nvPr/>
            </p:nvSpPr>
            <p:spPr>
              <a:xfrm rot="16200000" flipV="1">
                <a:off x="5469037" y="3692227"/>
                <a:ext cx="474660" cy="243481"/>
              </a:xfrm>
              <a:prstGeom prst="can">
                <a:avLst>
                  <a:gd name="adj" fmla="val 7175"/>
                </a:avLst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Цилиндр 28"/>
              <p:cNvSpPr/>
              <p:nvPr/>
            </p:nvSpPr>
            <p:spPr>
              <a:xfrm rot="16200000" flipV="1">
                <a:off x="7562751" y="3692228"/>
                <a:ext cx="474660" cy="243481"/>
              </a:xfrm>
              <a:prstGeom prst="can">
                <a:avLst>
                  <a:gd name="adj" fmla="val 7175"/>
                </a:avLst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0" name="Скругленная соединительная линия 29"/>
              <p:cNvCxnSpPr/>
              <p:nvPr/>
            </p:nvCxnSpPr>
            <p:spPr>
              <a:xfrm rot="5400000">
                <a:off x="4915027" y="3771772"/>
                <a:ext cx="864734" cy="474464"/>
              </a:xfrm>
              <a:prstGeom prst="curvedConnector3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Скругленная соединительная линия 30"/>
              <p:cNvCxnSpPr>
                <a:stCxn id="28" idx="2"/>
              </p:cNvCxnSpPr>
              <p:nvPr/>
            </p:nvCxnSpPr>
            <p:spPr>
              <a:xfrm rot="5400000">
                <a:off x="5147347" y="4143608"/>
                <a:ext cx="651331" cy="466710"/>
              </a:xfrm>
              <a:prstGeom prst="curvedConnector3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2" name="Овал 31"/>
              <p:cNvSpPr/>
              <p:nvPr/>
            </p:nvSpPr>
            <p:spPr>
              <a:xfrm rot="19042429">
                <a:off x="5042094" y="4411615"/>
                <a:ext cx="260486" cy="40535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3" name="Скругленная соединительная линия 32"/>
              <p:cNvCxnSpPr>
                <a:endCxn id="35" idx="7"/>
              </p:cNvCxnSpPr>
              <p:nvPr/>
            </p:nvCxnSpPr>
            <p:spPr>
              <a:xfrm rot="16200000" flipH="1">
                <a:off x="7840565" y="3657897"/>
                <a:ext cx="802567" cy="640049"/>
              </a:xfrm>
              <a:prstGeom prst="curvedConnector3">
                <a:avLst>
                  <a:gd name="adj1" fmla="val 50000"/>
                </a:avLst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Скругленная соединительная линия 33"/>
              <p:cNvCxnSpPr>
                <a:endCxn id="35" idx="1"/>
              </p:cNvCxnSpPr>
              <p:nvPr/>
            </p:nvCxnSpPr>
            <p:spPr>
              <a:xfrm rot="16200000" flipH="1">
                <a:off x="7854745" y="4076079"/>
                <a:ext cx="563830" cy="429677"/>
              </a:xfrm>
              <a:prstGeom prst="curvedConnector3">
                <a:avLst>
                  <a:gd name="adj1" fmla="val 50000"/>
                </a:avLst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5" name="Овал 34"/>
              <p:cNvSpPr/>
              <p:nvPr/>
            </p:nvSpPr>
            <p:spPr>
              <a:xfrm rot="19042429">
                <a:off x="8317230" y="4413189"/>
                <a:ext cx="404349" cy="26194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Скругленный прямоугольник 35"/>
              <p:cNvSpPr/>
              <p:nvPr/>
            </p:nvSpPr>
            <p:spPr>
              <a:xfrm rot="1919981">
                <a:off x="4789890" y="4585240"/>
                <a:ext cx="477846" cy="457693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Арка 36"/>
              <p:cNvSpPr/>
              <p:nvPr/>
            </p:nvSpPr>
            <p:spPr>
              <a:xfrm>
                <a:off x="6305549" y="611071"/>
                <a:ext cx="925681" cy="773906"/>
              </a:xfrm>
              <a:prstGeom prst="blockArc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Скругленный прямоугольник 37"/>
              <p:cNvSpPr/>
              <p:nvPr/>
            </p:nvSpPr>
            <p:spPr>
              <a:xfrm rot="3193629">
                <a:off x="8460239" y="4548601"/>
                <a:ext cx="477846" cy="457693"/>
              </a:xfrm>
              <a:prstGeom prst="round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9" name="Соединительная линия уступом 38"/>
              <p:cNvCxnSpPr>
                <a:stCxn id="21" idx="4"/>
              </p:cNvCxnSpPr>
              <p:nvPr/>
            </p:nvCxnSpPr>
            <p:spPr>
              <a:xfrm rot="16200000" flipV="1">
                <a:off x="5393379" y="1249609"/>
                <a:ext cx="323862" cy="164596"/>
              </a:xfrm>
              <a:prstGeom prst="bentConnector3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>
                <a:endCxn id="24" idx="2"/>
              </p:cNvCxnSpPr>
              <p:nvPr/>
            </p:nvCxnSpPr>
            <p:spPr>
              <a:xfrm flipH="1">
                <a:off x="7878370" y="915589"/>
                <a:ext cx="34378" cy="57824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Овал 40"/>
              <p:cNvSpPr/>
              <p:nvPr/>
            </p:nvSpPr>
            <p:spPr>
              <a:xfrm>
                <a:off x="5405424" y="1054100"/>
                <a:ext cx="179202" cy="127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7823147" y="800065"/>
                <a:ext cx="179202" cy="127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Арка 42"/>
              <p:cNvSpPr/>
              <p:nvPr/>
            </p:nvSpPr>
            <p:spPr>
              <a:xfrm rot="10800000">
                <a:off x="6290384" y="2973880"/>
                <a:ext cx="925681" cy="773906"/>
              </a:xfrm>
              <a:prstGeom prst="blockArc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Сердце 43"/>
              <p:cNvSpPr/>
              <p:nvPr/>
            </p:nvSpPr>
            <p:spPr>
              <a:xfrm>
                <a:off x="6983859" y="3747787"/>
                <a:ext cx="453347" cy="467184"/>
              </a:xfrm>
              <a:prstGeom prst="hear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Овал 44"/>
              <p:cNvSpPr/>
              <p:nvPr/>
            </p:nvSpPr>
            <p:spPr>
              <a:xfrm>
                <a:off x="6821714" y="1613590"/>
                <a:ext cx="653076" cy="79862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Овал 45"/>
              <p:cNvSpPr/>
              <p:nvPr/>
            </p:nvSpPr>
            <p:spPr>
              <a:xfrm>
                <a:off x="6047183" y="1613591"/>
                <a:ext cx="672581" cy="804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Овал 46"/>
              <p:cNvSpPr/>
              <p:nvPr/>
            </p:nvSpPr>
            <p:spPr>
              <a:xfrm>
                <a:off x="6162378" y="1734145"/>
                <a:ext cx="511153" cy="568417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Овал 47"/>
              <p:cNvSpPr/>
              <p:nvPr/>
            </p:nvSpPr>
            <p:spPr>
              <a:xfrm>
                <a:off x="6932793" y="1728692"/>
                <a:ext cx="522792" cy="568417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9" name="Овал 48"/>
              <p:cNvSpPr/>
              <p:nvPr/>
            </p:nvSpPr>
            <p:spPr>
              <a:xfrm>
                <a:off x="6333789" y="1756294"/>
                <a:ext cx="203200" cy="243901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0" name="Овал 49"/>
              <p:cNvSpPr/>
              <p:nvPr/>
            </p:nvSpPr>
            <p:spPr>
              <a:xfrm>
                <a:off x="7141369" y="1757148"/>
                <a:ext cx="203200" cy="243901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6528654" y="2585570"/>
                <a:ext cx="429380" cy="146795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52" name="Выноска-облако 51"/>
          <p:cNvSpPr/>
          <p:nvPr/>
        </p:nvSpPr>
        <p:spPr>
          <a:xfrm>
            <a:off x="1116525" y="62746"/>
            <a:ext cx="3486759" cy="1883038"/>
          </a:xfrm>
          <a:prstGeom prst="cloudCallout">
            <a:avLst/>
          </a:pr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Выноска-облако 52"/>
          <p:cNvSpPr/>
          <p:nvPr/>
        </p:nvSpPr>
        <p:spPr>
          <a:xfrm>
            <a:off x="8668609" y="-1514"/>
            <a:ext cx="3353764" cy="1957059"/>
          </a:xfrm>
          <a:prstGeom prst="cloudCallout">
            <a:avLst/>
          </a:pr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Выноска-облако 53"/>
          <p:cNvSpPr/>
          <p:nvPr/>
        </p:nvSpPr>
        <p:spPr>
          <a:xfrm>
            <a:off x="4892505" y="11899"/>
            <a:ext cx="3509816" cy="1990729"/>
          </a:xfrm>
          <a:prstGeom prst="cloudCallout">
            <a:avLst/>
          </a:pr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5459789" y="382699"/>
            <a:ext cx="25636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 сможет ли робот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меня делать уроки?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593023" y="295711"/>
            <a:ext cx="24934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 роботы такие классные и программировать их совсем несложно!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152415" y="315295"/>
            <a:ext cx="2597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Ой-ой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всё сложно… Но у меня обязательно получится.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92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402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новых встреч!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222428" y="1584960"/>
            <a:ext cx="3936052" cy="5273040"/>
            <a:chOff x="4714879" y="611071"/>
            <a:chExt cx="4261559" cy="5872866"/>
          </a:xfrm>
        </p:grpSpPr>
        <p:sp>
          <p:nvSpPr>
            <p:cNvPr id="6" name="Параллелограмм 5"/>
            <p:cNvSpPr/>
            <p:nvPr/>
          </p:nvSpPr>
          <p:spPr>
            <a:xfrm rot="11202206">
              <a:off x="5626668" y="5746511"/>
              <a:ext cx="880258" cy="668073"/>
            </a:xfrm>
            <a:prstGeom prst="parallelogram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араллелограмм 6"/>
            <p:cNvSpPr/>
            <p:nvPr/>
          </p:nvSpPr>
          <p:spPr>
            <a:xfrm rot="2876662">
              <a:off x="7059394" y="5715845"/>
              <a:ext cx="916969" cy="619215"/>
            </a:xfrm>
            <a:prstGeom prst="parallelogram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Цилиндр 7"/>
            <p:cNvSpPr/>
            <p:nvPr/>
          </p:nvSpPr>
          <p:spPr>
            <a:xfrm rot="16200000" flipV="1">
              <a:off x="5157098" y="1712794"/>
              <a:ext cx="474660" cy="309543"/>
            </a:xfrm>
            <a:prstGeom prst="can">
              <a:avLst>
                <a:gd name="adj" fmla="val 7175"/>
              </a:avLst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Цилиндр 8"/>
            <p:cNvSpPr/>
            <p:nvPr/>
          </p:nvSpPr>
          <p:spPr>
            <a:xfrm rot="16200000" flipV="1">
              <a:off x="7909950" y="1732897"/>
              <a:ext cx="474660" cy="269337"/>
            </a:xfrm>
            <a:prstGeom prst="can">
              <a:avLst>
                <a:gd name="adj" fmla="val 7175"/>
              </a:avLst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араллелограмм 9"/>
            <p:cNvSpPr/>
            <p:nvPr/>
          </p:nvSpPr>
          <p:spPr>
            <a:xfrm rot="11202206">
              <a:off x="5769141" y="5840465"/>
              <a:ext cx="712589" cy="379384"/>
            </a:xfrm>
            <a:prstGeom prst="parallelogram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араллелограмм 10"/>
            <p:cNvSpPr/>
            <p:nvPr/>
          </p:nvSpPr>
          <p:spPr>
            <a:xfrm rot="2876662">
              <a:off x="7089343" y="5750215"/>
              <a:ext cx="789613" cy="442121"/>
            </a:xfrm>
            <a:prstGeom prst="parallelogram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7205661" y="5455839"/>
              <a:ext cx="221458" cy="597691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6194820" y="5477639"/>
              <a:ext cx="221458" cy="597691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8699162" y="4466042"/>
              <a:ext cx="277276" cy="203692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4714879" y="4509200"/>
              <a:ext cx="277276" cy="203692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Цилиндр 15"/>
            <p:cNvSpPr/>
            <p:nvPr/>
          </p:nvSpPr>
          <p:spPr>
            <a:xfrm rot="10800000" flipV="1">
              <a:off x="6305548" y="915590"/>
              <a:ext cx="925681" cy="531019"/>
            </a:xfrm>
            <a:prstGeom prst="can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Цилиндр 16"/>
            <p:cNvSpPr/>
            <p:nvPr/>
          </p:nvSpPr>
          <p:spPr>
            <a:xfrm rot="16200000" flipV="1">
              <a:off x="5249464" y="1616472"/>
              <a:ext cx="776288" cy="531019"/>
            </a:xfrm>
            <a:prstGeom prst="can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Цилиндр 17"/>
            <p:cNvSpPr/>
            <p:nvPr/>
          </p:nvSpPr>
          <p:spPr>
            <a:xfrm rot="10800000" flipV="1">
              <a:off x="6365081" y="2988470"/>
              <a:ext cx="776288" cy="531019"/>
            </a:xfrm>
            <a:prstGeom prst="can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Цилиндр 18"/>
            <p:cNvSpPr/>
            <p:nvPr/>
          </p:nvSpPr>
          <p:spPr>
            <a:xfrm rot="10800000" flipV="1">
              <a:off x="7029447" y="4880373"/>
              <a:ext cx="523877" cy="698898"/>
            </a:xfrm>
            <a:prstGeom prst="can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Цилиндр 19"/>
            <p:cNvSpPr/>
            <p:nvPr/>
          </p:nvSpPr>
          <p:spPr>
            <a:xfrm rot="5400000" flipV="1">
              <a:off x="7490225" y="1625998"/>
              <a:ext cx="776288" cy="511967"/>
            </a:xfrm>
            <a:prstGeom prst="can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Цилиндр 20"/>
            <p:cNvSpPr/>
            <p:nvPr/>
          </p:nvSpPr>
          <p:spPr>
            <a:xfrm rot="10800000" flipV="1">
              <a:off x="6047184" y="4880372"/>
              <a:ext cx="516731" cy="698898"/>
            </a:xfrm>
            <a:prstGeom prst="can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5753100" y="1181100"/>
              <a:ext cx="2000250" cy="200025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5828109" y="3371056"/>
              <a:ext cx="1850232" cy="1763712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Цилиндр 23"/>
            <p:cNvSpPr/>
            <p:nvPr/>
          </p:nvSpPr>
          <p:spPr>
            <a:xfrm rot="16200000" flipV="1">
              <a:off x="5469037" y="3692227"/>
              <a:ext cx="474660" cy="243481"/>
            </a:xfrm>
            <a:prstGeom prst="can">
              <a:avLst>
                <a:gd name="adj" fmla="val 7175"/>
              </a:avLst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Цилиндр 24"/>
            <p:cNvSpPr/>
            <p:nvPr/>
          </p:nvSpPr>
          <p:spPr>
            <a:xfrm rot="16200000" flipV="1">
              <a:off x="7562751" y="3692228"/>
              <a:ext cx="474660" cy="243481"/>
            </a:xfrm>
            <a:prstGeom prst="can">
              <a:avLst>
                <a:gd name="adj" fmla="val 7175"/>
              </a:avLst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" name="Скругленная соединительная линия 25"/>
            <p:cNvCxnSpPr/>
            <p:nvPr/>
          </p:nvCxnSpPr>
          <p:spPr>
            <a:xfrm rot="5400000">
              <a:off x="4915027" y="3771772"/>
              <a:ext cx="864734" cy="474464"/>
            </a:xfrm>
            <a:prstGeom prst="curvedConnector3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Скругленная соединительная линия 26"/>
            <p:cNvCxnSpPr>
              <a:stCxn id="24" idx="2"/>
            </p:cNvCxnSpPr>
            <p:nvPr/>
          </p:nvCxnSpPr>
          <p:spPr>
            <a:xfrm rot="5400000">
              <a:off x="5147347" y="4143608"/>
              <a:ext cx="651331" cy="466710"/>
            </a:xfrm>
            <a:prstGeom prst="curvedConnector3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Овал 27"/>
            <p:cNvSpPr/>
            <p:nvPr/>
          </p:nvSpPr>
          <p:spPr>
            <a:xfrm rot="19042429">
              <a:off x="5042094" y="4411615"/>
              <a:ext cx="260486" cy="40535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Скругленная соединительная линия 28"/>
            <p:cNvCxnSpPr>
              <a:endCxn id="31" idx="7"/>
            </p:cNvCxnSpPr>
            <p:nvPr/>
          </p:nvCxnSpPr>
          <p:spPr>
            <a:xfrm rot="16200000" flipH="1">
              <a:off x="7840565" y="3657897"/>
              <a:ext cx="802567" cy="640049"/>
            </a:xfrm>
            <a:prstGeom prst="curvedConnector3">
              <a:avLst>
                <a:gd name="adj1" fmla="val 50000"/>
              </a:avLst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Скругленная соединительная линия 29"/>
            <p:cNvCxnSpPr>
              <a:endCxn id="31" idx="1"/>
            </p:cNvCxnSpPr>
            <p:nvPr/>
          </p:nvCxnSpPr>
          <p:spPr>
            <a:xfrm rot="16200000" flipH="1">
              <a:off x="7854745" y="4076079"/>
              <a:ext cx="563830" cy="429677"/>
            </a:xfrm>
            <a:prstGeom prst="curvedConnector3">
              <a:avLst>
                <a:gd name="adj1" fmla="val 50000"/>
              </a:avLst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Овал 30"/>
            <p:cNvSpPr/>
            <p:nvPr/>
          </p:nvSpPr>
          <p:spPr>
            <a:xfrm rot="19042429">
              <a:off x="8317230" y="4413189"/>
              <a:ext cx="404349" cy="2619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 rot="1919981">
              <a:off x="4789890" y="4585240"/>
              <a:ext cx="477846" cy="457693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Арка 32"/>
            <p:cNvSpPr/>
            <p:nvPr/>
          </p:nvSpPr>
          <p:spPr>
            <a:xfrm>
              <a:off x="6305549" y="611071"/>
              <a:ext cx="925681" cy="773906"/>
            </a:xfrm>
            <a:prstGeom prst="blockArc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 rot="3193629">
              <a:off x="8460239" y="4548601"/>
              <a:ext cx="477846" cy="457693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Соединительная линия уступом 34"/>
            <p:cNvCxnSpPr>
              <a:stCxn id="17" idx="4"/>
            </p:cNvCxnSpPr>
            <p:nvPr/>
          </p:nvCxnSpPr>
          <p:spPr>
            <a:xfrm rot="16200000" flipV="1">
              <a:off x="5393379" y="1249609"/>
              <a:ext cx="323862" cy="164596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>
              <a:endCxn id="20" idx="2"/>
            </p:cNvCxnSpPr>
            <p:nvPr/>
          </p:nvCxnSpPr>
          <p:spPr>
            <a:xfrm flipH="1">
              <a:off x="7878370" y="915589"/>
              <a:ext cx="34378" cy="57824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Овал 36"/>
            <p:cNvSpPr/>
            <p:nvPr/>
          </p:nvSpPr>
          <p:spPr>
            <a:xfrm>
              <a:off x="5405424" y="1054100"/>
              <a:ext cx="179202" cy="127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7823147" y="800065"/>
              <a:ext cx="179202" cy="127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Арка 38"/>
            <p:cNvSpPr/>
            <p:nvPr/>
          </p:nvSpPr>
          <p:spPr>
            <a:xfrm rot="10800000">
              <a:off x="6290384" y="2973880"/>
              <a:ext cx="925681" cy="773906"/>
            </a:xfrm>
            <a:prstGeom prst="blockArc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Сердце 39"/>
            <p:cNvSpPr/>
            <p:nvPr/>
          </p:nvSpPr>
          <p:spPr>
            <a:xfrm>
              <a:off x="6983859" y="3747787"/>
              <a:ext cx="453347" cy="467184"/>
            </a:xfrm>
            <a:prstGeom prst="hear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6066688" y="1619565"/>
              <a:ext cx="653076" cy="79862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6198001" y="1734145"/>
              <a:ext cx="410122" cy="56841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6339710" y="1936634"/>
              <a:ext cx="203200" cy="24390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Арка 43"/>
            <p:cNvSpPr/>
            <p:nvPr/>
          </p:nvSpPr>
          <p:spPr>
            <a:xfrm rot="10800000">
              <a:off x="5781410" y="2164764"/>
              <a:ext cx="1962684" cy="705557"/>
            </a:xfrm>
            <a:prstGeom prst="blockArc">
              <a:avLst/>
            </a:prstGeom>
            <a:solidFill>
              <a:schemeClr val="tx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grpSp>
          <p:nvGrpSpPr>
            <p:cNvPr id="45" name="Группа 44"/>
            <p:cNvGrpSpPr/>
            <p:nvPr/>
          </p:nvGrpSpPr>
          <p:grpSpPr>
            <a:xfrm>
              <a:off x="6861618" y="1768420"/>
              <a:ext cx="609600" cy="554648"/>
              <a:chOff x="4175760" y="1625887"/>
              <a:chExt cx="609600" cy="554648"/>
            </a:xfrm>
          </p:grpSpPr>
          <p:sp>
            <p:nvSpPr>
              <p:cNvPr id="46" name="Овал 45"/>
              <p:cNvSpPr/>
              <p:nvPr/>
            </p:nvSpPr>
            <p:spPr>
              <a:xfrm>
                <a:off x="4175760" y="1630235"/>
                <a:ext cx="609600" cy="5503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Овал 46"/>
              <p:cNvSpPr/>
              <p:nvPr/>
            </p:nvSpPr>
            <p:spPr>
              <a:xfrm>
                <a:off x="4201083" y="1634617"/>
                <a:ext cx="561454" cy="45794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8" name="Овал 47"/>
              <p:cNvSpPr/>
              <p:nvPr/>
            </p:nvSpPr>
            <p:spPr>
              <a:xfrm>
                <a:off x="4201083" y="1625887"/>
                <a:ext cx="555798" cy="39909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62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846" y="0"/>
            <a:ext cx="8967019" cy="67252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3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163004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условия должен создать человек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чтобы робот начал движение?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20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223" y="2937918"/>
            <a:ext cx="4547993" cy="39200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1950" y="756602"/>
            <a:ext cx="11277600" cy="2782887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6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6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«Программирование роботов: создание умных устройств».</a:t>
            </a:r>
          </a:p>
        </p:txBody>
      </p:sp>
    </p:spTree>
    <p:extLst>
      <p:ext uri="{BB962C8B-B14F-4D97-AF65-F5344CB8AC3E}">
        <p14:creationId xmlns:p14="http://schemas.microsoft.com/office/powerpoint/2010/main" val="18506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354" y="1279208"/>
            <a:ext cx="10850880" cy="517208"/>
          </a:xfrm>
        </p:spPr>
        <p:txBody>
          <a:bodyPr>
            <a:noAutofit/>
          </a:bodyPr>
          <a:lstStyle/>
          <a:p>
            <a:pPr indent="457200" algn="just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программировать робота в среде программирования </a:t>
            </a: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Classroom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865120"/>
            <a:ext cx="3487989" cy="327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1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2561" y="225626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</a:t>
            </a:r>
            <a:r>
              <a:rPr lang="ru-RU" sz="5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5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Приобрести</a:t>
            </a:r>
            <a:r>
              <a:rPr lang="ru-RU" sz="4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77" y="1739554"/>
            <a:ext cx="1069784" cy="10045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77" y="4448414"/>
            <a:ext cx="1069784" cy="10045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77" y="3093984"/>
            <a:ext cx="1069784" cy="10045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2800" y="2102536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собенности программирования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среде 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Classroom;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5018" y="3414209"/>
            <a:ext cx="8035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блочного программирования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7229" y="4448414"/>
            <a:ext cx="8717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модели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и программы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разработанной для него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080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896" y="289750"/>
            <a:ext cx="10515600" cy="74352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056" y="1033271"/>
            <a:ext cx="11189208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>
                <a:hlinkClick r:id="rId2"/>
              </a:rPr>
              <a:t>https://</a:t>
            </a:r>
            <a:r>
              <a:rPr lang="en-US" smtClean="0">
                <a:hlinkClick r:id="rId2"/>
              </a:rPr>
              <a:t>learningapps.org/watch?v=pijqzbg1a25</a:t>
            </a:r>
            <a:r>
              <a:rPr lang="en-US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2014" y="1595817"/>
            <a:ext cx="3761361" cy="493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9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46175"/>
            <a:ext cx="11715750" cy="1325563"/>
          </a:xfrm>
        </p:spPr>
        <p:txBody>
          <a:bodyPr>
            <a:noAutofit/>
          </a:bodyPr>
          <a:lstStyle/>
          <a:p>
            <a:pPr indent="457200" algn="just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алгоритм, написанный с помощью языка программирования.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7610" y="3017269"/>
            <a:ext cx="4090129" cy="384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51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227</Words>
  <Application>Microsoft Office PowerPoint</Application>
  <PresentationFormat>Широкоэкранный</PresentationFormat>
  <Paragraphs>43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Тема Office</vt:lpstr>
      <vt:lpstr>ТРУД (ТЕХНОЛОГИЯ) 8 КЛАСС</vt:lpstr>
      <vt:lpstr>ТЕХНИКА БЕЗОПАСНОСТИ</vt:lpstr>
      <vt:lpstr>Презентация PowerPoint</vt:lpstr>
      <vt:lpstr>Какие условия должен создать человек, чтобы робот начал движение?</vt:lpstr>
      <vt:lpstr> Тема урока: «Программирование роботов: создание умных устройств».</vt:lpstr>
      <vt:lpstr>Цель урока: научиться программировать робота в среде программирования Classroom.</vt:lpstr>
      <vt:lpstr>Задачи:   Изучить   Приобрести   Провести</vt:lpstr>
      <vt:lpstr>Задание</vt:lpstr>
      <vt:lpstr>Программа – это алгоритм, написанный с помощью языка программирования.</vt:lpstr>
      <vt:lpstr> </vt:lpstr>
      <vt:lpstr> </vt:lpstr>
      <vt:lpstr>Lego Mindstorms EV3</vt:lpstr>
      <vt:lpstr>Classroom</vt:lpstr>
      <vt:lpstr>Блочное программирование – это метод программирования, который использует визуальные «блоки» для создания программ.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ЧАСТЬ ПРОГРАММННОГО КОДА</vt:lpstr>
      <vt:lpstr>ЧАСТЬ ПРОГРАММННОГО КОДА</vt:lpstr>
      <vt:lpstr>ФОРМУЛА РАСЧЕТА КОЛИЧЕСТВА ОБОРОТОВ</vt:lpstr>
      <vt:lpstr>ПРОГРАММНЫЙ КОД</vt:lpstr>
      <vt:lpstr>Какие условия должен создать человек, чтобы робот начал движение?</vt:lpstr>
      <vt:lpstr>ДОМАШНЕЕ ЗАДАНИЕ</vt:lpstr>
      <vt:lpstr>Презентация PowerPoint</vt:lpstr>
      <vt:lpstr>Спасибо за внимание!  До новых встреч!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127</cp:revision>
  <dcterms:created xsi:type="dcterms:W3CDTF">2025-03-31T09:30:57Z</dcterms:created>
  <dcterms:modified xsi:type="dcterms:W3CDTF">2025-04-11T05:21:00Z</dcterms:modified>
</cp:coreProperties>
</file>