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66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56" autoAdjust="0"/>
    <p:restoredTop sz="94660"/>
  </p:normalViewPr>
  <p:slideViewPr>
    <p:cSldViewPr>
      <p:cViewPr varScale="1">
        <p:scale>
          <a:sx n="66" d="100"/>
          <a:sy n="66" d="100"/>
        </p:scale>
        <p:origin x="-15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64;&#1069;&#1056;%20&#1058;&#1056;&#1059;&#1044;%20!\&#1057;&#1083;&#1072;&#1081;&#1076;%202.m4a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64;&#1069;&#1056;%20&#1058;&#1056;&#1059;&#1044;%20!\&#1057;&#1083;&#1072;&#1081;&#1076;%203.m4a" TargetMode="Externa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10" Type="http://schemas.openxmlformats.org/officeDocument/2006/relationships/image" Target="../media/image7.png"/><Relationship Id="rId4" Type="http://schemas.openxmlformats.org/officeDocument/2006/relationships/image" Target="../media/image9.emf"/><Relationship Id="rId9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64;&#1069;&#1056;%20&#1058;&#1056;&#1059;&#1044;%20!\&#1057;&#1083;&#1072;&#1081;&#1076;%204.m4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64;&#1069;&#1056;%20&#1058;&#1056;&#1059;&#1044;%20!\&#1057;&#1083;&#1072;&#1081;&#1076;%205.m4a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64;&#1069;&#1056;%20&#1058;&#1056;&#1059;&#1044;%20!\&#1057;&#1083;&#1072;&#1081;&#1076;%206.m4a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64;&#1069;&#1056;%20&#1058;&#1056;&#1059;&#1044;%20!\&#1057;&#1083;&#1072;&#1081;&#1076;%207.m4a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64;&#1069;&#1056;%20&#1058;&#1056;&#1059;&#1044;%20!\&#1057;&#1083;&#1072;&#1081;&#1076;%208.m4a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772816"/>
            <a:ext cx="7772400" cy="2664296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22225">
                  <a:noFill/>
                  <a:prstDash val="solid"/>
                </a:ln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ХОЗЯЙСТВЕННО-БЫТОВОЙ ТРУД: </a:t>
            </a:r>
            <a:br>
              <a:rPr lang="ru-RU" b="1" dirty="0" smtClean="0">
                <a:ln w="22225">
                  <a:noFill/>
                  <a:prstDash val="solid"/>
                </a:ln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</a:br>
            <a:r>
              <a:rPr lang="ru-RU" b="1" dirty="0" smtClean="0">
                <a:ln w="22225">
                  <a:noFill/>
                  <a:prstDash val="solid"/>
                </a:ln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НУЖЕН ИЛИ НЕТ?</a:t>
            </a:r>
            <a:br>
              <a:rPr lang="ru-RU" b="1" dirty="0" smtClean="0">
                <a:ln w="22225">
                  <a:noFill/>
                  <a:prstDash val="solid"/>
                </a:ln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5229200"/>
            <a:ext cx="3672408" cy="79208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Выступление подготовила: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Учитель-логопед </a:t>
            </a:r>
          </a:p>
          <a:p>
            <a:pPr>
              <a:spcBef>
                <a:spcPts val="0"/>
              </a:spcBef>
            </a:pP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Марущенко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Ирина Ильинична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«Лучшая форма наследства, оставляемая родителями   своим детям, это даже не образование, а воспитание безграничного трудолюбия»                                                                                                    </a:t>
            </a:r>
          </a:p>
          <a:p>
            <a:pPr marL="0" indent="0" algn="r">
              <a:spcBef>
                <a:spcPts val="0"/>
              </a:spcBef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К. Д. Ушинский.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7" name="Picture 3" descr="C:\Users\User\Desktop\26ebdb7f3f6a938efe55204128d4c1e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84389">
            <a:off x="611560" y="836712"/>
            <a:ext cx="2448272" cy="1572167"/>
          </a:xfrm>
          <a:prstGeom prst="rect">
            <a:avLst/>
          </a:prstGeom>
          <a:noFill/>
        </p:spPr>
      </p:pic>
      <p:pic>
        <p:nvPicPr>
          <p:cNvPr id="1028" name="Picture 4" descr="C:\Users\User\Desktop\shutterstock_6099673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692696"/>
            <a:ext cx="2242220" cy="1495561"/>
          </a:xfrm>
          <a:prstGeom prst="rect">
            <a:avLst/>
          </a:prstGeom>
          <a:noFill/>
        </p:spPr>
      </p:pic>
      <p:pic>
        <p:nvPicPr>
          <p:cNvPr id="1029" name="Picture 5" descr="C:\Users\User\Desktop\843297-15620964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23557">
            <a:off x="6514969" y="894352"/>
            <a:ext cx="2098204" cy="1588341"/>
          </a:xfrm>
          <a:prstGeom prst="rect">
            <a:avLst/>
          </a:prstGeom>
          <a:noFill/>
        </p:spPr>
      </p:pic>
      <p:pic>
        <p:nvPicPr>
          <p:cNvPr id="1030" name="Picture 6" descr="C:\Users\User\Desktop\2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4941168"/>
            <a:ext cx="2855640" cy="1606298"/>
          </a:xfrm>
          <a:prstGeom prst="rect">
            <a:avLst/>
          </a:prstGeom>
          <a:noFill/>
        </p:spPr>
      </p:pic>
      <p:pic>
        <p:nvPicPr>
          <p:cNvPr id="8" name="Слайд 2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29034" t="21662" r="43376" b="21389"/>
          <a:stretch>
            <a:fillRect/>
          </a:stretch>
        </p:blipFill>
        <p:spPr bwMode="auto">
          <a:xfrm rot="5400000">
            <a:off x="1833241" y="-1177056"/>
            <a:ext cx="163830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30786" t="21304" r="40353" b="18859"/>
          <a:stretch>
            <a:fillRect/>
          </a:stretch>
        </p:blipFill>
        <p:spPr bwMode="auto">
          <a:xfrm rot="5400000">
            <a:off x="5442595" y="614189"/>
            <a:ext cx="17145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 l="29022" t="23283" r="44361" b="18044"/>
          <a:stretch>
            <a:fillRect/>
          </a:stretch>
        </p:blipFill>
        <p:spPr bwMode="auto">
          <a:xfrm rot="5400000">
            <a:off x="2077269" y="3043411"/>
            <a:ext cx="15811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 l="32229" t="24098" r="39070" b="15599"/>
          <a:stretch>
            <a:fillRect/>
          </a:stretch>
        </p:blipFill>
        <p:spPr bwMode="auto">
          <a:xfrm rot="5400000">
            <a:off x="5106368" y="-849783"/>
            <a:ext cx="170497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 cstate="print"/>
          <a:srcRect l="31588" t="19674" r="40673" b="18859"/>
          <a:stretch>
            <a:fillRect/>
          </a:stretch>
        </p:blipFill>
        <p:spPr bwMode="auto">
          <a:xfrm rot="5400000">
            <a:off x="2014215" y="586185"/>
            <a:ext cx="16478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8" cstate="print"/>
          <a:srcRect l="29663" t="24913" r="44201" b="21886"/>
          <a:stretch>
            <a:fillRect/>
          </a:stretch>
        </p:blipFill>
        <p:spPr bwMode="auto">
          <a:xfrm rot="5400000">
            <a:off x="2947839" y="2100833"/>
            <a:ext cx="155257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9" cstate="print"/>
          <a:srcRect l="31267" t="23399" r="42277" b="18044"/>
          <a:stretch>
            <a:fillRect/>
          </a:stretch>
        </p:blipFill>
        <p:spPr bwMode="auto">
          <a:xfrm rot="5400000">
            <a:off x="5533653" y="2683371"/>
            <a:ext cx="15716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лайд 3.m4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8460432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Правила трудового воспитания детей: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8" cy="5328592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Приобщать ребенка к трудовым делам семьи как можно раньше;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Закрепить за ребенком постоянные обязанности, за выполнение которых он несет ответственность;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допускать отступлений от принятых взрослыми требований, иначе ребенок будет уклоняться от выполнения своих обязанностей;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наказывать ребенка трудом:  труд должен радовать,  приносить удовлетворение;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Учить ребенка трудиться, прививая ему элементарные навыки культуры трудовой деятельности: рациональные приемы работы, правильное использование орудий труда, планирование процесса труда, завершение труда;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давать ребенку непосильных поручений, но поручать работу с достаточной нагрузкой;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торопить, не подгонять ребенка, уметь ждать, пока он завершит работу сам;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забывать благодарить ребенка за то, что требовало от него особых стараний;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Сделанное своими руками ребенок ценит и бережет, поэтому необходимо привлекать его к общественно полезному труду.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Слайд 4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Виды домашнего труда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764704"/>
            <a:ext cx="7848872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соблюдать порядок: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вешать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свою одежду на вешалку,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ставить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посуду в шкаф,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каждую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вещь класть на свое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место.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Уборка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доме: вытереть стол,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убрать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остатки пищи,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подмести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пол, вытереть пыль,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смести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паутину, проветрить помещение.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Правила личной гигиены: мытье рук,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лица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уход за волосами, ногтями. 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Помощь родителям в приготовлении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пищи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вскипятить воду, молоко,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очистить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овощи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сварить кашу, яйца, сделать яичницу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сварить картофель, приготовить кофе и т. д. </a:t>
            </a:r>
          </a:p>
          <a:p>
            <a:pPr>
              <a:buFont typeface="Wingdings" pitchFamily="2" charset="2"/>
              <a:buChar char="q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лайд 5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8" name="Picture 4" descr="https://letidor.ru/thumb/860x0/filters:quality(75)/imgs/2018/04/24/08/2196876/a7423042fd7f6e696e1c7159f381488792940e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124744"/>
            <a:ext cx="3303454" cy="2204864"/>
          </a:xfrm>
          <a:prstGeom prst="rect">
            <a:avLst/>
          </a:prstGeom>
          <a:noFill/>
        </p:spPr>
      </p:pic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0" y="332656"/>
            <a:ext cx="2106960" cy="77891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9" name="Picture 5" descr="C:\Users\User\Desktop\COLOURBOX1984734_barn-med-gronnsaker_1000x6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645024"/>
            <a:ext cx="2530252" cy="1644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Совместный труд родителей и детей — хорошая школа воспитания коллективных навыков. Влияние на ребенка оказывает не только пример родителей, но и сам процесс совместного труда.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static-ru.insales.ru/images/products/1/6777/193911417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429000"/>
            <a:ext cx="3024336" cy="1990013"/>
          </a:xfrm>
          <a:prstGeom prst="rect">
            <a:avLst/>
          </a:prstGeom>
          <a:noFill/>
        </p:spPr>
      </p:pic>
      <p:pic>
        <p:nvPicPr>
          <p:cNvPr id="5" name="Picture 5" descr="C:\Users\User\Desktop\Vesennyaya-generalnaya-uborka-delo-vsej-sem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429000"/>
            <a:ext cx="2808312" cy="2067731"/>
          </a:xfrm>
          <a:prstGeom prst="rect">
            <a:avLst/>
          </a:prstGeom>
          <a:noFill/>
        </p:spPr>
      </p:pic>
      <p:pic>
        <p:nvPicPr>
          <p:cNvPr id="6" name="Слайд 6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Учет и оценка труда.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Простая и доступная форма поощрения - это похвала родителей.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Хорошими видами поощрения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добросовестный труд могут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быть совместные прогулки с родителями, игры, развлечения.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ppppppppppppp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844824"/>
            <a:ext cx="2556792" cy="1387937"/>
          </a:xfrm>
          <a:prstGeom prst="rect">
            <a:avLst/>
          </a:prstGeom>
          <a:noFill/>
        </p:spPr>
      </p:pic>
      <p:pic>
        <p:nvPicPr>
          <p:cNvPr id="1030" name="Picture 6" descr="https://literoved.ru/wp-content/uploads/2021/01/nravstvennoe_vospitanie_dete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933056"/>
            <a:ext cx="3528392" cy="2353437"/>
          </a:xfrm>
          <a:prstGeom prst="rect">
            <a:avLst/>
          </a:prstGeom>
          <a:noFill/>
        </p:spPr>
      </p:pic>
      <p:pic>
        <p:nvPicPr>
          <p:cNvPr id="1036" name="Picture 12" descr="C:\Users\User\Desktop\scale_12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293096"/>
            <a:ext cx="2880320" cy="1920214"/>
          </a:xfrm>
          <a:prstGeom prst="rect">
            <a:avLst/>
          </a:prstGeom>
          <a:noFill/>
        </p:spPr>
      </p:pic>
      <p:pic>
        <p:nvPicPr>
          <p:cNvPr id="7" name="Слайд 7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Советы родителям о гигиене труда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следует давать младшим школьникам поручение, требующее </a:t>
            </a:r>
          </a:p>
          <a:p>
            <a:pPr lvl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чрезмерного напряжения </a:t>
            </a:r>
          </a:p>
          <a:p>
            <a:pPr lvl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их физических сил.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поручайте детям опасную </a:t>
            </a:r>
          </a:p>
          <a:p>
            <a:pPr lvl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и очень грязную работу (мытье стекол, туалетов).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Сшейте для работы специальную </a:t>
            </a:r>
          </a:p>
          <a:p>
            <a:pPr lvl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одежду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фартук,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халат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9458" name="Picture 2" descr="C:\Users\User\Desktop\979a195c7eb599cfed54b5885b8cfb1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581128"/>
            <a:ext cx="1800200" cy="1800200"/>
          </a:xfrm>
          <a:prstGeom prst="rect">
            <a:avLst/>
          </a:prstGeom>
          <a:noFill/>
        </p:spPr>
      </p:pic>
      <p:pic>
        <p:nvPicPr>
          <p:cNvPr id="19459" name="Picture 3" descr="C:\Users\User\Desktop\94e9162137b0019d56e5b84419c62fe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2132856"/>
            <a:ext cx="2520280" cy="1618257"/>
          </a:xfrm>
          <a:prstGeom prst="rect">
            <a:avLst/>
          </a:prstGeom>
          <a:noFill/>
        </p:spPr>
      </p:pic>
      <p:pic>
        <p:nvPicPr>
          <p:cNvPr id="8" name="Слайд 8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420</TotalTime>
  <Words>290</Words>
  <Application>Microsoft Office PowerPoint</Application>
  <PresentationFormat>Экран (4:3)</PresentationFormat>
  <Paragraphs>57</Paragraphs>
  <Slides>9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ХОЗЯЙСТВЕННО-БЫТОВОЙ ТРУД:  НУЖЕН ИЛИ НЕТ? </vt:lpstr>
      <vt:lpstr>Слайд 2</vt:lpstr>
      <vt:lpstr>Слайд 3</vt:lpstr>
      <vt:lpstr>Правила трудового воспитания детей: </vt:lpstr>
      <vt:lpstr>Виды домашнего труда    </vt:lpstr>
      <vt:lpstr>Слайд 6</vt:lpstr>
      <vt:lpstr>Учет и оценка труда. </vt:lpstr>
      <vt:lpstr>Советы родителям о гигиене труда 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ХОЗЯЙСТВЕННО-БЫТОВОЙ ТРУД:  НУЖЕН ИЛИ НЕТ? </dc:title>
  <dc:creator>User</dc:creator>
  <cp:lastModifiedBy>User</cp:lastModifiedBy>
  <cp:revision>49</cp:revision>
  <dcterms:created xsi:type="dcterms:W3CDTF">2021-03-07T18:11:26Z</dcterms:created>
  <dcterms:modified xsi:type="dcterms:W3CDTF">2021-03-15T18:50:35Z</dcterms:modified>
</cp:coreProperties>
</file>