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2" r:id="rId5"/>
    <p:sldId id="261" r:id="rId6"/>
    <p:sldId id="267" r:id="rId7"/>
    <p:sldId id="269" r:id="rId8"/>
    <p:sldId id="268" r:id="rId9"/>
    <p:sldId id="266" r:id="rId10"/>
    <p:sldId id="271" r:id="rId11"/>
    <p:sldId id="270" r:id="rId12"/>
    <p:sldId id="272" r:id="rId13"/>
    <p:sldId id="273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7991A"/>
    <a:srgbClr val="469E6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2186" y="1772816"/>
            <a:ext cx="681237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Урок математики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по теме: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«Умножение и деление на </a:t>
            </a:r>
            <a:r>
              <a:rPr lang="ru-RU" sz="3600" b="1" dirty="0" smtClean="0">
                <a:solidFill>
                  <a:srgbClr val="C00000"/>
                </a:solidFill>
              </a:rPr>
              <a:t>2 и 3. 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Закрепление.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99992" y="4941168"/>
            <a:ext cx="46232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Подготовила учитель начальных классов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МБОУ «</a:t>
            </a:r>
            <a:r>
              <a:rPr lang="ru-RU" sz="2000" dirty="0" err="1" smtClean="0">
                <a:solidFill>
                  <a:srgbClr val="0070C0"/>
                </a:solidFill>
              </a:rPr>
              <a:t>Малодербетовская</a:t>
            </a:r>
            <a:r>
              <a:rPr lang="ru-RU" sz="2000" dirty="0" smtClean="0">
                <a:solidFill>
                  <a:srgbClr val="0070C0"/>
                </a:solidFill>
              </a:rPr>
              <a:t> СОШ №2»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Захарова Вера Анатольевна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548680"/>
            <a:ext cx="43431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Решите уравнения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3212" y="1628800"/>
            <a:ext cx="77332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Х + 25 = 42                       </a:t>
            </a:r>
            <a:r>
              <a:rPr lang="ru-RU" sz="4400" b="1" dirty="0" smtClean="0">
                <a:solidFill>
                  <a:srgbClr val="FF0000"/>
                </a:solidFill>
              </a:rPr>
              <a:t>27</a:t>
            </a:r>
            <a:r>
              <a:rPr lang="ru-RU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: у = </a:t>
            </a:r>
            <a:r>
              <a:rPr lang="ru-RU" sz="4400" b="1" dirty="0">
                <a:solidFill>
                  <a:srgbClr val="FF0000"/>
                </a:solidFill>
              </a:rPr>
              <a:t>9</a:t>
            </a:r>
          </a:p>
        </p:txBody>
      </p:sp>
    </p:spTree>
    <p:extLst>
      <p:ext uri="{BB962C8B-B14F-4D97-AF65-F5344CB8AC3E}">
        <p14:creationId xmlns="" xmlns:p14="http://schemas.microsoft.com/office/powerpoint/2010/main" val="316826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984" y="198884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Лечит маленьких детей,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Лечит </a:t>
            </a:r>
            <a:r>
              <a:rPr lang="ru-RU" sz="2800" b="1" dirty="0">
                <a:solidFill>
                  <a:srgbClr val="FF0000"/>
                </a:solidFill>
              </a:rPr>
              <a:t>птичек и зверей, 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Сквозь пенсне свое глядит 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Добрый доктор…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836712"/>
            <a:ext cx="3816424" cy="49150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8994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700808"/>
            <a:ext cx="734481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18</a:t>
            </a:r>
            <a:r>
              <a:rPr lang="ru-RU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: </a:t>
            </a:r>
            <a:r>
              <a:rPr lang="ru-RU" sz="4400" b="1" dirty="0" smtClean="0">
                <a:solidFill>
                  <a:srgbClr val="FF0000"/>
                </a:solidFill>
              </a:rPr>
              <a:t>3</a:t>
            </a:r>
            <a:r>
              <a:rPr lang="ru-RU" sz="4400" b="1" dirty="0" smtClean="0">
                <a:solidFill>
                  <a:srgbClr val="FF0000"/>
                </a:solidFill>
              </a:rPr>
              <a:t>                                  </a:t>
            </a:r>
            <a:r>
              <a:rPr lang="ru-RU" sz="4400" b="1" dirty="0">
                <a:solidFill>
                  <a:srgbClr val="FF0000"/>
                </a:solidFill>
              </a:rPr>
              <a:t>6</a:t>
            </a:r>
            <a:r>
              <a:rPr lang="ru-RU" sz="4400" b="1" dirty="0" smtClean="0">
                <a:solidFill>
                  <a:srgbClr val="FF0000"/>
                </a:solidFill>
              </a:rPr>
              <a:t> х 3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        30 – 12</a:t>
            </a:r>
            <a:endParaRPr lang="ru-RU" sz="4400" b="1" dirty="0">
              <a:solidFill>
                <a:srgbClr val="FF0000"/>
              </a:solidFill>
            </a:endParaRPr>
          </a:p>
          <a:p>
            <a:r>
              <a:rPr lang="ru-RU" sz="4400" b="1" dirty="0" smtClean="0">
                <a:solidFill>
                  <a:srgbClr val="FF0000"/>
                </a:solidFill>
              </a:rPr>
              <a:t>                                      16 + 8</a:t>
            </a:r>
          </a:p>
          <a:p>
            <a:endParaRPr lang="ru-RU" sz="4400" b="1" dirty="0" smtClean="0">
              <a:solidFill>
                <a:srgbClr val="FF0000"/>
              </a:solidFill>
            </a:endParaRPr>
          </a:p>
          <a:p>
            <a:r>
              <a:rPr lang="ru-RU" sz="4400" b="1" dirty="0" smtClean="0">
                <a:solidFill>
                  <a:srgbClr val="FF0000"/>
                </a:solidFill>
              </a:rPr>
              <a:t>9 </a:t>
            </a:r>
            <a:r>
              <a:rPr lang="ru-RU" sz="4400" b="1" dirty="0" err="1" smtClean="0">
                <a:solidFill>
                  <a:srgbClr val="FF0000"/>
                </a:solidFill>
              </a:rPr>
              <a:t>х</a:t>
            </a:r>
            <a:r>
              <a:rPr lang="ru-RU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2                                   </a:t>
            </a:r>
            <a:r>
              <a:rPr lang="ru-RU" sz="4400" b="1" dirty="0" smtClean="0">
                <a:solidFill>
                  <a:srgbClr val="FF0000"/>
                </a:solidFill>
              </a:rPr>
              <a:t>18 : 2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19777" y="188640"/>
            <a:ext cx="50565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Решите круговые примеры</a:t>
            </a:r>
            <a:endParaRPr lang="ru-RU" sz="3200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123728" y="2132856"/>
            <a:ext cx="424847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372200" y="2132856"/>
            <a:ext cx="0" cy="27363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2123728" y="4850992"/>
            <a:ext cx="424847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123727" y="2132856"/>
            <a:ext cx="21973" cy="27363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5797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048" y="344033"/>
            <a:ext cx="8668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Найдите периметр и площадь прямоугольника</a:t>
            </a:r>
            <a:endParaRPr lang="ru-RU" sz="3200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411760" y="1988840"/>
            <a:ext cx="424847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660232" y="1988840"/>
            <a:ext cx="0" cy="27363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2411760" y="4706976"/>
            <a:ext cx="424847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411759" y="2023317"/>
            <a:ext cx="21973" cy="27363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139952" y="1340768"/>
            <a:ext cx="9509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5 см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14682" y="2946355"/>
            <a:ext cx="9509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3 см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4121" y="5289136"/>
            <a:ext cx="3057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Р = </a:t>
            </a:r>
            <a:r>
              <a:rPr lang="en-US" sz="3600" b="1" dirty="0" smtClean="0">
                <a:solidFill>
                  <a:srgbClr val="002060"/>
                </a:solidFill>
              </a:rPr>
              <a:t>(</a:t>
            </a:r>
            <a:r>
              <a:rPr lang="ru-RU" sz="3600" b="1" dirty="0" smtClean="0">
                <a:solidFill>
                  <a:srgbClr val="002060"/>
                </a:solidFill>
              </a:rPr>
              <a:t>а + </a:t>
            </a:r>
            <a:r>
              <a:rPr lang="en-US" sz="3600" b="1" dirty="0" smtClean="0">
                <a:solidFill>
                  <a:srgbClr val="002060"/>
                </a:solidFill>
              </a:rPr>
              <a:t>b)</a:t>
            </a:r>
            <a:r>
              <a:rPr lang="ru-RU" sz="3600" b="1" dirty="0" smtClean="0">
                <a:solidFill>
                  <a:srgbClr val="002060"/>
                </a:solidFill>
              </a:rPr>
              <a:t> х 2</a:t>
            </a:r>
            <a:r>
              <a:rPr lang="en-US" sz="3600" b="1" dirty="0" smtClean="0">
                <a:solidFill>
                  <a:srgbClr val="002060"/>
                </a:solidFill>
              </a:rPr>
              <a:t> =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45797" y="5289136"/>
            <a:ext cx="24705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( 5 + 3) х 2 </a:t>
            </a:r>
            <a:r>
              <a:rPr lang="ru-RU" sz="3600" b="1" dirty="0" smtClean="0">
                <a:solidFill>
                  <a:srgbClr val="FF0000"/>
                </a:solidFill>
              </a:rPr>
              <a:t>=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16345" y="5289136"/>
            <a:ext cx="15680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16 (см)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94121" y="5953970"/>
            <a:ext cx="2069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S = a x b =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66142" y="5962705"/>
            <a:ext cx="1406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5 х 3 =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51910" y="5953970"/>
            <a:ext cx="21467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15 </a:t>
            </a:r>
            <a:r>
              <a:rPr lang="ru-RU" sz="3600" b="1" smtClean="0">
                <a:solidFill>
                  <a:srgbClr val="FF0000"/>
                </a:solidFill>
              </a:rPr>
              <a:t>(кв.см</a:t>
            </a:r>
            <a:r>
              <a:rPr lang="ru-RU" sz="3600" b="1" dirty="0" smtClean="0">
                <a:solidFill>
                  <a:srgbClr val="FF0000"/>
                </a:solidFill>
              </a:rPr>
              <a:t>)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554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2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8928992" cy="68727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1844824"/>
            <a:ext cx="5054810" cy="347559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="" xmlns:p14="http://schemas.microsoft.com/office/powerpoint/2010/main" val="231404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8064" y="1340768"/>
            <a:ext cx="3556551" cy="3816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В шапочке я красной,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Пирожки в корзинке.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Вот шагаю к бабушке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По лесной тропинке.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Если встречу </a:t>
            </a:r>
            <a:r>
              <a:rPr lang="ru-RU" sz="2800" b="1" dirty="0" smtClean="0">
                <a:solidFill>
                  <a:srgbClr val="C00000"/>
                </a:solidFill>
              </a:rPr>
              <a:t>волка</a:t>
            </a:r>
            <a:r>
              <a:rPr lang="ru-RU" sz="2800" b="1" dirty="0">
                <a:solidFill>
                  <a:srgbClr val="C00000"/>
                </a:solidFill>
              </a:rPr>
              <a:t>,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Я не зареву,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Я тогда охотников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Громко позову.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4"/>
            <a:ext cx="3807668" cy="44300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0196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124744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37555" y="1771075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09059" y="1756552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           Х 8 + 4 - 10  х 5 + 20 = 70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3411" y="168222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68970" y="3157801"/>
            <a:ext cx="65982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2 х      + 10 – 4  : 2 + 30 = 39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3290493"/>
            <a:ext cx="504056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315780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6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6150" y="411047"/>
            <a:ext cx="68239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Решите цепочки примеров</a:t>
            </a:r>
            <a:endParaRPr lang="ru-RU" sz="4400" b="1" dirty="0">
              <a:solidFill>
                <a:srgbClr val="00206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6444208" y="1556792"/>
            <a:ext cx="100811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5684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" y="620688"/>
            <a:ext cx="87184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Вставьте пропущенные числа и вычислите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628800"/>
            <a:ext cx="3041217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56 +       = 70</a:t>
            </a:r>
          </a:p>
          <a:p>
            <a:endParaRPr lang="ru-RU" sz="4400" b="1" dirty="0">
              <a:solidFill>
                <a:srgbClr val="FF0000"/>
              </a:solidFill>
            </a:endParaRPr>
          </a:p>
          <a:p>
            <a:r>
              <a:rPr lang="ru-RU" sz="4400" b="1" dirty="0" smtClean="0">
                <a:solidFill>
                  <a:srgbClr val="FF0000"/>
                </a:solidFill>
              </a:rPr>
              <a:t>28 -       = 19</a:t>
            </a:r>
          </a:p>
          <a:p>
            <a:endParaRPr lang="ru-RU" sz="4400" b="1" dirty="0" smtClean="0">
              <a:solidFill>
                <a:srgbClr val="FF0000"/>
              </a:solidFill>
            </a:endParaRPr>
          </a:p>
          <a:p>
            <a:r>
              <a:rPr lang="ru-RU" sz="4400" b="1" dirty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     + 45 = 53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00120" y="1700808"/>
            <a:ext cx="576064" cy="5760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3099199"/>
            <a:ext cx="576064" cy="5760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293096"/>
            <a:ext cx="597460" cy="6035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03953" y="1628800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14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2994480"/>
            <a:ext cx="466231" cy="785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9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6702" y="4210153"/>
            <a:ext cx="487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8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4" y="1628800"/>
            <a:ext cx="35283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 startAt="36"/>
            </a:pPr>
            <a:r>
              <a:rPr lang="ru-RU" sz="4400" b="1" dirty="0" smtClean="0">
                <a:solidFill>
                  <a:srgbClr val="FF0000"/>
                </a:solidFill>
              </a:rPr>
              <a:t>           = 54</a:t>
            </a:r>
          </a:p>
          <a:p>
            <a:pPr marL="342900" indent="-342900">
              <a:buAutoNum type="arabicPlain" startAt="36"/>
            </a:pPr>
            <a:endParaRPr lang="ru-RU" sz="4400" b="1" dirty="0" smtClean="0">
              <a:solidFill>
                <a:srgbClr val="FF0000"/>
              </a:solidFill>
            </a:endParaRPr>
          </a:p>
          <a:p>
            <a:r>
              <a:rPr lang="ru-RU" sz="4400" b="1" dirty="0" smtClean="0">
                <a:solidFill>
                  <a:srgbClr val="FF0000"/>
                </a:solidFill>
              </a:rPr>
              <a:t>68           =  45</a:t>
            </a:r>
          </a:p>
          <a:p>
            <a:r>
              <a:rPr lang="ru-RU" sz="4400" b="1" dirty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      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          16   = 96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508104" y="1725488"/>
            <a:ext cx="576064" cy="57606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708" y="2994480"/>
            <a:ext cx="597460" cy="6035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4344320"/>
            <a:ext cx="597460" cy="60355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141434" y="1748135"/>
            <a:ext cx="576064" cy="55341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1434" y="3075945"/>
            <a:ext cx="603556" cy="57917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6463" y="4400424"/>
            <a:ext cx="603556" cy="57917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 flipH="1">
            <a:off x="5613256" y="2871774"/>
            <a:ext cx="470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-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06860" y="1466246"/>
            <a:ext cx="957155" cy="117663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030291" y="1659428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18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67289" y="3004657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23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74238" y="4261377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+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10147" y="4313540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80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341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7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96752"/>
            <a:ext cx="39604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Деревянный озорник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Из сказки в нашу жизнь проник.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Любимец взрослых и детей,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Смельчак и выдумщик затей,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Проказник, весельчак и плут.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Скажите, как его зовут?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196752"/>
            <a:ext cx="3905044" cy="41260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2925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8024" y="184482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Я назойливая очень,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Но в стишке, так, между прочим,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Расскажу вам без прикрас: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Жизнь мою комарик спас.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35178"/>
            <a:ext cx="4389163" cy="53639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3694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412776"/>
            <a:ext cx="86409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FF0000"/>
                </a:solidFill>
              </a:rPr>
              <a:t>Мама </a:t>
            </a:r>
            <a:r>
              <a:rPr lang="ru-RU" sz="2800" b="1" dirty="0">
                <a:solidFill>
                  <a:srgbClr val="FF0000"/>
                </a:solidFill>
              </a:rPr>
              <a:t>купила 3 пачки соли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и </a:t>
            </a:r>
            <a:r>
              <a:rPr lang="ru-RU" sz="2800" b="1" dirty="0">
                <a:solidFill>
                  <a:srgbClr val="FF0000"/>
                </a:solidFill>
              </a:rPr>
              <a:t>заплатила за них </a:t>
            </a:r>
            <a:r>
              <a:rPr lang="ru-RU" sz="2800" b="1" dirty="0" smtClean="0">
                <a:solidFill>
                  <a:srgbClr val="FF0000"/>
                </a:solidFill>
              </a:rPr>
              <a:t>27 руб</a:t>
            </a:r>
            <a:r>
              <a:rPr lang="ru-RU" sz="2800" b="1" dirty="0">
                <a:solidFill>
                  <a:srgbClr val="FF0000"/>
                </a:solidFill>
              </a:rPr>
              <a:t>.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Сколько </a:t>
            </a:r>
            <a:r>
              <a:rPr lang="ru-RU" sz="2800" b="1" dirty="0">
                <a:solidFill>
                  <a:srgbClr val="FF0000"/>
                </a:solidFill>
              </a:rPr>
              <a:t>стоит 1 пачка соли?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Решите </a:t>
            </a:r>
            <a:r>
              <a:rPr lang="ru-RU" sz="2800" b="1" dirty="0">
                <a:solidFill>
                  <a:srgbClr val="FF0000"/>
                </a:solidFill>
              </a:rPr>
              <a:t>2 задачи обратные данной.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71800" y="332656"/>
            <a:ext cx="28522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Решите задачи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84" y="4725144"/>
            <a:ext cx="2100768" cy="18051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60" y="4725144"/>
            <a:ext cx="2100768" cy="180518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548" y="4725144"/>
            <a:ext cx="2100768" cy="18051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112" y="4725144"/>
            <a:ext cx="2100768" cy="18051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2558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9360" y="368970"/>
            <a:ext cx="90687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2. Для </a:t>
            </a:r>
            <a:r>
              <a:rPr lang="ru-RU" sz="2000" b="1" dirty="0">
                <a:solidFill>
                  <a:srgbClr val="FF0000"/>
                </a:solidFill>
              </a:rPr>
              <a:t>приготовления </a:t>
            </a:r>
            <a:r>
              <a:rPr lang="ru-RU" sz="2000" b="1" dirty="0" smtClean="0">
                <a:solidFill>
                  <a:srgbClr val="FF0000"/>
                </a:solidFill>
              </a:rPr>
              <a:t>обеда школьному </a:t>
            </a:r>
            <a:r>
              <a:rPr lang="ru-RU" sz="2000" b="1" dirty="0">
                <a:solidFill>
                  <a:srgbClr val="FF0000"/>
                </a:solidFill>
              </a:rPr>
              <a:t>повару понадобилось 18 кг картошки,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капусты </a:t>
            </a:r>
            <a:r>
              <a:rPr lang="ru-RU" sz="2000" b="1" dirty="0">
                <a:solidFill>
                  <a:srgbClr val="FF0000"/>
                </a:solidFill>
              </a:rPr>
              <a:t>в 3 раза меньше, чем картошки, </a:t>
            </a:r>
            <a:r>
              <a:rPr lang="ru-RU" sz="2000" b="1" dirty="0" smtClean="0">
                <a:solidFill>
                  <a:srgbClr val="FF0000"/>
                </a:solidFill>
              </a:rPr>
              <a:t>а </a:t>
            </a:r>
            <a:r>
              <a:rPr lang="ru-RU" sz="2000" b="1" dirty="0">
                <a:solidFill>
                  <a:srgbClr val="FF0000"/>
                </a:solidFill>
              </a:rPr>
              <a:t>лука в 2 раза меньше чем капусты.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Сколько </a:t>
            </a:r>
            <a:r>
              <a:rPr lang="ru-RU" sz="2000" b="1" dirty="0">
                <a:solidFill>
                  <a:srgbClr val="FF0000"/>
                </a:solidFill>
              </a:rPr>
              <a:t>килограммов лука понадобилось повару?</a:t>
            </a:r>
          </a:p>
          <a:p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37022" y="3408476"/>
            <a:ext cx="432048" cy="404664"/>
          </a:xfrm>
          <a:prstGeom prst="rect">
            <a:avLst/>
          </a:prstGeom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24" y="4038393"/>
            <a:ext cx="2088232" cy="16800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635" y="3848164"/>
            <a:ext cx="1872208" cy="20605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046" y="3813140"/>
            <a:ext cx="1742351" cy="200148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51579" y="3406080"/>
            <a:ext cx="936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18 кг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3" y="3433936"/>
            <a:ext cx="2544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     </a:t>
            </a:r>
            <a:r>
              <a:rPr lang="ru-RU" sz="2800" b="1" dirty="0" smtClean="0">
                <a:solidFill>
                  <a:srgbClr val="002060"/>
                </a:solidFill>
              </a:rPr>
              <a:t>,</a:t>
            </a:r>
            <a:r>
              <a:rPr lang="en-US" sz="2800" b="1" dirty="0" smtClean="0">
                <a:solidFill>
                  <a:srgbClr val="002060"/>
                </a:solidFill>
              </a:rPr>
              <a:t>  </a:t>
            </a:r>
            <a:r>
              <a:rPr lang="ru-RU" sz="2800" b="1" dirty="0" smtClean="0">
                <a:solidFill>
                  <a:srgbClr val="002060"/>
                </a:solidFill>
              </a:rPr>
              <a:t>в 3 раза </a:t>
            </a:r>
            <a:r>
              <a:rPr lang="en-US" sz="2800" b="1" dirty="0" smtClean="0">
                <a:solidFill>
                  <a:srgbClr val="002060"/>
                </a:solidFill>
              </a:rPr>
              <a:t>&lt;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1139" y="3408535"/>
            <a:ext cx="469433" cy="44504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669070" y="3433936"/>
            <a:ext cx="2178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, в 2 раза </a:t>
            </a:r>
            <a:r>
              <a:rPr lang="en-US" sz="2800" b="1" dirty="0" smtClean="0">
                <a:solidFill>
                  <a:srgbClr val="002060"/>
                </a:solidFill>
              </a:rPr>
              <a:t>&lt;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075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204864"/>
            <a:ext cx="39604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Он от дедушки ушел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И от бабушки ушел.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Только, на беду, в лесу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Встретил хитрую Лису.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196752"/>
            <a:ext cx="4536504" cy="40694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9594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374</Words>
  <Application>Microsoft Office PowerPoint</Application>
  <PresentationFormat>Экран (4:3)</PresentationFormat>
  <Paragraphs>87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31</cp:revision>
  <dcterms:modified xsi:type="dcterms:W3CDTF">2022-03-15T21:31:24Z</dcterms:modified>
</cp:coreProperties>
</file>