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70" r:id="rId5"/>
    <p:sldId id="304" r:id="rId6"/>
    <p:sldId id="259" r:id="rId7"/>
    <p:sldId id="298" r:id="rId8"/>
    <p:sldId id="299" r:id="rId9"/>
    <p:sldId id="300" r:id="rId10"/>
    <p:sldId id="301" r:id="rId11"/>
    <p:sldId id="302" r:id="rId12"/>
    <p:sldId id="303" r:id="rId13"/>
    <p:sldId id="260" r:id="rId14"/>
    <p:sldId id="277" r:id="rId15"/>
    <p:sldId id="276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74" r:id="rId28"/>
    <p:sldId id="275" r:id="rId29"/>
    <p:sldId id="261" r:id="rId30"/>
    <p:sldId id="262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63" r:id="rId40"/>
    <p:sldId id="271" r:id="rId41"/>
    <p:sldId id="265" r:id="rId42"/>
    <p:sldId id="305" r:id="rId43"/>
    <p:sldId id="306" r:id="rId44"/>
    <p:sldId id="307" r:id="rId45"/>
    <p:sldId id="309" r:id="rId46"/>
    <p:sldId id="308" r:id="rId47"/>
    <p:sldId id="272" r:id="rId4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79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53DEEB-A073-4016-A4E2-8517C2554F5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7014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0C99E6-5947-41FD-A573-A1631E8E19F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4987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BC8F6B-6794-4B1B-9F95-D4C12D2A99E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18906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Franklin Gothic Book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0D4F1-95A1-4CAD-8538-8E12B3B059B6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27.01.2022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A5B19CE-225E-4CE9-91A1-156407C4E7BD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9407053"/>
      </p:ext>
    </p:extLst>
  </p:cSld>
  <p:clrMapOvr>
    <a:masterClrMapping/>
  </p:clrMapOvr>
  <p:transition>
    <p:whee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0D4F1-95A1-4CAD-8538-8E12B3B059B6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27.01.2022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A5B19CE-225E-4CE9-91A1-156407C4E7BD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2487437"/>
      </p:ext>
    </p:extLst>
  </p:cSld>
  <p:clrMapOvr>
    <a:masterClrMapping/>
  </p:clrMapOvr>
  <p:transition>
    <p:whee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  <a:latin typeface="Franklin Gothic Book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0D4F1-95A1-4CAD-8538-8E12B3B059B6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27.01.2022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19CE-225E-4CE9-91A1-156407C4E7BD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24751780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0D4F1-95A1-4CAD-8538-8E12B3B059B6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27.01.2022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19CE-225E-4CE9-91A1-156407C4E7BD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9064653"/>
      </p:ext>
    </p:extLst>
  </p:cSld>
  <p:clrMapOvr>
    <a:masterClrMapping/>
  </p:clrMapOvr>
  <p:transition>
    <p:whee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0D4F1-95A1-4CAD-8538-8E12B3B059B6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27.01.2022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A5B19CE-225E-4CE9-91A1-156407C4E7BD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Franklin Gothic Book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257769"/>
      </p:ext>
    </p:extLst>
  </p:cSld>
  <p:clrMapOvr>
    <a:masterClrMapping/>
  </p:clrMapOvr>
  <p:transition>
    <p:whee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0D4F1-95A1-4CAD-8538-8E12B3B059B6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27.01.2022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19CE-225E-4CE9-91A1-156407C4E7BD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015743"/>
      </p:ext>
    </p:extLst>
  </p:cSld>
  <p:clrMapOvr>
    <a:masterClrMapping/>
  </p:clrMapOvr>
  <p:transition>
    <p:whee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0D4F1-95A1-4CAD-8538-8E12B3B059B6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27.01.2022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19CE-225E-4CE9-91A1-156407C4E7BD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1288249"/>
      </p:ext>
    </p:extLst>
  </p:cSld>
  <p:clrMapOvr>
    <a:masterClrMapping/>
  </p:clrMapOvr>
  <p:transition>
    <p:wheel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Franklin Gothic Book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0D4F1-95A1-4CAD-8538-8E12B3B059B6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27.01.2022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19CE-225E-4CE9-91A1-156407C4E7BD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3374061"/>
      </p:ext>
    </p:extLst>
  </p:cSld>
  <p:clrMapOvr>
    <a:masterClrMapping/>
  </p:clrMapOvr>
  <p:transition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6C988A-F4CF-4A26-88B4-5127329AC82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79501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0D4F1-95A1-4CAD-8538-8E12B3B059B6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27.01.2022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19CE-225E-4CE9-91A1-156407C4E7BD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25083707"/>
      </p:ext>
    </p:extLst>
  </p:cSld>
  <p:clrMapOvr>
    <a:masterClrMapping/>
  </p:clrMapOvr>
  <p:transition>
    <p:wheel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0D4F1-95A1-4CAD-8538-8E12B3B059B6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27.01.2022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19CE-225E-4CE9-91A1-156407C4E7BD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3728195"/>
      </p:ext>
    </p:extLst>
  </p:cSld>
  <p:clrMapOvr>
    <a:masterClrMapping/>
  </p:clrMapOvr>
  <p:transition>
    <p:wheel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0D4F1-95A1-4CAD-8538-8E12B3B059B6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27.01.2022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B19CE-225E-4CE9-91A1-156407C4E7BD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3971332"/>
      </p:ext>
    </p:extLst>
  </p:cSld>
  <p:clrMapOvr>
    <a:masterClrMapping/>
  </p:clrMapOvr>
  <p:transition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2CF507-F883-42A0-91D3-FF9B28A8495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8531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CB3B52-52BB-4EA7-B499-FB79A24E23B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6398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AD8FF1-F01C-4E97-9AA6-6EBD13E9DD2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331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FED79-7A2C-4998-AFE5-4A6F0CC8BE0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2315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929DB4-597E-43CF-A66C-BBF0BD342A5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0812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0F2427-FDA1-4DE4-AD06-53285D4DEC9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3976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699BD5-A16F-4031-9838-68712CE45F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9820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AFDCE96-E382-438A-8437-988DB418736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Franklin Gothic Book"/>
              <a:cs typeface="+mn-cs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310D4F1-95A1-4CAD-8538-8E12B3B059B6}" type="datetimeFigureOut">
              <a:rPr lang="ru-RU" smtClean="0">
                <a:solidFill>
                  <a:srgbClr val="F0A22E">
                    <a:shade val="75000"/>
                  </a:srgbClr>
                </a:solidFill>
                <a:latin typeface="Franklin Gothic Book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27.01.2022</a:t>
            </a:fld>
            <a:endParaRPr lang="ru-RU">
              <a:solidFill>
                <a:srgbClr val="F0A22E">
                  <a:shade val="75000"/>
                </a:srgbClr>
              </a:solidFill>
              <a:latin typeface="Franklin Gothic Book"/>
              <a:cs typeface="+mn-cs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F0A22E">
                  <a:shade val="75000"/>
                </a:srgbClr>
              </a:solidFill>
              <a:latin typeface="Franklin Gothic Book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A5B19CE-225E-4CE9-91A1-156407C4E7BD}" type="slidenum">
              <a:rPr lang="ru-RU" smtClean="0">
                <a:solidFill>
                  <a:srgbClr val="F0A22E">
                    <a:shade val="75000"/>
                  </a:srgbClr>
                </a:solidFill>
                <a:latin typeface="Franklin Gothic Book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  <a:latin typeface="Franklin Gothic Book"/>
              <a:cs typeface="+mn-cs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Franklin Gothic Book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Franklin Gothic Book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3256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slideLayout" Target="../slideLayouts/slideLayout13.xml"/><Relationship Id="rId1" Type="http://schemas.openxmlformats.org/officeDocument/2006/relationships/audio" Target="file:///D:\&#1052;&#1091;&#1079;&#1099;&#1082;&#1072;\&#1056;&#1072;&#1079;&#1085;&#1086;&#1077;\01%20&#1044;&#1086;&#1088;&#1086;&#1078;&#1082;&#1072;%201.wma" TargetMode="External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5400" dirty="0" smtClean="0">
                <a:solidFill>
                  <a:schemeClr val="accent2">
                    <a:lumMod val="50000"/>
                  </a:schemeClr>
                </a:solidFill>
              </a:rPr>
              <a:t>«</a:t>
            </a:r>
            <a:r>
              <a:rPr lang="ru-RU" sz="5400" dirty="0" smtClean="0">
                <a:solidFill>
                  <a:schemeClr val="accent2">
                    <a:lumMod val="50000"/>
                  </a:schemeClr>
                </a:solidFill>
              </a:rPr>
              <a:t>Давайте Землю сохраним!» </a:t>
            </a:r>
            <a:r>
              <a:rPr lang="ru-RU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509120"/>
            <a:ext cx="6400800" cy="1129680"/>
          </a:xfrm>
        </p:spPr>
        <p:txBody>
          <a:bodyPr/>
          <a:lstStyle/>
          <a:p>
            <a:pPr algn="r"/>
            <a:r>
              <a:rPr lang="ru-RU" sz="2800" b="1" dirty="0" smtClean="0"/>
              <a:t>Игра – путешествие</a:t>
            </a:r>
          </a:p>
          <a:p>
            <a:pPr algn="r"/>
            <a:r>
              <a:rPr lang="ru-RU" sz="2800" b="1" dirty="0" smtClean="0"/>
              <a:t>Учитель  биологии</a:t>
            </a:r>
          </a:p>
          <a:p>
            <a:pPr algn="r"/>
            <a:r>
              <a:rPr lang="ru-RU" sz="2800" b="1" dirty="0" smtClean="0"/>
              <a:t>Павлова Н.В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3200" dirty="0"/>
              <a:t> </a:t>
            </a:r>
            <a:r>
              <a:rPr lang="ru-RU" sz="3200" u="sng" dirty="0"/>
              <a:t>Шёл я лугом по тропинке, </a:t>
            </a:r>
            <a:br>
              <a:rPr lang="ru-RU" sz="3200" u="sng" dirty="0"/>
            </a:br>
            <a:r>
              <a:rPr lang="ru-RU" sz="3200" u="sng" dirty="0"/>
              <a:t>Видел солнце на травинке. </a:t>
            </a:r>
            <a:br>
              <a:rPr lang="ru-RU" sz="3200" u="sng" dirty="0"/>
            </a:br>
            <a:r>
              <a:rPr lang="ru-RU" sz="3200" u="sng" dirty="0"/>
              <a:t>Но совсем не горячи солнца белые лучи</a:t>
            </a:r>
            <a:r>
              <a:rPr lang="ru-RU" u="sng" dirty="0"/>
              <a:t>.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E:\загадки\ромашк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250" y="980728"/>
            <a:ext cx="5533206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7278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3200" u="sng" dirty="0"/>
              <a:t>В посевах ржи, пшеницы и овса</a:t>
            </a:r>
            <a:endParaRPr lang="ru-RU" sz="3200" dirty="0"/>
          </a:p>
          <a:p>
            <a:r>
              <a:rPr lang="ru-RU" sz="3200" u="sng" dirty="0"/>
              <a:t>Стоит цветок - синяя краса.</a:t>
            </a:r>
            <a:endParaRPr lang="ru-RU" sz="3200" dirty="0"/>
          </a:p>
          <a:p>
            <a:r>
              <a:rPr lang="ru-RU" sz="3200" u="sng" dirty="0"/>
              <a:t>Хоть сорняком его и называют,</a:t>
            </a:r>
            <a:endParaRPr lang="ru-RU" sz="3200" dirty="0"/>
          </a:p>
          <a:p>
            <a:r>
              <a:rPr lang="ru-RU" sz="3200" u="sng" dirty="0"/>
              <a:t>Цветок тот нашу землю украшает.</a:t>
            </a:r>
            <a:endParaRPr lang="ru-RU" sz="3200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E:\загадки\василе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48680"/>
            <a:ext cx="590465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71897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“Красная книга”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592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6124588" cy="8382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«Красная книга»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357158" y="785794"/>
            <a:ext cx="5929354" cy="3286148"/>
          </a:xfrm>
          <a:prstGeom prst="horizontalScroll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2428860" y="3357562"/>
            <a:ext cx="5857916" cy="3500438"/>
          </a:xfrm>
          <a:prstGeom prst="horizontalScrol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1357298"/>
            <a:ext cx="57864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 smtClean="0">
                <a:solidFill>
                  <a:srgbClr val="FFFF00"/>
                </a:solidFill>
                <a:latin typeface="Franklin Gothic Book"/>
                <a:cs typeface="+mn-cs"/>
              </a:rPr>
              <a:t>Международная Красная книга, впервые издана в 1966 году, включала в себя описание 200 видов птиц, около 100 видов млекопитающихся и примерно 25000 видов растений.</a:t>
            </a:r>
            <a:endParaRPr lang="ru-RU" sz="2400" dirty="0">
              <a:solidFill>
                <a:srgbClr val="FFFF00"/>
              </a:solidFill>
              <a:latin typeface="Franklin Gothic Book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28926" y="3929066"/>
            <a:ext cx="4786346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300" dirty="0" smtClean="0">
                <a:solidFill>
                  <a:srgbClr val="FFFF00"/>
                </a:solidFill>
                <a:latin typeface="Franklin Gothic Book"/>
                <a:cs typeface="+mn-cs"/>
              </a:rPr>
              <a:t>Первая Красная книга в нашей стране была издана в 1978 году. Кроме зверей и птиц в неё были включены нуждающиеся в охране рыбы, насекомые, рептилии, амфибии, моллюски и даже черви.</a:t>
            </a:r>
            <a:endParaRPr lang="ru-RU" sz="2300" dirty="0">
              <a:solidFill>
                <a:srgbClr val="FFFF00"/>
              </a:solidFill>
              <a:latin typeface="Franklin Gothic Book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549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Кабарга </a:t>
            </a:r>
            <a:endParaRPr lang="ru-RU" dirty="0"/>
          </a:p>
        </p:txBody>
      </p:sp>
      <p:pic>
        <p:nvPicPr>
          <p:cNvPr id="1026" name="Picture 2" descr="C:\Users\саша\Desktop\викторина2\i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770485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3087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Рысь </a:t>
            </a:r>
            <a:endParaRPr lang="ru-RU" dirty="0"/>
          </a:p>
        </p:txBody>
      </p:sp>
      <p:pic>
        <p:nvPicPr>
          <p:cNvPr id="2050" name="Picture 2" descr="C:\Users\саша\Desktop\викторина2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7272807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7062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Серый кит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саша\Desktop\викторина2\i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777686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237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Лебедь кликун</a:t>
            </a:r>
            <a:endParaRPr lang="ru-RU" dirty="0"/>
          </a:p>
        </p:txBody>
      </p:sp>
      <p:pic>
        <p:nvPicPr>
          <p:cNvPr id="4098" name="Picture 2" descr="C:\Users\саша\Desktop\викторина2\i (4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7272808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3854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Утка мандаринка</a:t>
            </a:r>
            <a:endParaRPr lang="ru-RU" dirty="0"/>
          </a:p>
        </p:txBody>
      </p:sp>
      <p:pic>
        <p:nvPicPr>
          <p:cNvPr id="5122" name="Picture 2" descr="C:\Users\саша\Desktop\викторина2\i (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7488832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27105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Белоплечий</a:t>
            </a:r>
            <a:r>
              <a:rPr lang="ru-RU" dirty="0" smtClean="0"/>
              <a:t> орлан</a:t>
            </a:r>
            <a:endParaRPr lang="ru-RU" dirty="0"/>
          </a:p>
        </p:txBody>
      </p:sp>
      <p:pic>
        <p:nvPicPr>
          <p:cNvPr id="6146" name="Picture 2" descr="C:\Users\саша\Desktop\викторина2\i (5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00808"/>
            <a:ext cx="7776864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27713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/>
                <a:latin typeface="Calibri"/>
                <a:ea typeface="Calibri"/>
                <a:cs typeface="Times New Roman"/>
              </a:rPr>
              <a:t>Цель</a:t>
            </a:r>
            <a:r>
              <a:rPr lang="ru-RU" dirty="0" smtClean="0">
                <a:effectLst/>
                <a:latin typeface="Calibri"/>
                <a:ea typeface="Calibri"/>
                <a:cs typeface="Times New Roman"/>
              </a:rPr>
              <a:t> </a:t>
            </a:r>
            <a:endParaRPr lang="ru-RU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4000" i="1" dirty="0" smtClean="0"/>
              <a:t>пробуждение интереса детей к судьбе нашей Земли, вызвать чувство озабоченности отношением человека к природе родного края,  и Земли в целом.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Филин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саша\Desktop\викторина2\i (6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7416824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43887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Сахалинская жемчужница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саша\Desktop\викторина2\жемчужниц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777686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2766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Медвежья дудка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саша\Desktop\викторина2\медвежья дудк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8064896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888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dirty="0" err="1" smtClean="0"/>
              <a:t>Белокопытень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саша\Desktop\викторина2\белокопытень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7920880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0626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Ель </a:t>
            </a:r>
            <a:r>
              <a:rPr lang="ru-RU" dirty="0" err="1" smtClean="0"/>
              <a:t>Глена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саша\Desktop\викторина2\ель Глен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7992888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61990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Актинидия </a:t>
            </a:r>
            <a:r>
              <a:rPr lang="ru-RU" dirty="0" err="1" smtClean="0"/>
              <a:t>коломикта</a:t>
            </a:r>
            <a:endParaRPr lang="ru-RU" dirty="0"/>
          </a:p>
        </p:txBody>
      </p:sp>
      <p:pic>
        <p:nvPicPr>
          <p:cNvPr id="12290" name="Picture 2" descr="C:\Users\саша\Desktop\викторина2\актинидия коломикт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7488832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45264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«Чёрная книга»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000100" y="1000108"/>
            <a:ext cx="7358114" cy="3571900"/>
          </a:xfrm>
          <a:prstGeom prst="horizontalScroll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643042" y="1785926"/>
            <a:ext cx="62865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В ней описываются те животные и растения, которые навсегда исчезли с лица Земли за время существования цивилизованного человечества. 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794" y="4357694"/>
            <a:ext cx="571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Страшные птицы - МОА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71670" y="5357826"/>
            <a:ext cx="514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Стеллерова корова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8" name="Лента лицом вверх 7"/>
          <p:cNvSpPr/>
          <p:nvPr/>
        </p:nvSpPr>
        <p:spPr>
          <a:xfrm>
            <a:off x="0" y="4071942"/>
            <a:ext cx="9144000" cy="2786058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500166" y="4500570"/>
            <a:ext cx="621510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 исчезновении большинства видов животных –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 виноват человек!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0632553"/>
      </p:ext>
    </p:extLst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/>
      <p:bldP spid="7" grpId="0"/>
      <p:bldP spid="8" grpId="0" animBg="1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Картинки\Educational Cartoons\BOOK2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gradFill rotWithShape="0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2" y="0"/>
            <a:ext cx="2767002" cy="8382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1571612"/>
            <a:ext cx="807249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«Пусть же красота этих творений природы несёт им не смерть от меткого выстрела охотника, а долгую жизнь на свободе». 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6" name="01 Дорожка 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6215082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76117921"/>
      </p:ext>
    </p:extLst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numSld="4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Кафе “У белочки”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572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</a:t>
            </a:r>
            <a:r>
              <a:rPr lang="ru-RU" sz="60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Доктор Айболит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4558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7992888" cy="5721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150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Элеутерокок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3314" name="Picture 2" descr="C:\Users\саша\Desktop\викторина2\элеутероко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792088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0211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Родиола</a:t>
            </a:r>
            <a:r>
              <a:rPr lang="ru-RU" dirty="0" smtClean="0"/>
              <a:t> розовая</a:t>
            </a:r>
            <a:br>
              <a:rPr lang="ru-RU" dirty="0" smtClean="0"/>
            </a:br>
            <a:r>
              <a:rPr lang="ru-RU" dirty="0" smtClean="0"/>
              <a:t> (золотой корень)</a:t>
            </a:r>
            <a:endParaRPr lang="ru-RU" dirty="0"/>
          </a:p>
        </p:txBody>
      </p:sp>
      <p:pic>
        <p:nvPicPr>
          <p:cNvPr id="14338" name="Picture 2" descr="C:\Users\саша\Desktop\викторина2\родиола розова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8208912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6980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Ландыш </a:t>
            </a:r>
            <a:r>
              <a:rPr lang="ru-RU" dirty="0" err="1" smtClean="0"/>
              <a:t>Кейски</a:t>
            </a:r>
            <a:endParaRPr lang="ru-RU" dirty="0"/>
          </a:p>
        </p:txBody>
      </p:sp>
      <p:pic>
        <p:nvPicPr>
          <p:cNvPr id="15362" name="Picture 2" descr="C:\Users\саша\Desktop\викторина2\ландыш Кейск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28800"/>
            <a:ext cx="7128792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8464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Лопух </a:t>
            </a:r>
            <a:endParaRPr lang="ru-RU" dirty="0"/>
          </a:p>
        </p:txBody>
      </p:sp>
      <p:pic>
        <p:nvPicPr>
          <p:cNvPr id="16386" name="Picture 2" descr="C:\Users\саша\Desktop\викторина2\лопух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7776864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060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Подорожник </a:t>
            </a:r>
            <a:endParaRPr lang="ru-RU" dirty="0"/>
          </a:p>
        </p:txBody>
      </p:sp>
      <p:pic>
        <p:nvPicPr>
          <p:cNvPr id="17410" name="Picture 2" descr="C:\Users\саша\Desktop\викторина2\i (7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7848872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131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Мать и мачеха</a:t>
            </a:r>
            <a:endParaRPr lang="ru-RU" dirty="0"/>
          </a:p>
        </p:txBody>
      </p:sp>
      <p:pic>
        <p:nvPicPr>
          <p:cNvPr id="18434" name="Picture 2" descr="C:\Users\саша\Desktop\викторина2\мат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8208912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941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Лимонник китайский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саша\Desktop\викторина2\лимонник китайски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7992888" cy="460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5941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Аралия </a:t>
            </a:r>
            <a:r>
              <a:rPr lang="ru-RU" dirty="0" err="1" smtClean="0"/>
              <a:t>манчжурская</a:t>
            </a:r>
            <a:endParaRPr lang="ru-RU" dirty="0"/>
          </a:p>
        </p:txBody>
      </p:sp>
      <p:pic>
        <p:nvPicPr>
          <p:cNvPr id="20482" name="Picture 2" descr="C:\Users\саша\Desktop\викторина2\аралия манчжурска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7488832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442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“Бюро погоды”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272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latin typeface="Calibri"/>
                <a:ea typeface="Calibri"/>
                <a:cs typeface="Times New Roman"/>
              </a:rPr>
              <a:t>Свистит снегирь  - скоро зима будет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latin typeface="Calibri"/>
                <a:ea typeface="Calibri"/>
                <a:cs typeface="Times New Roman"/>
              </a:rPr>
              <a:t>Гусь лапу поджимает - к стуже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latin typeface="Calibri"/>
                <a:ea typeface="Calibri"/>
                <a:cs typeface="Times New Roman"/>
              </a:rPr>
              <a:t>Снег быстро тает - к мокрому лету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latin typeface="Calibri"/>
                <a:ea typeface="Calibri"/>
                <a:cs typeface="Times New Roman"/>
              </a:rPr>
              <a:t>Ласточки прилетели - скоро гром грянет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latin typeface="Calibri"/>
                <a:ea typeface="Calibri"/>
                <a:cs typeface="Times New Roman"/>
              </a:rPr>
              <a:t>Морозный иней на траве - к дождю</a:t>
            </a:r>
          </a:p>
          <a:p>
            <a:r>
              <a:rPr lang="ru-RU" sz="3600" b="1" dirty="0">
                <a:latin typeface="Calibri"/>
                <a:ea typeface="Calibri"/>
                <a:cs typeface="Times New Roman"/>
              </a:rPr>
              <a:t>Листопад проходит скоро - зима будет холодной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14633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260648"/>
            <a:ext cx="8046156" cy="5865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</a:t>
            </a:r>
            <a:r>
              <a:rPr lang="ru-RU" sz="60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Экознаки</a:t>
            </a: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  <a:endParaRPr lang="ru-RU" sz="6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98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892480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“Собери мусор”</a:t>
            </a:r>
            <a:endParaRPr lang="ru-RU" sz="6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98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80919" cy="5793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“ЧТО ДЕЛАТЬ ХОРОШО, А ЧТО ПЛОХО”</a:t>
            </a:r>
            <a:endParaRPr lang="ru-RU" sz="6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98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r>
              <a:rPr lang="ru-RU" sz="2400" dirty="0" smtClean="0"/>
              <a:t> </a:t>
            </a:r>
            <a:r>
              <a:rPr lang="ru-RU" sz="2400" b="1" dirty="0" smtClean="0"/>
              <a:t>Бросай, куда попало мусор.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Дай вещи «вторую жизнь».</a:t>
            </a:r>
          </a:p>
          <a:p>
            <a:r>
              <a:rPr lang="ru-RU" sz="2400" b="1" dirty="0" smtClean="0"/>
              <a:t>Оставляй </a:t>
            </a:r>
            <a:r>
              <a:rPr lang="ru-RU" sz="2400" b="1" dirty="0" smtClean="0"/>
              <a:t>мусор в лесу, около водоёма, на месте отдыха.</a:t>
            </a:r>
          </a:p>
          <a:p>
            <a:r>
              <a:rPr lang="ru-RU" sz="2400" b="1" dirty="0" smtClean="0"/>
              <a:t>Сортируй </a:t>
            </a:r>
            <a:r>
              <a:rPr lang="ru-RU" sz="2400" b="1" dirty="0" smtClean="0"/>
              <a:t>мусор правильно;</a:t>
            </a:r>
          </a:p>
          <a:p>
            <a:r>
              <a:rPr lang="ru-RU" sz="2400" b="1" dirty="0" smtClean="0"/>
              <a:t>Экономно </a:t>
            </a:r>
            <a:r>
              <a:rPr lang="ru-RU" sz="2400" b="1" dirty="0" smtClean="0"/>
              <a:t>используй тетради, бумагу (например, оборотную сторону).</a:t>
            </a:r>
          </a:p>
          <a:p>
            <a:r>
              <a:rPr lang="ru-RU" sz="2400" b="1" dirty="0" smtClean="0"/>
              <a:t>Беспокоить </a:t>
            </a:r>
            <a:r>
              <a:rPr lang="ru-RU" sz="2400" b="1" dirty="0" smtClean="0"/>
              <a:t>животных, разорять муравейники, птичьи гнёзда.</a:t>
            </a:r>
          </a:p>
          <a:p>
            <a:r>
              <a:rPr lang="ru-RU" sz="2400" b="1" dirty="0" smtClean="0"/>
              <a:t>Оборудовать </a:t>
            </a:r>
            <a:r>
              <a:rPr lang="ru-RU" sz="2400" b="1" dirty="0" smtClean="0"/>
              <a:t>и очищать места отдыха</a:t>
            </a:r>
          </a:p>
          <a:p>
            <a:r>
              <a:rPr lang="ru-RU" sz="2400" b="1" dirty="0" smtClean="0"/>
              <a:t>Ломать </a:t>
            </a:r>
            <a:r>
              <a:rPr lang="ru-RU" sz="2400" b="1" dirty="0" smtClean="0"/>
              <a:t>растения, срывать цветы</a:t>
            </a:r>
          </a:p>
          <a:p>
            <a:r>
              <a:rPr lang="ru-RU" sz="2400" b="1" dirty="0" smtClean="0"/>
              <a:t>Оберегать </a:t>
            </a:r>
            <a:r>
              <a:rPr lang="ru-RU" sz="2400" b="1" dirty="0" smtClean="0"/>
              <a:t>и подкармливать животных и птиц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Участвуй в субботниках</a:t>
            </a:r>
            <a:endParaRPr lang="ru-RU" sz="2400" b="1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20688"/>
            <a:ext cx="8964488" cy="5472608"/>
          </a:xfrm>
        </p:spPr>
        <p:txBody>
          <a:bodyPr/>
          <a:lstStyle/>
          <a:p>
            <a:pPr algn="l"/>
            <a:r>
              <a:rPr lang="ru-RU" sz="4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2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Берегите эти земли, эти воды,</a:t>
            </a:r>
          </a:p>
          <a:p>
            <a:pPr algn="l"/>
            <a:r>
              <a:rPr lang="ru-RU" sz="42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    Даже малую былиночку любя.</a:t>
            </a:r>
          </a:p>
          <a:p>
            <a:pPr algn="l"/>
            <a:r>
              <a:rPr lang="ru-RU" sz="42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     Берегите всех зверей </a:t>
            </a:r>
          </a:p>
          <a:p>
            <a:pPr algn="l"/>
            <a:r>
              <a:rPr lang="ru-RU" sz="42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                          внутри природы,</a:t>
            </a:r>
          </a:p>
          <a:p>
            <a:pPr algn="l"/>
            <a:r>
              <a:rPr lang="ru-RU" sz="42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   Убивайте лишь зверей </a:t>
            </a:r>
          </a:p>
          <a:p>
            <a:pPr algn="l"/>
            <a:r>
              <a:rPr lang="ru-RU" sz="42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внутри себя».</a:t>
            </a:r>
          </a:p>
          <a:p>
            <a:pPr algn="l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r>
              <a:rPr lang="ru-RU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Е. Евтушенко.</a:t>
            </a:r>
            <a:endParaRPr lang="ru-RU" sz="36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3561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</a:t>
            </a:r>
            <a:r>
              <a:rPr lang="ru-RU" sz="66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Знай-ка”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2273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199" y="1600200"/>
            <a:ext cx="8075241" cy="4525963"/>
          </a:xfrm>
        </p:spPr>
        <p:txBody>
          <a:bodyPr/>
          <a:lstStyle/>
          <a:p>
            <a:r>
              <a:rPr lang="ru-RU" sz="4000" u="sng" dirty="0"/>
              <a:t>Что за зверь лесной встал</a:t>
            </a:r>
            <a:endParaRPr lang="ru-RU" sz="4000" dirty="0"/>
          </a:p>
          <a:p>
            <a:r>
              <a:rPr lang="ru-RU" sz="4000" u="sng" dirty="0"/>
              <a:t>Как столбик, над сосной.</a:t>
            </a:r>
            <a:endParaRPr lang="ru-RU" sz="4000" dirty="0"/>
          </a:p>
          <a:p>
            <a:r>
              <a:rPr lang="ru-RU" sz="4000" u="sng" dirty="0"/>
              <a:t>И стоит среди травы – </a:t>
            </a:r>
            <a:endParaRPr lang="ru-RU" sz="4000" dirty="0"/>
          </a:p>
          <a:p>
            <a:r>
              <a:rPr lang="ru-RU" sz="4000" u="sng" dirty="0"/>
              <a:t>Уши больше головы</a:t>
            </a:r>
            <a:endParaRPr lang="ru-RU" sz="4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E:\загадки\заяц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7" y="1666874"/>
            <a:ext cx="6552728" cy="4642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697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219256" cy="5721499"/>
          </a:xfrm>
        </p:spPr>
        <p:txBody>
          <a:bodyPr/>
          <a:lstStyle/>
          <a:p>
            <a:r>
              <a:rPr lang="ru-RU" sz="4000" u="sng" dirty="0"/>
              <a:t>Угадай, что за зверь я?</a:t>
            </a:r>
            <a:endParaRPr lang="ru-RU" sz="4000" dirty="0"/>
          </a:p>
          <a:p>
            <a:r>
              <a:rPr lang="ru-RU" sz="4000" u="sng" dirty="0"/>
              <a:t>У меня на лбу деревья.</a:t>
            </a:r>
            <a:endParaRPr lang="ru-RU" sz="4000" dirty="0"/>
          </a:p>
          <a:p>
            <a:r>
              <a:rPr lang="ru-RU" sz="4000" u="sng" dirty="0"/>
              <a:t>Ищет ягель целый день</a:t>
            </a:r>
            <a:endParaRPr lang="ru-RU" sz="4000" dirty="0"/>
          </a:p>
          <a:p>
            <a:r>
              <a:rPr lang="ru-RU" sz="4000" u="sng" dirty="0"/>
              <a:t>В тундре северный </a:t>
            </a:r>
            <a:r>
              <a:rPr lang="ru-RU" sz="4400" u="sng" dirty="0"/>
              <a:t>…..</a:t>
            </a:r>
            <a:endParaRPr lang="ru-RU" sz="44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E:\загадки\олень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58505"/>
            <a:ext cx="7056784" cy="514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2938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692696"/>
            <a:ext cx="4040188" cy="5433467"/>
          </a:xfrm>
        </p:spPr>
        <p:txBody>
          <a:bodyPr/>
          <a:lstStyle/>
          <a:p>
            <a:r>
              <a:rPr lang="ru-RU" sz="3200" u="sng" dirty="0"/>
              <a:t>На севере снежном зверек обитает,</a:t>
            </a:r>
            <a:endParaRPr lang="ru-RU" sz="3200" dirty="0"/>
          </a:p>
          <a:p>
            <a:r>
              <a:rPr lang="ru-RU" sz="3200" u="sng" dirty="0"/>
              <a:t>Пушистую шубку его всяк знает.</a:t>
            </a:r>
            <a:endParaRPr lang="ru-RU" sz="3200" dirty="0"/>
          </a:p>
          <a:p>
            <a:r>
              <a:rPr lang="ru-RU" sz="3200" u="sng" dirty="0"/>
              <a:t>Родней он приходится рыжей лисице,</a:t>
            </a:r>
            <a:endParaRPr lang="ru-RU" sz="3200" dirty="0"/>
          </a:p>
          <a:p>
            <a:r>
              <a:rPr lang="ru-RU" sz="3200" u="sng" dirty="0"/>
              <a:t>Но писем не пишет он хитрой сестрице</a:t>
            </a:r>
            <a:endParaRPr lang="ru-RU" sz="32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E:\загадки\песец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6000" y="692696"/>
            <a:ext cx="461640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2616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Рос шар бел, ветер дунул - улетел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E:\загадки\одуванчи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424936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081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листочки">
  <a:themeElements>
    <a:clrScheme name="рамка2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рамка23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мка2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листочки</Template>
  <TotalTime>214</TotalTime>
  <Words>483</Words>
  <Application>Microsoft Office PowerPoint</Application>
  <PresentationFormat>Экран (4:3)</PresentationFormat>
  <Paragraphs>86</Paragraphs>
  <Slides>46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46</vt:i4>
      </vt:variant>
    </vt:vector>
  </HeadingPairs>
  <TitlesOfParts>
    <vt:vector size="48" baseType="lpstr">
      <vt:lpstr>листочки</vt:lpstr>
      <vt:lpstr>Трек</vt:lpstr>
      <vt:lpstr>«Давайте Землю сохраним!»  </vt:lpstr>
      <vt:lpstr>Цель </vt:lpstr>
      <vt:lpstr>Слайд 3</vt:lpstr>
      <vt:lpstr>Слайд 4</vt:lpstr>
      <vt:lpstr>“Знай-ка” </vt:lpstr>
      <vt:lpstr>Слайд 6</vt:lpstr>
      <vt:lpstr>Слайд 7</vt:lpstr>
      <vt:lpstr>Слайд 8</vt:lpstr>
      <vt:lpstr>Рос шар бел, ветер дунул - улетел</vt:lpstr>
      <vt:lpstr>Слайд 10</vt:lpstr>
      <vt:lpstr>Слайд 11</vt:lpstr>
      <vt:lpstr>“Красная книга” </vt:lpstr>
      <vt:lpstr>«Красная книга»</vt:lpstr>
      <vt:lpstr>Кабарга </vt:lpstr>
      <vt:lpstr>Рысь </vt:lpstr>
      <vt:lpstr>Серый кит</vt:lpstr>
      <vt:lpstr>Лебедь кликун</vt:lpstr>
      <vt:lpstr>Утка мандаринка</vt:lpstr>
      <vt:lpstr>Белоплечий орлан</vt:lpstr>
      <vt:lpstr>Филин </vt:lpstr>
      <vt:lpstr>Сахалинская жемчужница</vt:lpstr>
      <vt:lpstr>Медвежья дудка</vt:lpstr>
      <vt:lpstr>Белокопытень </vt:lpstr>
      <vt:lpstr>Ель Глена</vt:lpstr>
      <vt:lpstr>Актинидия коломикта</vt:lpstr>
      <vt:lpstr>«Чёрная книга»</vt:lpstr>
      <vt:lpstr>Вывод</vt:lpstr>
      <vt:lpstr>Кафе “У белочки”</vt:lpstr>
      <vt:lpstr>“Доктор Айболит”</vt:lpstr>
      <vt:lpstr>Элеутерокок </vt:lpstr>
      <vt:lpstr>Родиола розовая  (золотой корень)</vt:lpstr>
      <vt:lpstr>Ландыш Кейски</vt:lpstr>
      <vt:lpstr>Лопух </vt:lpstr>
      <vt:lpstr>Подорожник </vt:lpstr>
      <vt:lpstr>Мать и мачеха</vt:lpstr>
      <vt:lpstr>Лимонник китайский   </vt:lpstr>
      <vt:lpstr>Аралия манчжурская</vt:lpstr>
      <vt:lpstr>“Бюро погоды”</vt:lpstr>
      <vt:lpstr>Слайд 39</vt:lpstr>
      <vt:lpstr> “Экознаки”</vt:lpstr>
      <vt:lpstr>Слайд 41</vt:lpstr>
      <vt:lpstr> “Собери мусор”</vt:lpstr>
      <vt:lpstr>Слайд 43</vt:lpstr>
      <vt:lpstr> “ЧТО ДЕЛАТЬ ХОРОШО, А ЧТО ПЛОХО”</vt:lpstr>
      <vt:lpstr>Слайд 45</vt:lpstr>
      <vt:lpstr>Слайд 46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“Охранять природу – значит любить Родину”.</dc:title>
  <dc:creator>саша</dc:creator>
  <cp:lastModifiedBy>Татьяна Павлова</cp:lastModifiedBy>
  <cp:revision>22</cp:revision>
  <dcterms:created xsi:type="dcterms:W3CDTF">2016-02-02T09:21:08Z</dcterms:created>
  <dcterms:modified xsi:type="dcterms:W3CDTF">2022-01-27T08:46:08Z</dcterms:modified>
</cp:coreProperties>
</file>