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5" r:id="rId3"/>
    <p:sldId id="258" r:id="rId4"/>
    <p:sldId id="260" r:id="rId5"/>
    <p:sldId id="262" r:id="rId6"/>
    <p:sldId id="264" r:id="rId7"/>
    <p:sldId id="263" r:id="rId8"/>
    <p:sldId id="261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8025" autoAdjust="0"/>
    <p:restoredTop sz="96433" autoAdjust="0"/>
  </p:normalViewPr>
  <p:slideViewPr>
    <p:cSldViewPr snapToGrid="0">
      <p:cViewPr varScale="1">
        <p:scale>
          <a:sx n="112" d="100"/>
          <a:sy n="112" d="100"/>
        </p:scale>
        <p:origin x="-1584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05.04.2022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795389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05.04.2022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6772015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05.04.2022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3193147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05.04.2022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6619137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05.04.2022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319446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05.04.2022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5870402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05.04.2022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9098864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05.04.2022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5302645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05.04.2022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7143964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05.04.2022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4267339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05.04.2022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1744860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89A218-1BD9-44B7-AD25-60C2204205A7}" type="datetimeFigureOut">
              <a:rPr lang="ru-RU" smtClean="0"/>
              <a:pPr/>
              <a:t>05.04.2022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7461779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031" y="0"/>
            <a:ext cx="9139938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2258008" y="205274"/>
            <a:ext cx="6810250" cy="4555093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algn="ctr">
              <a:lnSpc>
                <a:spcPts val="5800"/>
              </a:lnSpc>
            </a:pPr>
            <a:r>
              <a:rPr lang="ru-RU" sz="5400" b="1" dirty="0" smtClean="0">
                <a:ln w="0"/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Monotype Corsiva" panose="03010101010201010101" pitchFamily="66" charset="0"/>
                <a:ea typeface="Tahoma" panose="020B0604030504040204" pitchFamily="34" charset="0"/>
                <a:cs typeface="Tahoma" panose="020B0604030504040204" pitchFamily="34" charset="0"/>
              </a:rPr>
              <a:t>Устный журнал </a:t>
            </a:r>
          </a:p>
          <a:p>
            <a:pPr algn="ctr">
              <a:lnSpc>
                <a:spcPts val="5800"/>
              </a:lnSpc>
            </a:pPr>
            <a:r>
              <a:rPr lang="ru-RU" sz="5400" i="1" dirty="0" smtClean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Monotype Corsiva" panose="03010101010201010101" pitchFamily="66" charset="0"/>
                <a:ea typeface="Tahoma" panose="020B0604030504040204" pitchFamily="34" charset="0"/>
                <a:cs typeface="Tahoma" panose="020B0604030504040204" pitchFamily="34" charset="0"/>
              </a:rPr>
              <a:t>«</a:t>
            </a:r>
            <a:r>
              <a:rPr lang="ru-RU" sz="5400" b="1" dirty="0" smtClean="0">
                <a:solidFill>
                  <a:srgbClr val="FF0000"/>
                </a:solidFill>
                <a:latin typeface="Monotype Corsiva" pitchFamily="66" charset="0"/>
              </a:rPr>
              <a:t>Пути совершенствования взаимодействия педагогов с родителями детей</a:t>
            </a:r>
            <a:r>
              <a:rPr lang="ru-RU" sz="5400" i="1" dirty="0" smtClean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Monotype Corsiva" panose="03010101010201010101" pitchFamily="66" charset="0"/>
                <a:ea typeface="Tahoma" panose="020B0604030504040204" pitchFamily="34" charset="0"/>
                <a:cs typeface="Tahoma" panose="020B0604030504040204" pitchFamily="34" charset="0"/>
              </a:rPr>
              <a:t>»</a:t>
            </a:r>
            <a:endParaRPr lang="ru-RU" sz="5400" i="1" dirty="0">
              <a:ln w="0"/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Monotype Corsiva" panose="03010101010201010101" pitchFamily="66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52666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031" y="0"/>
            <a:ext cx="9139938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791570" y="205274"/>
            <a:ext cx="8276688" cy="5298886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algn="ctr">
              <a:lnSpc>
                <a:spcPts val="5800"/>
              </a:lnSpc>
            </a:pPr>
            <a:r>
              <a:rPr lang="ru-RU" sz="5400" b="1" dirty="0" smtClean="0">
                <a:ln w="0"/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Monotype Corsiva" panose="03010101010201010101" pitchFamily="66" charset="0"/>
                <a:ea typeface="Tahoma" panose="020B0604030504040204" pitchFamily="34" charset="0"/>
                <a:cs typeface="Tahoma" panose="020B0604030504040204" pitchFamily="34" charset="0"/>
              </a:rPr>
              <a:t>Цель:</a:t>
            </a:r>
          </a:p>
          <a:p>
            <a:pPr algn="ctr">
              <a:lnSpc>
                <a:spcPts val="5800"/>
              </a:lnSpc>
            </a:pPr>
            <a:r>
              <a:rPr lang="ru-RU" sz="5400" b="1" dirty="0" smtClean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Monotype Corsiva" panose="03010101010201010101" pitchFamily="66" charset="0"/>
                <a:ea typeface="Tahoma" panose="020B0604030504040204" pitchFamily="34" charset="0"/>
                <a:cs typeface="Tahoma" panose="020B0604030504040204" pitchFamily="34" charset="0"/>
              </a:rPr>
              <a:t>повышать уровень профессионального мастерства педагогов МАДОУ  в вопросах взаимодействия с семьями обучающихся</a:t>
            </a:r>
          </a:p>
        </p:txBody>
      </p:sp>
    </p:spTree>
    <p:extLst>
      <p:ext uri="{BB962C8B-B14F-4D97-AF65-F5344CB8AC3E}">
        <p14:creationId xmlns:p14="http://schemas.microsoft.com/office/powerpoint/2010/main" xmlns="" val="2552666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39938" cy="68580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818866" y="0"/>
            <a:ext cx="7408597" cy="24814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ctr">
              <a:lnSpc>
                <a:spcPct val="150000"/>
              </a:lnSpc>
            </a:pPr>
            <a:r>
              <a:rPr lang="ru-RU" sz="5400" b="1" dirty="0" smtClean="0">
                <a:solidFill>
                  <a:srgbClr val="FF000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Первая страница </a:t>
            </a:r>
            <a:r>
              <a:rPr lang="ru-RU" sz="5400" b="1" dirty="0" smtClean="0">
                <a:solidFill>
                  <a:schemeClr val="accent1">
                    <a:lumMod val="50000"/>
                  </a:schemeClr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Анкетирование педагогов</a:t>
            </a:r>
            <a:endParaRPr lang="ru-RU" sz="5400" b="1" dirty="0">
              <a:solidFill>
                <a:schemeClr val="accent1">
                  <a:lumMod val="50000"/>
                </a:schemeClr>
              </a:solidFill>
              <a:latin typeface="Monotype Corsiva" panose="03010101010201010101" pitchFamily="66" charset="0"/>
              <a:cs typeface="Times New Roman" panose="02020603050405020304" pitchFamily="18" charset="0"/>
            </a:endParaRPr>
          </a:p>
        </p:txBody>
      </p:sp>
      <p:sp>
        <p:nvSpPr>
          <p:cNvPr id="4098" name="Rectangle 2"/>
          <p:cNvSpPr>
            <a:spLocks noChangeArrowheads="1"/>
          </p:cNvSpPr>
          <p:nvPr/>
        </p:nvSpPr>
        <p:spPr bwMode="auto">
          <a:xfrm>
            <a:off x="0" y="2780522"/>
            <a:ext cx="8302752" cy="32932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АНКЕТА ДЛЯ ПЕДАГОГОВ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Считаете ли Вы необходимым тесное сотрудничество с семьей для успешного воспитания ребенка? 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</a:pP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Удовлетворенли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Вы в целом взаимодействием с родителями воспитанников? Чем? 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Какие у Вас возникают трудности в организации общения с семьями? 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Стремитесь ли Вы учитывать в работе запросы и пожелания родителей?  Какие? 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Прислушиваются ли родители к Вашим советам, просьбам, пожеланиям? Как Вы думаете, почему? 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Считаете ли Вы, что делаете все максимально возможное для достижения полного сотрудничества с родителями? 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 каких формах Вы организуете  общение с родителями? 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Считаете ли Вы эти формы общения эффективные? Почему? 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Как Вы повышаете свою компетентность в сфере общения с родителями? 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33666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39938" cy="68580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3739487" y="195944"/>
            <a:ext cx="5111905" cy="38318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r">
              <a:lnSpc>
                <a:spcPct val="150000"/>
              </a:lnSpc>
            </a:pPr>
            <a:r>
              <a:rPr lang="ru-RU" sz="5400" b="1" dirty="0" smtClean="0">
                <a:solidFill>
                  <a:srgbClr val="FF000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Вторая страница </a:t>
            </a:r>
            <a:r>
              <a:rPr lang="ru-RU" sz="5400" b="1" dirty="0" smtClean="0">
                <a:solidFill>
                  <a:schemeClr val="accent1">
                    <a:lumMod val="50000"/>
                  </a:schemeClr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Анкетирование родителей</a:t>
            </a:r>
            <a:endParaRPr lang="ru-RU" sz="5400" b="1" dirty="0">
              <a:solidFill>
                <a:schemeClr val="accent1">
                  <a:lumMod val="50000"/>
                </a:schemeClr>
              </a:solidFill>
              <a:latin typeface="Monotype Corsiva" panose="03010101010201010101" pitchFamily="66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143193" y="1017030"/>
          <a:ext cx="5231238" cy="5785439"/>
        </p:xfrm>
        <a:graphic>
          <a:graphicData uri="http://schemas.openxmlformats.org/drawingml/2006/table">
            <a:tbl>
              <a:tblPr/>
              <a:tblGrid>
                <a:gridCol w="2738937"/>
                <a:gridCol w="830767"/>
                <a:gridCol w="830767"/>
                <a:gridCol w="830767"/>
              </a:tblGrid>
              <a:tr h="192929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0" dirty="0">
                          <a:latin typeface="Times New Roman"/>
                          <a:ea typeface="Times New Roman"/>
                          <a:cs typeface="Times New Roman"/>
                        </a:rPr>
                        <a:t>Критерии оценки</a:t>
                      </a:r>
                      <a:endParaRPr lang="ru-RU" sz="1100" b="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7049" marR="470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0">
                          <a:latin typeface="Times New Roman"/>
                          <a:ea typeface="Times New Roman"/>
                          <a:cs typeface="Times New Roman"/>
                        </a:rPr>
                        <a:t>Варианты ответа</a:t>
                      </a:r>
                      <a:endParaRPr lang="ru-RU" sz="1100" b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7049" marR="470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4825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0" dirty="0">
                          <a:latin typeface="Times New Roman"/>
                          <a:ea typeface="Times New Roman"/>
                          <a:cs typeface="Times New Roman"/>
                        </a:rPr>
                        <a:t>Не удовлетворен</a:t>
                      </a:r>
                      <a:endParaRPr lang="ru-RU" sz="1100" b="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7049" marR="470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0">
                          <a:latin typeface="Times New Roman"/>
                          <a:ea typeface="Times New Roman"/>
                          <a:cs typeface="Times New Roman"/>
                        </a:rPr>
                        <a:t>Частично удовлетворен</a:t>
                      </a:r>
                      <a:endParaRPr lang="ru-RU" sz="1100" b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7049" marR="470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0">
                          <a:latin typeface="Times New Roman"/>
                          <a:ea typeface="Times New Roman"/>
                          <a:cs typeface="Times New Roman"/>
                        </a:rPr>
                        <a:t>Полностью удовлетворен</a:t>
                      </a:r>
                      <a:endParaRPr lang="ru-RU" sz="1100" b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7049" marR="470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2929">
                <a:tc grid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0" dirty="0">
                          <a:latin typeface="Times New Roman"/>
                          <a:ea typeface="Times New Roman"/>
                          <a:cs typeface="Times New Roman"/>
                        </a:rPr>
                        <a:t>Осведомленность о работе дошкольных групп</a:t>
                      </a:r>
                      <a:endParaRPr lang="ru-RU" sz="1100" b="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7049" marR="470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9292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0" dirty="0">
                          <a:latin typeface="Times New Roman"/>
                          <a:ea typeface="Times New Roman"/>
                          <a:cs typeface="Times New Roman"/>
                        </a:rPr>
                        <a:t>О содержании образовательной деятельности </a:t>
                      </a:r>
                      <a:endParaRPr lang="ru-RU" sz="1100" b="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7049" marR="470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b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049" marR="470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b="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049" marR="470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b="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049" marR="470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292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0" dirty="0">
                          <a:latin typeface="Times New Roman"/>
                          <a:ea typeface="Times New Roman"/>
                          <a:cs typeface="Times New Roman"/>
                        </a:rPr>
                        <a:t>О режиме работы группы</a:t>
                      </a:r>
                      <a:endParaRPr lang="ru-RU" sz="1100" b="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7049" marR="470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b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049" marR="470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b="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049" marR="470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b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049" marR="470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292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0" dirty="0">
                          <a:latin typeface="Times New Roman"/>
                          <a:ea typeface="Times New Roman"/>
                          <a:cs typeface="Times New Roman"/>
                        </a:rPr>
                        <a:t>О питании детей</a:t>
                      </a:r>
                      <a:endParaRPr lang="ru-RU" sz="1100" b="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7049" marR="470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b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049" marR="470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b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049" marR="470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b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049" marR="470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292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0" dirty="0">
                          <a:latin typeface="Times New Roman"/>
                          <a:ea typeface="Times New Roman"/>
                          <a:cs typeface="Times New Roman"/>
                        </a:rPr>
                        <a:t>О проблемах и успехах  вашего ребенка</a:t>
                      </a:r>
                      <a:endParaRPr lang="ru-RU" sz="1100" b="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7049" marR="470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b="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049" marR="470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b="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049" marR="470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b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049" marR="470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2929">
                <a:tc grid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0" dirty="0">
                          <a:latin typeface="Times New Roman"/>
                          <a:ea typeface="Times New Roman"/>
                          <a:cs typeface="Times New Roman"/>
                        </a:rPr>
                        <a:t>Степень удовлетворенности качеством дошкольного образования детей</a:t>
                      </a:r>
                      <a:endParaRPr lang="ru-RU" sz="1100" b="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7049" marR="470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9292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0">
                          <a:latin typeface="Times New Roman"/>
                          <a:ea typeface="Times New Roman"/>
                          <a:cs typeface="Times New Roman"/>
                        </a:rPr>
                        <a:t>Воспитательно-образовательный процесс</a:t>
                      </a:r>
                      <a:endParaRPr lang="ru-RU" sz="1100" b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7049" marR="470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b="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049" marR="470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b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049" marR="470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b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049" marR="470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245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0" dirty="0">
                          <a:latin typeface="Times New Roman"/>
                          <a:ea typeface="Times New Roman"/>
                          <a:cs typeface="Times New Roman"/>
                        </a:rPr>
                        <a:t>Обеспечение игрушками и развивающими пособиями</a:t>
                      </a:r>
                      <a:endParaRPr lang="ru-RU" sz="1100" b="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7049" marR="470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b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049" marR="470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0" dirty="0" smtClean="0">
                          <a:latin typeface="Times New Roman"/>
                          <a:ea typeface="Times New Roman"/>
                          <a:cs typeface="Times New Roman"/>
                        </a:rPr>
                        <a:t>                          </a:t>
                      </a:r>
                      <a:endParaRPr lang="ru-RU" sz="1100" b="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049" marR="470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b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049" marR="470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292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0">
                          <a:latin typeface="Times New Roman"/>
                          <a:ea typeface="Times New Roman"/>
                          <a:cs typeface="Times New Roman"/>
                        </a:rPr>
                        <a:t>Профессионализм педагогов</a:t>
                      </a:r>
                      <a:endParaRPr lang="ru-RU" sz="1100" b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7049" marR="470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b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049" marR="470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b="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049" marR="470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b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049" marR="470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886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0">
                          <a:latin typeface="Times New Roman"/>
                          <a:ea typeface="Times New Roman"/>
                          <a:cs typeface="Times New Roman"/>
                        </a:rPr>
                        <a:t>Взаимоотношения педагогов и младшего воспитателя в группе</a:t>
                      </a:r>
                      <a:endParaRPr lang="ru-RU" sz="1100" b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7049" marR="470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b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049" marR="470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b="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049" marR="470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b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049" marR="470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632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0">
                          <a:latin typeface="Times New Roman"/>
                          <a:ea typeface="Times New Roman"/>
                          <a:cs typeface="Times New Roman"/>
                        </a:rPr>
                        <a:t>Работа по сохранению и укреплению здоровья детей</a:t>
                      </a:r>
                      <a:endParaRPr lang="ru-RU" sz="1100" b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7049" marR="470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b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049" marR="470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b="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049" marR="470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b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049" marR="470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292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0">
                          <a:latin typeface="Times New Roman"/>
                          <a:ea typeface="Times New Roman"/>
                          <a:cs typeface="Times New Roman"/>
                        </a:rPr>
                        <a:t>Качество медицинского обслуживания</a:t>
                      </a:r>
                      <a:endParaRPr lang="ru-RU" sz="1100" b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7049" marR="470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b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049" marR="470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b="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049" marR="470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b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049" marR="470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292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0">
                          <a:latin typeface="Times New Roman"/>
                          <a:ea typeface="Times New Roman"/>
                          <a:cs typeface="Times New Roman"/>
                        </a:rPr>
                        <a:t>Создание санитарно-гигиенических условий</a:t>
                      </a:r>
                      <a:endParaRPr lang="ru-RU" sz="1100" b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7049" marR="470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b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049" marR="470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b="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049" marR="470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b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049" marR="470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292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0">
                          <a:latin typeface="Times New Roman"/>
                          <a:ea typeface="Times New Roman"/>
                          <a:cs typeface="Times New Roman"/>
                        </a:rPr>
                        <a:t>Безопасность детей в ДОУ</a:t>
                      </a:r>
                      <a:endParaRPr lang="ru-RU" sz="1100" b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7049" marR="470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b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049" marR="470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b="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049" marR="470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b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049" marR="470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8290">
                <a:tc grid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0" dirty="0">
                          <a:latin typeface="Times New Roman"/>
                          <a:ea typeface="Times New Roman"/>
                          <a:cs typeface="Times New Roman"/>
                        </a:rPr>
                        <a:t>Источники информации, позволяющие сформировать представление </a:t>
                      </a:r>
                      <a:endParaRPr lang="ru-RU" sz="1100" b="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0" dirty="0">
                          <a:latin typeface="Times New Roman"/>
                          <a:ea typeface="Times New Roman"/>
                          <a:cs typeface="Times New Roman"/>
                        </a:rPr>
                        <a:t>о качестве условий в ДОУ</a:t>
                      </a:r>
                      <a:endParaRPr lang="ru-RU" sz="1100" b="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7049" marR="470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9292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0">
                          <a:latin typeface="Times New Roman"/>
                          <a:ea typeface="Times New Roman"/>
                          <a:cs typeface="Times New Roman"/>
                        </a:rPr>
                        <a:t>Наглядные средства (стенды, папки, буклеты)</a:t>
                      </a:r>
                      <a:endParaRPr lang="ru-RU" sz="1100" b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7049" marR="470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b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049" marR="470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b="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049" marR="470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b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049" marR="470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292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0" dirty="0">
                          <a:latin typeface="Times New Roman"/>
                          <a:ea typeface="Times New Roman"/>
                          <a:cs typeface="Times New Roman"/>
                        </a:rPr>
                        <a:t>Интернет (</a:t>
                      </a:r>
                      <a:r>
                        <a:rPr lang="ru-RU" sz="1100" b="0" dirty="0" err="1">
                          <a:latin typeface="Times New Roman"/>
                          <a:ea typeface="Times New Roman"/>
                          <a:cs typeface="Times New Roman"/>
                        </a:rPr>
                        <a:t>сай</a:t>
                      </a:r>
                      <a:r>
                        <a:rPr lang="ru-RU" sz="1100" b="0" dirty="0">
                          <a:latin typeface="Times New Roman"/>
                          <a:ea typeface="Times New Roman"/>
                          <a:cs typeface="Times New Roman"/>
                        </a:rPr>
                        <a:t> МАДОУ, страница группы)</a:t>
                      </a:r>
                      <a:endParaRPr lang="ru-RU" sz="1100" b="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7049" marR="470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b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049" marR="470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b="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049" marR="470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b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049" marR="470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292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0" dirty="0">
                          <a:latin typeface="Times New Roman"/>
                          <a:ea typeface="Times New Roman"/>
                          <a:cs typeface="Times New Roman"/>
                        </a:rPr>
                        <a:t>Воспитатели группы</a:t>
                      </a:r>
                      <a:endParaRPr lang="ru-RU" sz="1100" b="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7049" marR="470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b="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049" marR="470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b="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049" marR="470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b="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049" marR="470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292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0">
                          <a:latin typeface="Times New Roman"/>
                          <a:ea typeface="Times New Roman"/>
                          <a:cs typeface="Times New Roman"/>
                        </a:rPr>
                        <a:t>Родительские собрания</a:t>
                      </a:r>
                      <a:endParaRPr lang="ru-RU" sz="1100" b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7049" marR="470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b="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049" marR="470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b="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049" marR="470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b="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049" marR="470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457199" y="0"/>
            <a:ext cx="2304661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Анкета для родителей </a:t>
            </a:r>
            <a:endParaRPr kumimoji="0" lang="ru-RU" sz="9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33666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39938" cy="6858000"/>
          </a:xfrm>
          <a:prstGeom prst="rect">
            <a:avLst/>
          </a:prstGeom>
        </p:spPr>
      </p:pic>
      <p:pic>
        <p:nvPicPr>
          <p:cNvPr id="1026" name="Picture 2" descr="C:\все фото\фото 2018-19\открытые занятия\Торопанова Т.В\DSCN174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19027" y="3173105"/>
            <a:ext cx="4781522" cy="3585951"/>
          </a:xfrm>
          <a:prstGeom prst="rect">
            <a:avLst/>
          </a:prstGeom>
          <a:noFill/>
        </p:spPr>
      </p:pic>
      <p:pic>
        <p:nvPicPr>
          <p:cNvPr id="1027" name="Picture 3" descr="C:\все фото\фото 2018-19\8 марта\8 марта средние\DSCN192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04717" y="129658"/>
            <a:ext cx="4326340" cy="3244583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3166282" y="0"/>
            <a:ext cx="5759354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r">
              <a:lnSpc>
                <a:spcPct val="150000"/>
              </a:lnSpc>
            </a:pPr>
            <a:r>
              <a:rPr lang="ru-RU" sz="5400" b="1" dirty="0" smtClean="0">
                <a:solidFill>
                  <a:srgbClr val="FF000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Третья страница </a:t>
            </a:r>
            <a:r>
              <a:rPr lang="ru-RU" sz="5400" b="1" dirty="0" smtClean="0">
                <a:solidFill>
                  <a:schemeClr val="accent1">
                    <a:lumMod val="50000"/>
                  </a:schemeClr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Интерактивные формы работы с родителями</a:t>
            </a:r>
            <a:endParaRPr lang="ru-RU" sz="5400" b="1" dirty="0">
              <a:solidFill>
                <a:schemeClr val="accent1">
                  <a:lumMod val="50000"/>
                </a:schemeClr>
              </a:solidFill>
              <a:latin typeface="Monotype Corsiva" panose="03010101010201010101" pitchFamily="66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33666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39938" cy="6858000"/>
          </a:xfrm>
          <a:prstGeom prst="rect">
            <a:avLst/>
          </a:prstGeom>
        </p:spPr>
      </p:pic>
      <p:pic>
        <p:nvPicPr>
          <p:cNvPr id="4098" name="Picture 2" descr="https://i.ytimg.com/vi/6tmfN1bTU94/maxresdefault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4113764" cy="2313992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2620370" y="286603"/>
            <a:ext cx="6523630" cy="6504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ctr">
              <a:lnSpc>
                <a:spcPct val="150000"/>
              </a:lnSpc>
            </a:pPr>
            <a:r>
              <a:rPr lang="ru-RU" sz="5400" b="1" dirty="0" smtClean="0">
                <a:solidFill>
                  <a:srgbClr val="FF000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Четвертая страница </a:t>
            </a:r>
            <a:r>
              <a:rPr lang="ru-RU" sz="5400" b="1" dirty="0" smtClean="0">
                <a:solidFill>
                  <a:schemeClr val="accent1">
                    <a:lumMod val="50000"/>
                  </a:schemeClr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Способы урегулирования  конфликтных ситуаций</a:t>
            </a:r>
            <a:endParaRPr lang="ru-RU" sz="5400" b="1" dirty="0">
              <a:solidFill>
                <a:schemeClr val="accent1">
                  <a:lumMod val="50000"/>
                </a:schemeClr>
              </a:solidFill>
              <a:latin typeface="Monotype Corsiva" panose="03010101010201010101" pitchFamily="66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37160" y="2487168"/>
            <a:ext cx="5020056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42950" indent="-742950">
              <a:buFont typeface="Arial" charset="0"/>
              <a:buAutoNum type="arabicPeriod"/>
            </a:pPr>
            <a:r>
              <a:rPr lang="ru-RU" altLang="zh-CN" sz="3200" b="1" dirty="0" smtClean="0"/>
              <a:t>Сочувствие</a:t>
            </a:r>
          </a:p>
          <a:p>
            <a:pPr marL="742950" indent="-742950">
              <a:buFont typeface="Arial" charset="0"/>
              <a:buAutoNum type="arabicPeriod"/>
            </a:pPr>
            <a:r>
              <a:rPr lang="ru-RU" altLang="zh-CN" sz="3200" b="1" dirty="0" smtClean="0"/>
              <a:t>Психологическое айкидо</a:t>
            </a:r>
          </a:p>
          <a:p>
            <a:pPr marL="742950" indent="-742950">
              <a:buFont typeface="Arial" charset="0"/>
              <a:buAutoNum type="arabicPeriod"/>
            </a:pPr>
            <a:r>
              <a:rPr lang="ru-RU" altLang="zh-CN" sz="3200" b="1" dirty="0" smtClean="0"/>
              <a:t>Тайм-аут</a:t>
            </a:r>
          </a:p>
          <a:p>
            <a:pPr marL="742950" indent="-742950">
              <a:buFont typeface="Arial" charset="0"/>
              <a:buAutoNum type="arabicPeriod"/>
            </a:pPr>
            <a:r>
              <a:rPr lang="ru-RU" altLang="zh-CN" sz="3200" b="1" dirty="0" smtClean="0"/>
              <a:t>Нейтрализация</a:t>
            </a:r>
          </a:p>
        </p:txBody>
      </p:sp>
    </p:spTree>
    <p:extLst>
      <p:ext uri="{BB962C8B-B14F-4D97-AF65-F5344CB8AC3E}">
        <p14:creationId xmlns:p14="http://schemas.microsoft.com/office/powerpoint/2010/main" xmlns="" val="2333666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39938" cy="6858000"/>
          </a:xfrm>
          <a:prstGeom prst="rect">
            <a:avLst/>
          </a:prstGeom>
        </p:spPr>
      </p:pic>
      <p:pic>
        <p:nvPicPr>
          <p:cNvPr id="2051" name="Picture 3" descr="C:\Users\7413~1\AppData\Local\Temp\Rar$DIa0.373\0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515368"/>
            <a:ext cx="3554190" cy="5025625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2827176" y="1"/>
            <a:ext cx="6316824" cy="63248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ctr">
              <a:lnSpc>
                <a:spcPct val="150000"/>
              </a:lnSpc>
            </a:pPr>
            <a:r>
              <a:rPr lang="ru-RU" sz="5400" b="1" dirty="0" smtClean="0">
                <a:solidFill>
                  <a:srgbClr val="FF000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Пятая страница </a:t>
            </a:r>
          </a:p>
          <a:p>
            <a:pPr marL="342900" indent="-342900" algn="ctr">
              <a:lnSpc>
                <a:spcPct val="150000"/>
              </a:lnSpc>
            </a:pPr>
            <a:r>
              <a:rPr lang="ru-RU" sz="5400" b="1" dirty="0" smtClean="0">
                <a:solidFill>
                  <a:schemeClr val="accent1">
                    <a:lumMod val="50000"/>
                  </a:schemeClr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Как завлечь родителей на собрание? </a:t>
            </a:r>
          </a:p>
          <a:p>
            <a:pPr marL="342900" indent="-342900" algn="ctr">
              <a:lnSpc>
                <a:spcPct val="150000"/>
              </a:lnSpc>
            </a:pPr>
            <a:r>
              <a:rPr lang="ru-RU" sz="5400" b="1" dirty="0" smtClean="0">
                <a:solidFill>
                  <a:schemeClr val="accent1">
                    <a:lumMod val="50000"/>
                  </a:schemeClr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Первый шаг – </a:t>
            </a:r>
            <a:r>
              <a:rPr lang="ru-RU" sz="5400" b="1" dirty="0" smtClean="0">
                <a:solidFill>
                  <a:srgbClr val="FF000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ОБЪЯВЛЕНИЕ!</a:t>
            </a:r>
            <a:endParaRPr lang="ru-RU" sz="5400" b="1" dirty="0">
              <a:solidFill>
                <a:srgbClr val="FF0000"/>
              </a:solidFill>
              <a:latin typeface="Monotype Corsiva" panose="03010101010201010101" pitchFamily="66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33666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031" y="0"/>
            <a:ext cx="9139938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514901" y="137160"/>
            <a:ext cx="7553357" cy="1601721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algn="ctr">
              <a:lnSpc>
                <a:spcPts val="5800"/>
              </a:lnSpc>
            </a:pPr>
            <a:r>
              <a:rPr lang="ru-RU" sz="5400" b="1" dirty="0" smtClean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Monotype Corsiva" panose="03010101010201010101" pitchFamily="66" charset="0"/>
                <a:ea typeface="Tahoma" panose="020B0604030504040204" pitchFamily="34" charset="0"/>
                <a:cs typeface="Tahoma" panose="020B0604030504040204" pitchFamily="34" charset="0"/>
              </a:rPr>
              <a:t>Шестая страница </a:t>
            </a:r>
          </a:p>
          <a:p>
            <a:pPr algn="ctr">
              <a:lnSpc>
                <a:spcPts val="5800"/>
              </a:lnSpc>
            </a:pPr>
            <a:r>
              <a:rPr lang="ru-RU" sz="5400" b="1" dirty="0" smtClean="0">
                <a:ln w="0"/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Monotype Corsiva" panose="03010101010201010101" pitchFamily="66" charset="0"/>
                <a:ea typeface="Tahoma" panose="020B0604030504040204" pitchFamily="34" charset="0"/>
                <a:cs typeface="Tahoma" panose="020B0604030504040204" pitchFamily="34" charset="0"/>
              </a:rPr>
              <a:t>Проект решения</a:t>
            </a:r>
            <a:endParaRPr lang="ru-RU" sz="5400" b="1" dirty="0">
              <a:ln w="0"/>
              <a:solidFill>
                <a:schemeClr val="accent1">
                  <a:lumMod val="50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Monotype Corsiva" panose="03010101010201010101" pitchFamily="66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794773" y="1649013"/>
            <a:ext cx="7735077" cy="39703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457200" algn="l"/>
              </a:tabLst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1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 Разработать конспект родительского собрания в активной форме, которое будет проведено с родителями 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457200" algn="l"/>
              </a:tabLst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Срок: </a:t>
            </a:r>
            <a:r>
              <a:rPr lang="ru-RU" dirty="0" smtClean="0">
                <a:solidFill>
                  <a:srgbClr val="333333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октябрь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2022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г. Ответственные: воспитатели и специалисты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457200" algn="l"/>
              </a:tabLst>
            </a:pP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2. </a:t>
            </a:r>
            <a:r>
              <a:rPr lang="ru-RU" b="1" dirty="0" smtClean="0">
                <a:latin typeface="Arial" pitchFamily="34" charset="0"/>
                <a:cs typeface="Arial" pitchFamily="34" charset="0"/>
              </a:rPr>
              <a:t>Проанализировать анкеты родителей, составить план работы на </a:t>
            </a:r>
            <a:r>
              <a:rPr lang="ru-RU" b="1" dirty="0" smtClean="0">
                <a:latin typeface="Arial" pitchFamily="34" charset="0"/>
                <a:cs typeface="Arial" pitchFamily="34" charset="0"/>
              </a:rPr>
              <a:t>2022-2023 </a:t>
            </a:r>
            <a:r>
              <a:rPr lang="ru-RU" b="1" dirty="0" smtClean="0">
                <a:latin typeface="Arial" pitchFamily="34" charset="0"/>
                <a:cs typeface="Arial" pitchFamily="34" charset="0"/>
              </a:rPr>
              <a:t>учебный год  по улучшению взаимодействия с семьями обучающихся.</a:t>
            </a:r>
          </a:p>
          <a:p>
            <a:r>
              <a:rPr lang="ru-RU" dirty="0" smtClean="0">
                <a:latin typeface="Arial" pitchFamily="34" charset="0"/>
                <a:cs typeface="Arial" pitchFamily="34" charset="0"/>
              </a:rPr>
              <a:t>  Срок: сентябрь 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2022. 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Ответственные: воспитатели, специалисты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457200" algn="l"/>
              </a:tabLst>
            </a:pP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342900" lvl="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3. Продолжать передавать знания родителям о стилях </a:t>
            </a:r>
          </a:p>
          <a:p>
            <a:pPr marL="342900" lvl="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семейного воспитания и взаимодействия с детьми </a:t>
            </a:r>
          </a:p>
          <a:p>
            <a:pPr marL="342900" lvl="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через различные формы работы с родителями  </a:t>
            </a:r>
          </a:p>
          <a:p>
            <a:pPr marL="342900" lvl="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Срок:</a:t>
            </a:r>
            <a:r>
              <a:rPr kumimoji="0" lang="ru-RU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постоянно.</a:t>
            </a:r>
            <a:r>
              <a:rPr kumimoji="0" lang="ru-RU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О</a:t>
            </a:r>
            <a:r>
              <a:rPr lang="ru-RU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тветственные: педагоги МАДОУ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52666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466</TotalTime>
  <Words>374</Words>
  <Application>Microsoft Office PowerPoint</Application>
  <PresentationFormat>Экран (4:3)</PresentationFormat>
  <Paragraphs>66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Михаил Горяйнов</dc:creator>
  <cp:lastModifiedBy>Admin</cp:lastModifiedBy>
  <cp:revision>50</cp:revision>
  <dcterms:created xsi:type="dcterms:W3CDTF">2013-11-19T05:52:05Z</dcterms:created>
  <dcterms:modified xsi:type="dcterms:W3CDTF">2022-04-05T08:53:44Z</dcterms:modified>
</cp:coreProperties>
</file>