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305" r:id="rId3"/>
    <p:sldId id="296" r:id="rId4"/>
    <p:sldId id="261" r:id="rId5"/>
    <p:sldId id="303" r:id="rId6"/>
    <p:sldId id="300" r:id="rId7"/>
    <p:sldId id="293" r:id="rId8"/>
    <p:sldId id="264" r:id="rId9"/>
    <p:sldId id="268" r:id="rId10"/>
    <p:sldId id="267" r:id="rId11"/>
    <p:sldId id="282" r:id="rId12"/>
    <p:sldId id="276" r:id="rId13"/>
    <p:sldId id="262" r:id="rId14"/>
    <p:sldId id="277" r:id="rId15"/>
    <p:sldId id="279" r:id="rId16"/>
    <p:sldId id="273" r:id="rId17"/>
    <p:sldId id="271" r:id="rId18"/>
    <p:sldId id="272" r:id="rId19"/>
    <p:sldId id="301" r:id="rId20"/>
    <p:sldId id="285" r:id="rId21"/>
    <p:sldId id="304" r:id="rId22"/>
  </p:sldIdLst>
  <p:sldSz cx="9144000" cy="6858000" type="screen4x3"/>
  <p:notesSz cx="6889750" cy="1002188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66FF33"/>
    <a:srgbClr val="FFFFCC"/>
    <a:srgbClr val="660066"/>
    <a:srgbClr val="6600CC"/>
    <a:srgbClr val="0000FF"/>
    <a:srgbClr val="6600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29" autoAdjust="0"/>
    <p:restoredTop sz="94660"/>
  </p:normalViewPr>
  <p:slideViewPr>
    <p:cSldViewPr>
      <p:cViewPr>
        <p:scale>
          <a:sx n="91" d="100"/>
          <a:sy n="91" d="100"/>
        </p:scale>
        <p:origin x="-486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6B0E2D-4481-470A-8AAB-B2EC34CA408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593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A52C49-8704-42B2-AAF5-63138A7BD1B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609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17CC2D-07B6-4F6F-955E-52B12984C58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176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08BD31-12F1-4DB5-8FE6-DC1DB093C07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875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044841-340E-42FE-BD88-189DBCA14BA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03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4B84E8-A433-4C39-AE83-CB596951C0C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851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3E0A11-0476-4BA4-8069-54434C280B6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986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40A437-DE82-48A0-B03C-1328BC35AF5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928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DEE3D3-DC8B-4875-9B8E-05DD3FB9B3E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593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2B1D34-67A7-4B15-9960-E3115E88AC2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347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744075-EBEC-4223-AEB0-F2F929C6AE8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478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FF33"/>
            </a:gs>
            <a:gs pos="100000">
              <a:srgbClr val="CCFFCC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29D3C06A-72C2-4198-8C34-D461D392837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.png"/><Relationship Id="rId7" Type="http://schemas.openxmlformats.org/officeDocument/2006/relationships/image" Target="../media/image38.jpeg"/><Relationship Id="rId12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11" Type="http://schemas.openxmlformats.org/officeDocument/2006/relationships/image" Target="../media/image21.jpeg"/><Relationship Id="rId5" Type="http://schemas.openxmlformats.org/officeDocument/2006/relationships/image" Target="../media/image36.jpeg"/><Relationship Id="rId10" Type="http://schemas.openxmlformats.org/officeDocument/2006/relationships/image" Target="../media/image22.png"/><Relationship Id="rId4" Type="http://schemas.openxmlformats.org/officeDocument/2006/relationships/image" Target="../media/image35.png"/><Relationship Id="rId9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20.png"/><Relationship Id="rId7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40.png"/><Relationship Id="rId7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25.png"/><Relationship Id="rId4" Type="http://schemas.openxmlformats.org/officeDocument/2006/relationships/image" Target="../media/image4.png"/><Relationship Id="rId9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20.png"/><Relationship Id="rId7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0.png"/><Relationship Id="rId7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44.png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40.pn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4.png"/><Relationship Id="rId4" Type="http://schemas.openxmlformats.org/officeDocument/2006/relationships/image" Target="../media/image45.png"/><Relationship Id="rId9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2.png"/><Relationship Id="rId7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7.jpeg"/><Relationship Id="rId4" Type="http://schemas.openxmlformats.org/officeDocument/2006/relationships/image" Target="../media/image11.png"/><Relationship Id="rId9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0.pn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10.jpe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0.png"/><Relationship Id="rId7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2.png"/><Relationship Id="rId4" Type="http://schemas.openxmlformats.org/officeDocument/2006/relationships/image" Target="../media/image49.png"/><Relationship Id="rId9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40.png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2.png"/><Relationship Id="rId4" Type="http://schemas.openxmlformats.org/officeDocument/2006/relationships/image" Target="../media/image50.jpeg"/><Relationship Id="rId9" Type="http://schemas.openxmlformats.org/officeDocument/2006/relationships/image" Target="../media/image51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9.jpeg"/><Relationship Id="rId18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openxmlformats.org/officeDocument/2006/relationships/image" Target="../media/image8.png"/><Relationship Id="rId17" Type="http://schemas.openxmlformats.org/officeDocument/2006/relationships/image" Target="../media/image56.png"/><Relationship Id="rId2" Type="http://schemas.openxmlformats.org/officeDocument/2006/relationships/image" Target="../media/image1.jpeg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54.png"/><Relationship Id="rId5" Type="http://schemas.openxmlformats.org/officeDocument/2006/relationships/image" Target="../media/image53.png"/><Relationship Id="rId15" Type="http://schemas.openxmlformats.org/officeDocument/2006/relationships/image" Target="../media/image55.jpeg"/><Relationship Id="rId10" Type="http://schemas.openxmlformats.org/officeDocument/2006/relationships/image" Target="../media/image7.png"/><Relationship Id="rId19" Type="http://schemas.openxmlformats.org/officeDocument/2006/relationships/image" Target="../media/image14.png"/><Relationship Id="rId4" Type="http://schemas.openxmlformats.org/officeDocument/2006/relationships/image" Target="../media/image52.png"/><Relationship Id="rId9" Type="http://schemas.openxmlformats.org/officeDocument/2006/relationships/image" Target="../media/image6.jpeg"/><Relationship Id="rId1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5.jpe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.png"/><Relationship Id="rId7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10.jpeg"/><Relationship Id="rId4" Type="http://schemas.openxmlformats.org/officeDocument/2006/relationships/image" Target="../media/image3.png"/><Relationship Id="rId9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.png"/><Relationship Id="rId7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30.png"/><Relationship Id="rId7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20.png"/><Relationship Id="rId4" Type="http://schemas.openxmlformats.org/officeDocument/2006/relationships/image" Target="../media/image31.png"/><Relationship Id="rId9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2.png"/><Relationship Id="rId7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24.png"/><Relationship Id="rId4" Type="http://schemas.openxmlformats.org/officeDocument/2006/relationships/image" Target="../media/image32.png"/><Relationship Id="rId9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.pn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34.jpe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4" descr="art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457200" y="69850"/>
            <a:ext cx="8280400" cy="6259513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pic>
        <p:nvPicPr>
          <p:cNvPr id="2054" name="Picture 12" descr="0_7a894_cd6a300e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854" y="2806718"/>
            <a:ext cx="165417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Text Box 16"/>
          <p:cNvSpPr txBox="1">
            <a:spLocks noChangeArrowheads="1"/>
          </p:cNvSpPr>
          <p:nvPr/>
        </p:nvSpPr>
        <p:spPr bwMode="auto">
          <a:xfrm>
            <a:off x="376266" y="1340768"/>
            <a:ext cx="8220212" cy="4801314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униципальное казенное дошкольное образовательное учреждение </a:t>
            </a:r>
          </a:p>
          <a:p>
            <a:pPr algn="ctr" eaLnBrk="1" hangingPunct="1"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детский сад №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«Ромашка»</a:t>
            </a:r>
          </a:p>
          <a:p>
            <a:pPr algn="ctr" eaLnBrk="1" hangingPunct="1">
              <a:defRPr/>
            </a:pPr>
            <a:endParaRPr lang="ru-RU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sz="5400" b="1" i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Комнатные растения</a:t>
            </a:r>
          </a:p>
          <a:p>
            <a:pPr algn="ctr" eaLnBrk="1" hangingPunct="1">
              <a:defRPr/>
            </a:pP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ru-RU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ru-RU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ru-RU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ru-RU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ru-RU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</a:t>
            </a: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Корюкина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М. П.  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Идиятуллина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М. А.</a:t>
            </a:r>
          </a:p>
          <a:p>
            <a:pPr algn="ctr"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г. Комсомольск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2021г.</a:t>
            </a:r>
            <a:endParaRPr lang="ru-RU" b="1" i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8" name="Picture 2" descr="C:\Лена\0_6fdc0_155f8a6d_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" b="122"/>
          <a:stretch>
            <a:fillRect/>
          </a:stretch>
        </p:blipFill>
        <p:spPr bwMode="auto">
          <a:xfrm>
            <a:off x="556008" y="3629026"/>
            <a:ext cx="1008063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2" descr="C:\Лена\4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3363" y="-26988"/>
            <a:ext cx="1651000" cy="2232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4" descr="C:\Лена\chlorophytum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1761" y="5257589"/>
            <a:ext cx="1150937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27" descr="0c2becc0b7d3fbe6b195b77906bd283f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568" y="2617615"/>
            <a:ext cx="1433513" cy="195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Picture 4" descr="C:\Лена\img_10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8887" y="2963698"/>
            <a:ext cx="2160588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3" name="Picture 2" descr="C:\Лена\0_6fdd6_d2beb3a6_L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5072704"/>
            <a:ext cx="935038" cy="85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33" descr="7d800c6bab00c125c71ce2c2e86c4d8d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776" y="4674413"/>
            <a:ext cx="48101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5" name="Picture 34" descr="c5e76091abb14fd7ba84b39567ef9366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968" y="2963698"/>
            <a:ext cx="1366838" cy="131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6" name="Picture 2" descr="C:\Лена\1329723410_asparagus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4633913"/>
            <a:ext cx="1577975" cy="218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7" name="Picture 2" descr="C:\Лена\147ul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475163"/>
            <a:ext cx="1146175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" name="Picture 1" descr="C:\Лена\Kalanchoe blossfeldiana 1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257589"/>
            <a:ext cx="1255713" cy="141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9" name="Рисунок 2" descr="1466af16dbdd31282616fb8f7a0eeeee_600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852" y="908720"/>
            <a:ext cx="1565276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8" name="Picture 4" descr="art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468313" y="692150"/>
            <a:ext cx="8280400" cy="5545138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>
            <a:off x="4572000" y="2492375"/>
            <a:ext cx="3671888" cy="1512888"/>
          </a:xfrm>
          <a:prstGeom prst="flowChartProcess">
            <a:avLst/>
          </a:prstGeom>
          <a:solidFill>
            <a:srgbClr val="CCFFFF"/>
          </a:solidFill>
          <a:ln w="9525">
            <a:solidFill>
              <a:srgbClr val="CC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Своими  узкими листами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         Озеленю ваш дом,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И всех отдельными кустами  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         Я награжу потом.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 Своих детей очень люблю –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     Их при себе я сохраню.   </a:t>
            </a:r>
          </a:p>
        </p:txBody>
      </p:sp>
      <p:pic>
        <p:nvPicPr>
          <p:cNvPr id="11271" name="Picture 10" descr="0_7a894_cd6a300e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513" y="4508500"/>
            <a:ext cx="1741487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4" descr="C:\Лена\chlorophytu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908050"/>
            <a:ext cx="3744912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1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3716338"/>
            <a:ext cx="1223963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1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2713" flipH="1">
            <a:off x="827088" y="4076700"/>
            <a:ext cx="8636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5" name="Picture 1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3068638"/>
            <a:ext cx="64928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66949" y="779701"/>
            <a:ext cx="4612738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Хлорофитум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pic>
        <p:nvPicPr>
          <p:cNvPr id="11277" name="Picture 3" descr="C:\Лена\a_plastic_spray_water_bottle_0515-1105-2700-3612_SMU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4292600"/>
            <a:ext cx="1143000" cy="118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8" name="Picture 18" descr="large_3055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42292">
            <a:off x="5867400" y="4724400"/>
            <a:ext cx="1011238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9" name="Picture 21" descr="zontik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797425"/>
            <a:ext cx="1150938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0" name="Picture 22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5013325"/>
            <a:ext cx="50482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1" name="Picture 15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4714875"/>
            <a:ext cx="503237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2" name="Picture 4" descr="art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468313" y="476250"/>
            <a:ext cx="8280400" cy="5545138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900113" y="1773238"/>
            <a:ext cx="3168650" cy="2519362"/>
          </a:xfrm>
          <a:prstGeom prst="flowChartProcess">
            <a:avLst/>
          </a:prstGeom>
          <a:solidFill>
            <a:srgbClr val="CCFFFF"/>
          </a:solidFill>
          <a:ln w="9525">
            <a:solidFill>
              <a:srgbClr val="CC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Хоть мы ростом низковаты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Очень любят нас ребята.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Мы целый год цветём.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Поливайте нас в поддон.</a:t>
            </a:r>
            <a:endParaRPr lang="ru-RU"/>
          </a:p>
        </p:txBody>
      </p:sp>
      <p:pic>
        <p:nvPicPr>
          <p:cNvPr id="12295" name="Picture 4" descr="C:\Лена\good_morning_glitter_wallot.ru (64)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4437063"/>
            <a:ext cx="1143000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10" descr="0_7a894_cd6a300e_X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644900"/>
            <a:ext cx="1584325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30292" y="860837"/>
            <a:ext cx="3200941" cy="12602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Фиалка</a:t>
            </a:r>
          </a:p>
        </p:txBody>
      </p:sp>
      <p:pic>
        <p:nvPicPr>
          <p:cNvPr id="12298" name="Picture 2" descr="C:\Лена\0_6fdd6_d2beb3a6_L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628775"/>
            <a:ext cx="3929062" cy="359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:\Лена\news_4141_st3638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68488">
            <a:off x="5580063" y="5157788"/>
            <a:ext cx="14922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Picture 15" descr="91e748bab16c4e68278e55edd99340ef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149725"/>
            <a:ext cx="200025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1" name="Picture 16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042086">
            <a:off x="4532313" y="4557713"/>
            <a:ext cx="5762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11111E-6 L 0.07622 0.00301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6" name="Picture 4" descr="art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468313" y="476250"/>
            <a:ext cx="8280400" cy="5545138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auto">
          <a:xfrm>
            <a:off x="900113" y="1773238"/>
            <a:ext cx="3527425" cy="2519362"/>
          </a:xfrm>
          <a:prstGeom prst="flowChartProcess">
            <a:avLst/>
          </a:prstGeom>
          <a:solidFill>
            <a:srgbClr val="CCFFFF"/>
          </a:solidFill>
          <a:ln w="9525">
            <a:solidFill>
              <a:srgbClr val="CC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Традесканция плетется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Стебель тонкий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Вниз свисает.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Зеленью и красотою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Всех ребяток удивляет.</a:t>
            </a:r>
          </a:p>
          <a:p>
            <a:pPr algn="ctr" eaLnBrk="1" hangingPunct="1"/>
            <a:endParaRPr lang="ru-RU" b="1">
              <a:solidFill>
                <a:srgbClr val="002060"/>
              </a:solidFill>
            </a:endParaRP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Повешу на распорочку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 Узорчатую шторочку: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 Не тканую – плетёную – 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 Живую и зелёную. </a:t>
            </a:r>
          </a:p>
          <a:p>
            <a:pPr algn="ctr" eaLnBrk="1" hangingPunct="1"/>
            <a:endParaRPr lang="ru-RU"/>
          </a:p>
        </p:txBody>
      </p:sp>
      <p:pic>
        <p:nvPicPr>
          <p:cNvPr id="13319" name="Picture 10" descr="0_7a894_cd6a300e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292600"/>
            <a:ext cx="1728787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2" descr="C:\Лена\4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0"/>
            <a:ext cx="4175125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67287" y="505273"/>
            <a:ext cx="5072935" cy="923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Традесканция</a:t>
            </a:r>
          </a:p>
        </p:txBody>
      </p:sp>
      <p:pic>
        <p:nvPicPr>
          <p:cNvPr id="13322" name="Picture 3" descr="C:\Лена\a_plastic_spray_water_bottle_0515-1105-2700-3612_SMU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437063"/>
            <a:ext cx="1143000" cy="118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3" name="Picture 1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4797425"/>
            <a:ext cx="503238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4" name="Picture 18" descr="large_305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42292">
            <a:off x="5651500" y="5013325"/>
            <a:ext cx="1011238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5" name="Picture 19" descr="zontik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33119">
            <a:off x="2124075" y="4149726"/>
            <a:ext cx="1150937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6" name="Picture 20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4724400"/>
            <a:ext cx="863600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40" name="Picture 4" descr="art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468313" y="692150"/>
            <a:ext cx="8280400" cy="5545138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sp>
        <p:nvSpPr>
          <p:cNvPr id="14342" name="AutoShape 6"/>
          <p:cNvSpPr>
            <a:spLocks noChangeArrowheads="1"/>
          </p:cNvSpPr>
          <p:nvPr/>
        </p:nvSpPr>
        <p:spPr bwMode="auto">
          <a:xfrm>
            <a:off x="4500563" y="2500313"/>
            <a:ext cx="3671887" cy="1512887"/>
          </a:xfrm>
          <a:prstGeom prst="flowChartProcess">
            <a:avLst/>
          </a:prstGeom>
          <a:solidFill>
            <a:srgbClr val="CCFFFF"/>
          </a:solidFill>
          <a:ln w="9525">
            <a:solidFill>
              <a:srgbClr val="CC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b="1"/>
              <a:t>На окне в такую рань</a:t>
            </a:r>
            <a:br>
              <a:rPr lang="ru-RU" b="1"/>
            </a:br>
            <a:r>
              <a:rPr lang="ru-RU" b="1"/>
              <a:t>Распустилась герань.</a:t>
            </a:r>
            <a:br>
              <a:rPr lang="ru-RU" b="1"/>
            </a:br>
            <a:r>
              <a:rPr lang="ru-RU" b="1"/>
              <a:t>Круглые листочки,</a:t>
            </a:r>
            <a:br>
              <a:rPr lang="ru-RU" b="1"/>
            </a:br>
            <a:r>
              <a:rPr lang="ru-RU" b="1"/>
              <a:t>Пышные цветочки</a:t>
            </a:r>
            <a:br>
              <a:rPr lang="ru-RU" b="1"/>
            </a:br>
            <a:r>
              <a:rPr lang="ru-RU" b="1"/>
              <a:t>Даже очень хороши –</a:t>
            </a:r>
            <a:br>
              <a:rPr lang="ru-RU" b="1"/>
            </a:br>
            <a:r>
              <a:rPr lang="ru-RU" b="1"/>
              <a:t>Так решили малыши.</a:t>
            </a:r>
            <a:r>
              <a:rPr lang="ru-RU"/>
              <a:t> </a:t>
            </a:r>
          </a:p>
          <a:p>
            <a:pPr algn="ctr" eaLnBrk="1" hangingPunct="1"/>
            <a:endParaRPr lang="ru-RU"/>
          </a:p>
        </p:txBody>
      </p:sp>
      <p:pic>
        <p:nvPicPr>
          <p:cNvPr id="14343" name="Picture 4" descr="C:\Лена\good_morning_glitter_wallot.ru (64)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4797425"/>
            <a:ext cx="1143000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12" descr="0_7a894_cd6a300e_X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513" y="4508500"/>
            <a:ext cx="1741487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15" descr="0c2becc0b7d3fbe6b195b77906bd283f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908050"/>
            <a:ext cx="4076700" cy="555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4859338" y="1201738"/>
            <a:ext cx="3148012" cy="1189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7200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ckham Script Pro Semibold" pitchFamily="66" charset="0"/>
              </a:rPr>
              <a:t>Герань</a:t>
            </a:r>
          </a:p>
        </p:txBody>
      </p:sp>
      <p:pic>
        <p:nvPicPr>
          <p:cNvPr id="14347" name="Picture 3" descr="C:\Лена\a_plastic_spray_water_bottle_0515-1105-2700-3612_SMU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292600"/>
            <a:ext cx="1143000" cy="118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8" name="Picture 18" descr="large_305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42292">
            <a:off x="6011863" y="4868863"/>
            <a:ext cx="1298575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9" name="Picture 19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5084763"/>
            <a:ext cx="503238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4" name="Picture 4" descr="art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468313" y="476250"/>
            <a:ext cx="8280400" cy="5545138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1187450" y="1989138"/>
            <a:ext cx="3167063" cy="2951162"/>
          </a:xfrm>
          <a:prstGeom prst="flowChartProcess">
            <a:avLst/>
          </a:prstGeom>
          <a:solidFill>
            <a:srgbClr val="CCFFFF"/>
          </a:solidFill>
          <a:ln w="9525">
            <a:solidFill>
              <a:srgbClr val="CC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Зима. Декабрь. 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Спит  природа.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И тем отрадней 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видеть на окне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Фонтан цветов,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 прослывший "декабристом",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Как будто вызов 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бросивший зиме. </a:t>
            </a:r>
            <a:endParaRPr lang="ru-RU"/>
          </a:p>
        </p:txBody>
      </p:sp>
      <p:pic>
        <p:nvPicPr>
          <p:cNvPr id="15367" name="Picture 4" descr="C:\Лена\good_morning_glitter_wallot.ru (64)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4652963"/>
            <a:ext cx="1143000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10" descr="0_7a894_cd6a300e_X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508500"/>
            <a:ext cx="1584325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4" descr="C:\Лена\img_1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836613"/>
            <a:ext cx="4392613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38215" y="650855"/>
            <a:ext cx="3690049" cy="153888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Зигокактус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(Декабрист)</a:t>
            </a:r>
          </a:p>
        </p:txBody>
      </p:sp>
      <p:pic>
        <p:nvPicPr>
          <p:cNvPr id="15371" name="Picture 19" descr="large_305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42292">
            <a:off x="4773613" y="4878388"/>
            <a:ext cx="1298575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2" name="Picture 3" descr="C:\Лена\a_plastic_spray_water_bottle_0515-1105-2700-3612_SMU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513" y="4570413"/>
            <a:ext cx="1143000" cy="118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3" name="Picture 19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8925" y="4860925"/>
            <a:ext cx="5715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8" name="Picture 4" descr="art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468313" y="476250"/>
            <a:ext cx="8280400" cy="5545138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900113" y="1773238"/>
            <a:ext cx="3168650" cy="2519362"/>
          </a:xfrm>
          <a:prstGeom prst="flowChartProcess">
            <a:avLst/>
          </a:prstGeom>
          <a:solidFill>
            <a:srgbClr val="CCFFFF"/>
          </a:solidFill>
          <a:ln w="9525">
            <a:solidFill>
              <a:srgbClr val="CC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В кадке вырос куст –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И широк, и густ: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Лист как кожаный,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Плотно сложенный,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Ствол бузиновый,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   Как резиновый.</a:t>
            </a:r>
            <a:r>
              <a:rPr lang="ru-RU"/>
              <a:t>   </a:t>
            </a:r>
          </a:p>
        </p:txBody>
      </p:sp>
      <p:pic>
        <p:nvPicPr>
          <p:cNvPr id="16391" name="Picture 10" descr="0_7a894_cd6a300e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005263"/>
            <a:ext cx="1584325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1" descr="C:\Лена\¦д¦¬¦¦TГTБ TН¦¬¦-TБTВ¦¬¦¦ 390TА_en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476250"/>
            <a:ext cx="3290888" cy="526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09717" y="711180"/>
            <a:ext cx="2873094" cy="1200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Фикус</a:t>
            </a:r>
          </a:p>
        </p:txBody>
      </p:sp>
      <p:pic>
        <p:nvPicPr>
          <p:cNvPr id="2" name="Picture 4" descr="C:\Лена\napki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797425"/>
            <a:ext cx="928688" cy="83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5" name="Picture 14" descr="large_305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42292">
            <a:off x="3924300" y="4797425"/>
            <a:ext cx="1298575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6" name="Picture 1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4724400"/>
            <a:ext cx="503238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7" name="Picture 16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4724400"/>
            <a:ext cx="863600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8" name="Picture 17" descr="zontik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33119">
            <a:off x="2184400" y="4089401"/>
            <a:ext cx="1150937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repeatCount="200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11111E-6 L 0.0816 -0.105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0" y="-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16 -0.10509 L -0.08368 -0.1680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00" y="-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42" presetClass="path" presetSubtype="0" repeatCount="indefinite" accel="50000" decel="50000" autoRev="1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8368 -0.16805 L -0.04444 -1.11111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0" y="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2" name="Picture 4" descr="art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AutoShape 5"/>
          <p:cNvSpPr>
            <a:spLocks noChangeArrowheads="1"/>
          </p:cNvSpPr>
          <p:nvPr/>
        </p:nvSpPr>
        <p:spPr bwMode="auto">
          <a:xfrm>
            <a:off x="468313" y="692150"/>
            <a:ext cx="8280400" cy="5545138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sp>
        <p:nvSpPr>
          <p:cNvPr id="17414" name="AutoShape 6"/>
          <p:cNvSpPr>
            <a:spLocks noChangeArrowheads="1"/>
          </p:cNvSpPr>
          <p:nvPr/>
        </p:nvSpPr>
        <p:spPr bwMode="auto">
          <a:xfrm>
            <a:off x="4932363" y="1268413"/>
            <a:ext cx="3671887" cy="3095625"/>
          </a:xfrm>
          <a:prstGeom prst="flowChartProcess">
            <a:avLst/>
          </a:prstGeom>
          <a:solidFill>
            <a:srgbClr val="CCFFFF"/>
          </a:solidFill>
          <a:ln w="9525">
            <a:solidFill>
              <a:srgbClr val="CC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1600" b="1">
                <a:solidFill>
                  <a:srgbClr val="002060"/>
                </a:solidFill>
              </a:rPr>
              <a:t>Каланхоэ врач и друг,</a:t>
            </a:r>
          </a:p>
          <a:p>
            <a:pPr algn="ctr" eaLnBrk="1" hangingPunct="1"/>
            <a:r>
              <a:rPr lang="ru-RU" sz="1600" b="1">
                <a:solidFill>
                  <a:srgbClr val="002060"/>
                </a:solidFill>
              </a:rPr>
              <a:t>Вылечит нас от недуг, </a:t>
            </a:r>
          </a:p>
          <a:p>
            <a:pPr algn="ctr" eaLnBrk="1" hangingPunct="1"/>
            <a:r>
              <a:rPr lang="ru-RU" sz="1600" b="1">
                <a:solidFill>
                  <a:srgbClr val="002060"/>
                </a:solidFill>
              </a:rPr>
              <a:t>Разводить везде можно, </a:t>
            </a:r>
          </a:p>
          <a:p>
            <a:pPr algn="ctr" eaLnBrk="1" hangingPunct="1"/>
            <a:r>
              <a:rPr lang="ru-RU" sz="1600" b="1">
                <a:solidFill>
                  <a:srgbClr val="002060"/>
                </a:solidFill>
              </a:rPr>
              <a:t>ибо меры легки.</a:t>
            </a:r>
          </a:p>
          <a:p>
            <a:pPr algn="ctr" eaLnBrk="1" hangingPunct="1"/>
            <a:r>
              <a:rPr lang="ru-RU" sz="1600" b="1">
                <a:solidFill>
                  <a:srgbClr val="002060"/>
                </a:solidFill>
              </a:rPr>
              <a:t>Проживает он, бедный, </a:t>
            </a:r>
          </a:p>
          <a:p>
            <a:pPr algn="ctr" eaLnBrk="1" hangingPunct="1"/>
            <a:r>
              <a:rPr lang="ru-RU" sz="1600" b="1">
                <a:solidFill>
                  <a:srgbClr val="002060"/>
                </a:solidFill>
              </a:rPr>
              <a:t>даже в полутени.</a:t>
            </a:r>
          </a:p>
          <a:p>
            <a:pPr algn="ctr" eaLnBrk="1" hangingPunct="1"/>
            <a:r>
              <a:rPr lang="ru-RU" sz="1600" b="1">
                <a:solidFill>
                  <a:srgbClr val="002060"/>
                </a:solidFill>
              </a:rPr>
              <a:t>Поливайте усердно, </a:t>
            </a:r>
          </a:p>
          <a:p>
            <a:pPr algn="ctr" eaLnBrk="1" hangingPunct="1"/>
            <a:r>
              <a:rPr lang="ru-RU" sz="1600" b="1">
                <a:solidFill>
                  <a:srgbClr val="002060"/>
                </a:solidFill>
              </a:rPr>
              <a:t>но не в зимние дни.</a:t>
            </a:r>
          </a:p>
          <a:p>
            <a:pPr algn="ctr" eaLnBrk="1" hangingPunct="1"/>
            <a:r>
              <a:rPr lang="ru-RU" sz="1600" b="1">
                <a:solidFill>
                  <a:srgbClr val="002060"/>
                </a:solidFill>
              </a:rPr>
              <a:t> Зацветает он пуще, </a:t>
            </a:r>
          </a:p>
          <a:p>
            <a:pPr algn="ctr" eaLnBrk="1" hangingPunct="1"/>
            <a:r>
              <a:rPr lang="ru-RU" sz="1600" b="1">
                <a:solidFill>
                  <a:srgbClr val="002060"/>
                </a:solidFill>
              </a:rPr>
              <a:t>если листья чисты.</a:t>
            </a:r>
            <a:endParaRPr lang="ru-RU" sz="1600" b="1"/>
          </a:p>
        </p:txBody>
      </p:sp>
      <p:pic>
        <p:nvPicPr>
          <p:cNvPr id="17415" name="Picture 4" descr="C:\Лена\good_morning_glitter_wallot.ru (64)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4868863"/>
            <a:ext cx="1143000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10" descr="0_7a894_cd6a300e_X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7163" y="4437063"/>
            <a:ext cx="1366837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96978" y="877868"/>
            <a:ext cx="3465116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Каланхоэ</a:t>
            </a:r>
          </a:p>
        </p:txBody>
      </p:sp>
      <p:pic>
        <p:nvPicPr>
          <p:cNvPr id="17418" name="Picture 1" descr="C:\Лена\Kalanchoe blossfeldiana 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844675"/>
            <a:ext cx="3756025" cy="422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9" name="Picture 14" descr="large_305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42292">
            <a:off x="5935663" y="5187950"/>
            <a:ext cx="1223962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0" name="Picture 17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7663" y="5056188"/>
            <a:ext cx="571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1" name="Picture 3" descr="C:\Лена\a_plastic_spray_water_bottle_0515-1105-2700-3612_SMU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9275" y="4746625"/>
            <a:ext cx="1143000" cy="118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6" name="Picture 4" descr="art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468313" y="692150"/>
            <a:ext cx="8280400" cy="5545138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4572000" y="2276475"/>
            <a:ext cx="3671888" cy="1728788"/>
          </a:xfrm>
          <a:prstGeom prst="flowChartProcess">
            <a:avLst/>
          </a:prstGeom>
          <a:solidFill>
            <a:srgbClr val="CCFFFF"/>
          </a:solidFill>
          <a:ln w="9525">
            <a:solidFill>
              <a:srgbClr val="CC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Вырос кустик пышный,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На окне он лишний.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Солнца он боится,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Где бы ему скрыться.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Листья – незаметные,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А плоды – запретные. </a:t>
            </a:r>
            <a:endParaRPr lang="ru-RU">
              <a:solidFill>
                <a:srgbClr val="002060"/>
              </a:solidFill>
            </a:endParaRPr>
          </a:p>
          <a:p>
            <a:pPr algn="ctr" eaLnBrk="1" hangingPunct="1"/>
            <a:endParaRPr lang="ru-RU" b="1"/>
          </a:p>
        </p:txBody>
      </p:sp>
      <p:pic>
        <p:nvPicPr>
          <p:cNvPr id="18439" name="Picture 10" descr="0_7a894_cd6a300e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3860800"/>
            <a:ext cx="1741487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2" descr="C:\Лена\1329723410_asparagu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88913"/>
            <a:ext cx="4370387" cy="604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714876" y="714356"/>
            <a:ext cx="3756606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Аспарагус</a:t>
            </a:r>
          </a:p>
        </p:txBody>
      </p:sp>
      <p:pic>
        <p:nvPicPr>
          <p:cNvPr id="18442" name="Picture 15" descr="large_305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42292">
            <a:off x="6372225" y="4797425"/>
            <a:ext cx="1298575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3" name="Picture 16" descr="zontik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4652963"/>
            <a:ext cx="1150938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4" name="Picture 17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4724400"/>
            <a:ext cx="5715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5" name="Picture 18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4797425"/>
            <a:ext cx="863600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6" name="Picture 3" descr="C:\Лена\a_plastic_spray_water_bottle_0515-1105-2700-3612_SMU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292600"/>
            <a:ext cx="1143000" cy="118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60" name="Picture 4" descr="art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AutoShape 5"/>
          <p:cNvSpPr>
            <a:spLocks noChangeArrowheads="1"/>
          </p:cNvSpPr>
          <p:nvPr/>
        </p:nvSpPr>
        <p:spPr bwMode="auto">
          <a:xfrm>
            <a:off x="468313" y="692150"/>
            <a:ext cx="8280400" cy="5545138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sp>
        <p:nvSpPr>
          <p:cNvPr id="19462" name="AutoShape 6"/>
          <p:cNvSpPr>
            <a:spLocks noChangeArrowheads="1"/>
          </p:cNvSpPr>
          <p:nvPr/>
        </p:nvSpPr>
        <p:spPr bwMode="auto">
          <a:xfrm>
            <a:off x="4859338" y="2492375"/>
            <a:ext cx="3384550" cy="1512888"/>
          </a:xfrm>
          <a:prstGeom prst="flowChartProcess">
            <a:avLst/>
          </a:prstGeom>
          <a:solidFill>
            <a:srgbClr val="CCFFFF"/>
          </a:solidFill>
          <a:ln w="9525">
            <a:solidFill>
              <a:srgbClr val="CC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b="1">
                <a:solidFill>
                  <a:schemeClr val="accent2"/>
                </a:solidFill>
              </a:rPr>
              <a:t>На  окне цветочков много,</a:t>
            </a:r>
          </a:p>
          <a:p>
            <a:pPr algn="ctr" eaLnBrk="1" hangingPunct="1"/>
            <a:r>
              <a:rPr lang="ru-RU" b="1">
                <a:solidFill>
                  <a:schemeClr val="accent2"/>
                </a:solidFill>
              </a:rPr>
              <a:t> Только вот такой один:</a:t>
            </a:r>
          </a:p>
          <a:p>
            <a:pPr algn="ctr" eaLnBrk="1" hangingPunct="1"/>
            <a:r>
              <a:rPr lang="ru-RU" b="1">
                <a:solidFill>
                  <a:schemeClr val="accent2"/>
                </a:solidFill>
              </a:rPr>
              <a:t> Капельки он выделяет</a:t>
            </a:r>
          </a:p>
          <a:p>
            <a:pPr algn="ctr" eaLnBrk="1" hangingPunct="1"/>
            <a:r>
              <a:rPr lang="ru-RU" b="1">
                <a:solidFill>
                  <a:schemeClr val="accent2"/>
                </a:solidFill>
              </a:rPr>
              <a:t> Всем известный бальзамин.</a:t>
            </a:r>
          </a:p>
          <a:p>
            <a:pPr algn="ctr" eaLnBrk="1" hangingPunct="1"/>
            <a:r>
              <a:rPr lang="ru-RU" b="1">
                <a:solidFill>
                  <a:schemeClr val="accent2"/>
                </a:solidFill>
              </a:rPr>
              <a:t>Растёт обильно,  холода не терпит,</a:t>
            </a:r>
            <a:br>
              <a:rPr lang="ru-RU" b="1">
                <a:solidFill>
                  <a:schemeClr val="accent2"/>
                </a:solidFill>
              </a:rPr>
            </a:br>
            <a:r>
              <a:rPr lang="ru-RU" b="1">
                <a:solidFill>
                  <a:schemeClr val="accent2"/>
                </a:solidFill>
              </a:rPr>
              <a:t>Светолюбив,  на слово  поверьте,</a:t>
            </a:r>
          </a:p>
          <a:p>
            <a:pPr algn="ctr" eaLnBrk="1" hangingPunct="1"/>
            <a:r>
              <a:rPr lang="ru-RU" b="1">
                <a:solidFill>
                  <a:schemeClr val="accent2"/>
                </a:solidFill>
              </a:rPr>
              <a:t>Яйцевидной формы листья – </a:t>
            </a:r>
          </a:p>
          <a:p>
            <a:pPr algn="ctr" eaLnBrk="1" hangingPunct="1"/>
            <a:r>
              <a:rPr lang="ru-RU" b="1">
                <a:solidFill>
                  <a:schemeClr val="accent2"/>
                </a:solidFill>
              </a:rPr>
              <a:t>Лист блестящий, в зубьях край.</a:t>
            </a:r>
          </a:p>
          <a:p>
            <a:pPr algn="ctr" eaLnBrk="1" hangingPunct="1"/>
            <a:r>
              <a:rPr lang="ru-RU" b="1">
                <a:solidFill>
                  <a:schemeClr val="accent2"/>
                </a:solidFill>
              </a:rPr>
              <a:t> Влагу очень, очень любит – </a:t>
            </a:r>
          </a:p>
          <a:p>
            <a:pPr algn="ctr" eaLnBrk="1" hangingPunct="1"/>
            <a:r>
              <a:rPr lang="ru-RU" b="1">
                <a:solidFill>
                  <a:schemeClr val="accent2"/>
                </a:solidFill>
              </a:rPr>
              <a:t> Так что, помни, поливай!</a:t>
            </a:r>
            <a:endParaRPr lang="ru-RU">
              <a:solidFill>
                <a:schemeClr val="accent2"/>
              </a:solidFill>
            </a:endParaRPr>
          </a:p>
          <a:p>
            <a:pPr algn="ctr" eaLnBrk="1" hangingPunct="1"/>
            <a:endParaRPr lang="ru-RU" b="1">
              <a:solidFill>
                <a:schemeClr val="accent2"/>
              </a:solidFill>
            </a:endParaRPr>
          </a:p>
          <a:p>
            <a:pPr algn="ctr" eaLnBrk="1" hangingPunct="1"/>
            <a:r>
              <a:rPr lang="ru-RU" b="1"/>
              <a:t/>
            </a:r>
            <a:br>
              <a:rPr lang="ru-RU" b="1"/>
            </a:br>
            <a:r>
              <a:rPr lang="ru-RU" b="1"/>
              <a:t/>
            </a:r>
            <a:br>
              <a:rPr lang="ru-RU" b="1"/>
            </a:br>
            <a:endParaRPr lang="ru-RU" b="1"/>
          </a:p>
        </p:txBody>
      </p:sp>
      <p:pic>
        <p:nvPicPr>
          <p:cNvPr id="19463" name="Picture 4" descr="C:\Лена\good_morning_glitter_wallot.ru (64)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4724400"/>
            <a:ext cx="1143000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Picture 10" descr="0_7a894_cd6a300e_X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513" y="4076700"/>
            <a:ext cx="1741487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39802" y="576242"/>
            <a:ext cx="4011547" cy="190821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Бальзамин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(Ванька  мокрый,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         огонек)</a:t>
            </a:r>
          </a:p>
        </p:txBody>
      </p:sp>
      <p:pic>
        <p:nvPicPr>
          <p:cNvPr id="19466" name="Picture 18" descr="c5e76091abb14fd7ba84b39567ef936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276475"/>
            <a:ext cx="3673475" cy="352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7" name="Picture 3" descr="C:\Лена\a_plastic_spray_water_bottle_0515-1105-2700-3612_SMU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292600"/>
            <a:ext cx="1143000" cy="118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8" name="Picture 2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250" y="5013325"/>
            <a:ext cx="503238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9" name="Picture 15" descr="large_3055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42292">
            <a:off x="6061075" y="4903788"/>
            <a:ext cx="1298575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Циссус</a:t>
            </a:r>
            <a:r>
              <a:rPr lang="ru-RU" smtClean="0">
                <a:solidFill>
                  <a:schemeClr val="tx1"/>
                </a:solidFill>
              </a:rPr>
              <a:t>  </a:t>
            </a:r>
            <a:br>
              <a:rPr lang="ru-RU" smtClean="0">
                <a:solidFill>
                  <a:schemeClr val="tx1"/>
                </a:solidFill>
              </a:rPr>
            </a:br>
            <a:r>
              <a:rPr lang="ru-RU" b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Комнатный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4" name="Picture 4" descr="art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3" name="AutoShape 5"/>
          <p:cNvSpPr>
            <a:spLocks noChangeArrowheads="1"/>
          </p:cNvSpPr>
          <p:nvPr/>
        </p:nvSpPr>
        <p:spPr bwMode="auto">
          <a:xfrm>
            <a:off x="323850" y="981075"/>
            <a:ext cx="8280400" cy="5545138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endParaRPr lang="ru-RU" b="1">
              <a:solidFill>
                <a:srgbClr val="FF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20486" name="AutoShape 6"/>
          <p:cNvSpPr>
            <a:spLocks noChangeArrowheads="1"/>
          </p:cNvSpPr>
          <p:nvPr/>
        </p:nvSpPr>
        <p:spPr bwMode="auto">
          <a:xfrm>
            <a:off x="4859338" y="2492375"/>
            <a:ext cx="3384550" cy="1512888"/>
          </a:xfrm>
          <a:prstGeom prst="flowChartProcess">
            <a:avLst/>
          </a:prstGeom>
          <a:solidFill>
            <a:srgbClr val="CCFFFF"/>
          </a:solidFill>
          <a:ln w="9525">
            <a:solidFill>
              <a:srgbClr val="CC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b="1"/>
              <a:t>Посмотрите! Посмотрите!</a:t>
            </a:r>
          </a:p>
          <a:p>
            <a:pPr algn="ctr" eaLnBrk="1" hangingPunct="1"/>
            <a:r>
              <a:rPr lang="ru-RU" b="1"/>
              <a:t>примула цветет.</a:t>
            </a:r>
          </a:p>
          <a:p>
            <a:pPr algn="ctr" eaLnBrk="1" hangingPunct="1"/>
            <a:r>
              <a:rPr lang="ru-RU" b="1"/>
              <a:t>И своей красотой </a:t>
            </a:r>
          </a:p>
          <a:p>
            <a:pPr algn="ctr" eaLnBrk="1" hangingPunct="1"/>
            <a:r>
              <a:rPr lang="ru-RU" b="1"/>
              <a:t>Радость нам несет!</a:t>
            </a:r>
          </a:p>
          <a:p>
            <a:pPr algn="ctr" eaLnBrk="1" hangingPunct="1"/>
            <a:r>
              <a:rPr lang="ru-RU" b="1"/>
              <a:t>Шершавые, круглые листочки!</a:t>
            </a:r>
          </a:p>
          <a:p>
            <a:pPr algn="ctr" eaLnBrk="1" hangingPunct="1"/>
            <a:r>
              <a:rPr lang="ru-RU" b="1"/>
              <a:t>Яркие, красивые цветочки!</a:t>
            </a:r>
          </a:p>
          <a:p>
            <a:pPr algn="ctr" eaLnBrk="1" hangingPunct="1"/>
            <a:endParaRPr lang="ru-RU" b="1"/>
          </a:p>
          <a:p>
            <a:pPr algn="ctr" eaLnBrk="1" hangingPunct="1"/>
            <a:endParaRPr lang="ru-RU" b="1"/>
          </a:p>
        </p:txBody>
      </p:sp>
      <p:pic>
        <p:nvPicPr>
          <p:cNvPr id="20487" name="Picture 9" descr="0_7a894_cd6a300e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652963"/>
            <a:ext cx="1728788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Picture 15" descr="9048a374d5c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4B"/>
              </a:clrFrom>
              <a:clrTo>
                <a:srgbClr val="FEFE4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844675"/>
            <a:ext cx="3073400" cy="290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506" name="Text Box 18"/>
          <p:cNvSpPr txBox="1">
            <a:spLocks noChangeArrowheads="1"/>
          </p:cNvSpPr>
          <p:nvPr/>
        </p:nvSpPr>
        <p:spPr bwMode="auto">
          <a:xfrm>
            <a:off x="5143504" y="1214422"/>
            <a:ext cx="2984663" cy="76944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altLang="ja-JP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</a:rPr>
              <a:t>Примула </a:t>
            </a: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20490" name="Picture 20" descr="zontik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4437063"/>
            <a:ext cx="1150937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1" name="Picture 2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4724400"/>
            <a:ext cx="863600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2" name="Picture 3" descr="C:\Лена\a_plastic_spray_water_bottle_0515-1105-2700-3612_SMU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4221163"/>
            <a:ext cx="1143000" cy="118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3" name="Picture 19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4652963"/>
            <a:ext cx="571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4" name="Picture 15" descr="large_3055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42292">
            <a:off x="5219700" y="4652963"/>
            <a:ext cx="1298575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781300"/>
            <a:ext cx="8229600" cy="1143000"/>
          </a:xfrm>
        </p:spPr>
        <p:txBody>
          <a:bodyPr/>
          <a:lstStyle/>
          <a:p>
            <a:pPr algn="l">
              <a:defRPr/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-уточнить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систематизировать знания детей о комнатных растениях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обобщить представления детей об уходе за комнатными растениями (полив, мытье, рыхление);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закрепить знания об основных потребностях комнатных растений;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трудовые умения, соответствующие содержанию знаний;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любовь к растениям, желание ухаживать за ними, умение общаться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природой, как с живым организмом.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4" descr="c5e76091abb14fd7ba84b39567ef936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300663"/>
            <a:ext cx="1366837" cy="131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2" descr="C:\Лена\1329723410_asparagu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025" y="4675188"/>
            <a:ext cx="1577975" cy="218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4" descr="C:\Лена\img_1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0" y="4957763"/>
            <a:ext cx="2160588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8" name="Picture 4" descr="art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AutoShape 5"/>
          <p:cNvSpPr>
            <a:spLocks noChangeArrowheads="1"/>
          </p:cNvSpPr>
          <p:nvPr/>
        </p:nvSpPr>
        <p:spPr bwMode="auto">
          <a:xfrm>
            <a:off x="395288" y="620713"/>
            <a:ext cx="8280400" cy="5545137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sp>
        <p:nvSpPr>
          <p:cNvPr id="21510" name="AutoShape 6"/>
          <p:cNvSpPr>
            <a:spLocks noChangeArrowheads="1"/>
          </p:cNvSpPr>
          <p:nvPr/>
        </p:nvSpPr>
        <p:spPr bwMode="auto">
          <a:xfrm>
            <a:off x="4859338" y="2492375"/>
            <a:ext cx="3384550" cy="1512888"/>
          </a:xfrm>
          <a:prstGeom prst="flowChartProcess">
            <a:avLst/>
          </a:prstGeom>
          <a:solidFill>
            <a:srgbClr val="CCFFFF"/>
          </a:solidFill>
          <a:ln w="9525">
            <a:solidFill>
              <a:srgbClr val="CC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До чего забавный ёжик – 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Он без ручек и без ножек, 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Жил в пустыне он всегда, 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Где отсутствует вода. 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А теперь живёт в горшочке. 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Это Кактус – мой цветочек. 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Не цветёт который год, 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Очень медленно растёт. </a:t>
            </a:r>
          </a:p>
          <a:p>
            <a:pPr algn="ctr" eaLnBrk="1" hangingPunct="1"/>
            <a:r>
              <a:rPr lang="ru-RU" b="1"/>
              <a:t/>
            </a:r>
            <a:br>
              <a:rPr lang="ru-RU" b="1"/>
            </a:br>
            <a:r>
              <a:rPr lang="ru-RU" b="1"/>
              <a:t/>
            </a:r>
            <a:br>
              <a:rPr lang="ru-RU" b="1"/>
            </a:br>
            <a:endParaRPr lang="ru-RU" b="1"/>
          </a:p>
        </p:txBody>
      </p:sp>
      <p:pic>
        <p:nvPicPr>
          <p:cNvPr id="21511" name="Picture 9" descr="0_7a894_cd6a300e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573463"/>
            <a:ext cx="1728788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95867" y="469880"/>
            <a:ext cx="2874248" cy="1107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Кактус</a:t>
            </a:r>
          </a:p>
        </p:txBody>
      </p:sp>
      <p:pic>
        <p:nvPicPr>
          <p:cNvPr id="21513" name="Picture 16" descr="7d800c6bab00c125c71ce2c2e86c4d8d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341438"/>
            <a:ext cx="135890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4" name="Picture 22" descr="zontik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4005263"/>
            <a:ext cx="1150937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5" name="Picture 2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4292600"/>
            <a:ext cx="50482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6" name="Picture 2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4221163"/>
            <a:ext cx="576263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:\Лена\news_4141_st3638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68488">
            <a:off x="4932363" y="4652963"/>
            <a:ext cx="14922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8" name="Picture 15" descr="large_3055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42292">
            <a:off x="6135688" y="4422775"/>
            <a:ext cx="1079500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11111E-6 L 0.07622 0.00301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2" name="Picture 4" descr="art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AutoShape 5"/>
          <p:cNvSpPr>
            <a:spLocks noChangeArrowheads="1"/>
          </p:cNvSpPr>
          <p:nvPr/>
        </p:nvSpPr>
        <p:spPr bwMode="auto">
          <a:xfrm>
            <a:off x="468313" y="692150"/>
            <a:ext cx="8280400" cy="5545138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pic>
        <p:nvPicPr>
          <p:cNvPr id="22534" name="Picture 12" descr="0_7a894_cd6a300e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88" y="1714500"/>
            <a:ext cx="165417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5" name="Text Box 16"/>
          <p:cNvSpPr txBox="1">
            <a:spLocks noChangeArrowheads="1"/>
          </p:cNvSpPr>
          <p:nvPr/>
        </p:nvSpPr>
        <p:spPr bwMode="auto">
          <a:xfrm>
            <a:off x="2286000" y="1000125"/>
            <a:ext cx="4319588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1800" b="1" i="1">
              <a:solidFill>
                <a:srgbClr val="660066"/>
              </a:solidFill>
            </a:endParaRPr>
          </a:p>
          <a:p>
            <a:pPr eaLnBrk="1" hangingPunct="1"/>
            <a:r>
              <a:rPr lang="ru-RU" altLang="ja-JP" b="1" i="1">
                <a:solidFill>
                  <a:srgbClr val="660066"/>
                </a:solidFill>
              </a:rPr>
              <a:t>Любите природу!</a:t>
            </a:r>
          </a:p>
          <a:p>
            <a:pPr eaLnBrk="1" hangingPunct="1"/>
            <a:r>
              <a:rPr lang="ru-RU" altLang="ja-JP" b="1" i="1">
                <a:solidFill>
                  <a:srgbClr val="660066"/>
                </a:solidFill>
              </a:rPr>
              <a:t>Берегите её!</a:t>
            </a:r>
            <a:r>
              <a:rPr lang="ru-RU" altLang="ja-JP"/>
              <a:t> </a:t>
            </a:r>
            <a:endParaRPr lang="ru-RU"/>
          </a:p>
        </p:txBody>
      </p:sp>
      <p:pic>
        <p:nvPicPr>
          <p:cNvPr id="22536" name="Picture 2" descr="C:\Лена\535fd6da71f0604fb6b105db1665d7b1_60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2781300"/>
            <a:ext cx="9366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7" name="Picture 3" descr="C:\Лена\gorsho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3573463"/>
            <a:ext cx="46990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8" name="Picture 2" descr="C:\Лена\0_6fdc0_155f8a6d_L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" b="122"/>
          <a:stretch>
            <a:fillRect/>
          </a:stretch>
        </p:blipFill>
        <p:spPr bwMode="auto">
          <a:xfrm>
            <a:off x="3786188" y="5357813"/>
            <a:ext cx="1008062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9" name="Picture 2" descr="C:\Лена\44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549275"/>
            <a:ext cx="165100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0" name="Picture 4" descr="C:\Лена\chlorophytum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3644900"/>
            <a:ext cx="1150937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1" name="Picture 27" descr="0c2becc0b7d3fbe6b195b77906bd283f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3214688"/>
            <a:ext cx="1433512" cy="195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2" name="Picture 4" descr="C:\Лена\img_10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062" y="2989262"/>
            <a:ext cx="2160588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3" name="Picture 1" descr="C:\Лена\¦д¦¬¦¦TГTБ TН¦¬¦-TБTВ¦¬¦¦ 390TА_enl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688" y="4429125"/>
            <a:ext cx="1176337" cy="188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4" name="Picture 2" descr="C:\Лена\0_6fdd6_d2beb3a6_L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8650" y="5413347"/>
            <a:ext cx="935038" cy="85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5" name="Picture 33" descr="7d800c6bab00c125c71ce2c2e86c4d8d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731" y="4924342"/>
            <a:ext cx="481013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6" name="Picture 34" descr="c5e76091abb14fd7ba84b39567ef9366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4786313"/>
            <a:ext cx="1366837" cy="131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7" name="Picture 35" descr="123_1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C9C7D4"/>
              </a:clrFrom>
              <a:clrTo>
                <a:srgbClr val="C9C7D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63" y="1023938"/>
            <a:ext cx="1298575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8" name="Picture 2" descr="C:\Лена\1329723410_asparagus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987" y="4021137"/>
            <a:ext cx="1577975" cy="218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9" name="Picture 2" descr="C:\Лена\147ul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810" y="2229644"/>
            <a:ext cx="927100" cy="182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50" name="Picture 1" descr="C:\Лена\Kalanchoe blossfeldiana 1.pn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93" y="2559844"/>
            <a:ext cx="1255713" cy="141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51" name="Рисунок 2" descr="1466af16dbdd31282616fb8f7a0eeeee_600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916280"/>
            <a:ext cx="156527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4" descr="art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468313" y="692150"/>
            <a:ext cx="8280400" cy="5545138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sp>
        <p:nvSpPr>
          <p:cNvPr id="4102" name="Text Box 7"/>
          <p:cNvSpPr txBox="1">
            <a:spLocks noChangeArrowheads="1"/>
          </p:cNvSpPr>
          <p:nvPr/>
        </p:nvSpPr>
        <p:spPr bwMode="auto">
          <a:xfrm>
            <a:off x="900113" y="981075"/>
            <a:ext cx="6911975" cy="487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ja-JP" sz="3600" b="1">
                <a:solidFill>
                  <a:srgbClr val="6600CC"/>
                </a:solidFill>
              </a:rPr>
              <a:t>Иметь  представления</a:t>
            </a:r>
            <a:r>
              <a:rPr lang="ru-RU" altLang="ja-JP" sz="1800" b="1">
                <a:solidFill>
                  <a:srgbClr val="0000FF"/>
                </a:solidFill>
              </a:rPr>
              <a:t/>
            </a:r>
            <a:br>
              <a:rPr lang="ru-RU" altLang="ja-JP" sz="1800" b="1">
                <a:solidFill>
                  <a:srgbClr val="0000FF"/>
                </a:solidFill>
              </a:rPr>
            </a:br>
            <a:endParaRPr lang="ru-RU" sz="1200" b="1">
              <a:solidFill>
                <a:srgbClr val="0000FF"/>
              </a:solidFill>
            </a:endParaRPr>
          </a:p>
          <a:p>
            <a:pPr eaLnBrk="1" hangingPunct="1"/>
            <a:r>
              <a:rPr lang="ru-RU" altLang="ja-JP" sz="1800" b="1">
                <a:solidFill>
                  <a:srgbClr val="0000FF"/>
                </a:solidFill>
              </a:rPr>
              <a:t>По потребностям  в воде растения </a:t>
            </a:r>
          </a:p>
          <a:p>
            <a:pPr eaLnBrk="1" hangingPunct="1"/>
            <a:r>
              <a:rPr lang="ru-RU" altLang="ja-JP" sz="1800" b="1">
                <a:solidFill>
                  <a:srgbClr val="0000FF"/>
                </a:solidFill>
              </a:rPr>
              <a:t>делятся на три группы </a:t>
            </a:r>
          </a:p>
          <a:p>
            <a:pPr eaLnBrk="1" hangingPunct="1"/>
            <a:endParaRPr lang="ru-RU" altLang="ja-JP" sz="1800" b="1">
              <a:solidFill>
                <a:srgbClr val="0000FF"/>
              </a:solidFill>
            </a:endParaRPr>
          </a:p>
          <a:p>
            <a:pPr eaLnBrk="1" hangingPunct="1"/>
            <a:r>
              <a:rPr lang="ru-RU" altLang="ja-JP" sz="1800" b="1">
                <a:solidFill>
                  <a:srgbClr val="0000FF"/>
                </a:solidFill>
              </a:rPr>
              <a:t>водолюбивые </a:t>
            </a:r>
          </a:p>
          <a:p>
            <a:pPr eaLnBrk="1" hangingPunct="1"/>
            <a:endParaRPr lang="ru-RU" altLang="ja-JP" sz="1800" b="1">
              <a:solidFill>
                <a:srgbClr val="0000FF"/>
              </a:solidFill>
            </a:endParaRPr>
          </a:p>
          <a:p>
            <a:pPr eaLnBrk="1" hangingPunct="1"/>
            <a:endParaRPr lang="ru-RU" altLang="ja-JP" sz="1800" b="1">
              <a:solidFill>
                <a:srgbClr val="0000FF"/>
              </a:solidFill>
            </a:endParaRPr>
          </a:p>
          <a:p>
            <a:pPr eaLnBrk="1" hangingPunct="1"/>
            <a:r>
              <a:rPr lang="ru-RU" altLang="ja-JP" sz="1800" b="1">
                <a:solidFill>
                  <a:srgbClr val="0000FF"/>
                </a:solidFill>
              </a:rPr>
              <a:t> со средней потребностью во влаге </a:t>
            </a:r>
          </a:p>
          <a:p>
            <a:pPr eaLnBrk="1" hangingPunct="1"/>
            <a:endParaRPr lang="ru-RU" altLang="ja-JP" sz="1800" b="1">
              <a:solidFill>
                <a:srgbClr val="0000FF"/>
              </a:solidFill>
            </a:endParaRPr>
          </a:p>
          <a:p>
            <a:pPr eaLnBrk="1" hangingPunct="1"/>
            <a:endParaRPr lang="ru-RU" altLang="ja-JP" sz="1800" b="1">
              <a:solidFill>
                <a:srgbClr val="0000FF"/>
              </a:solidFill>
            </a:endParaRPr>
          </a:p>
          <a:p>
            <a:pPr eaLnBrk="1" hangingPunct="1"/>
            <a:r>
              <a:rPr lang="ru-RU" altLang="ja-JP" sz="1800" b="1">
                <a:solidFill>
                  <a:srgbClr val="0000FF"/>
                </a:solidFill>
              </a:rPr>
              <a:t>потребляющие небольшое </a:t>
            </a:r>
          </a:p>
          <a:p>
            <a:pPr eaLnBrk="1" hangingPunct="1"/>
            <a:r>
              <a:rPr lang="ru-RU" altLang="ja-JP" sz="1800" b="1">
                <a:solidFill>
                  <a:srgbClr val="0000FF"/>
                </a:solidFill>
              </a:rPr>
              <a:t>количество воды </a:t>
            </a:r>
            <a:endParaRPr lang="ru-RU" sz="1800" b="1">
              <a:solidFill>
                <a:srgbClr val="0000FF"/>
              </a:solidFill>
            </a:endParaRPr>
          </a:p>
          <a:p>
            <a:pPr eaLnBrk="1" hangingPunct="1"/>
            <a:endParaRPr lang="ru-RU" sz="1400" b="1">
              <a:solidFill>
                <a:srgbClr val="0000FF"/>
              </a:solidFill>
            </a:endParaRPr>
          </a:p>
          <a:p>
            <a:pPr eaLnBrk="1" hangingPunct="1"/>
            <a:endParaRPr lang="ru-RU" sz="1400" b="1">
              <a:solidFill>
                <a:srgbClr val="0000FF"/>
              </a:solidFill>
            </a:endParaRPr>
          </a:p>
          <a:p>
            <a:pPr eaLnBrk="1" hangingPunct="1"/>
            <a:endParaRPr lang="ru-RU" sz="2000"/>
          </a:p>
          <a:p>
            <a:pPr eaLnBrk="1" hangingPunct="1"/>
            <a:endParaRPr lang="ru-RU" sz="2000"/>
          </a:p>
        </p:txBody>
      </p:sp>
      <p:pic>
        <p:nvPicPr>
          <p:cNvPr id="4103" name="Picture 10" descr="1346531918_garden_watering_cans_allclipart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221163"/>
            <a:ext cx="2592388" cy="198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12" descr="0_7a894_cd6a300e_X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4005263"/>
            <a:ext cx="1741488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1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3068638"/>
            <a:ext cx="571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4149725"/>
            <a:ext cx="576263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2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420938"/>
            <a:ext cx="503238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Picture 18" descr="c5e76091abb14fd7ba84b39567ef9366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4941888"/>
            <a:ext cx="1079500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4" name="Picture 5" descr="art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AutoShape 6"/>
          <p:cNvSpPr>
            <a:spLocks noChangeArrowheads="1"/>
          </p:cNvSpPr>
          <p:nvPr/>
        </p:nvSpPr>
        <p:spPr bwMode="auto">
          <a:xfrm>
            <a:off x="468313" y="692150"/>
            <a:ext cx="8280400" cy="5545138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r>
              <a:rPr lang="ru-RU" altLang="ja-JP" sz="2400" b="1">
                <a:solidFill>
                  <a:srgbClr val="CC0099"/>
                </a:solidFill>
              </a:rPr>
              <a:t>Растения  по отношению к интенсивности света </a:t>
            </a:r>
          </a:p>
          <a:p>
            <a:pPr eaLnBrk="1" hangingPunct="1"/>
            <a:r>
              <a:rPr lang="ru-RU" altLang="ja-JP" sz="2400" b="1">
                <a:solidFill>
                  <a:srgbClr val="CC0099"/>
                </a:solidFill>
              </a:rPr>
              <a:t>делятся на три группы:</a:t>
            </a:r>
          </a:p>
          <a:p>
            <a:pPr eaLnBrk="1" hangingPunct="1"/>
            <a:endParaRPr lang="ru-RU" altLang="ja-JP" sz="2400" b="1">
              <a:solidFill>
                <a:srgbClr val="CC0099"/>
              </a:solidFill>
            </a:endParaRPr>
          </a:p>
          <a:p>
            <a:pPr eaLnBrk="1" hangingPunct="1"/>
            <a:endParaRPr lang="ru-RU" altLang="ja-JP" b="1">
              <a:solidFill>
                <a:srgbClr val="660066"/>
              </a:solidFill>
            </a:endParaRPr>
          </a:p>
          <a:p>
            <a:pPr eaLnBrk="1" hangingPunct="1"/>
            <a:endParaRPr lang="ru-RU" altLang="ja-JP" b="1">
              <a:solidFill>
                <a:srgbClr val="660066"/>
              </a:solidFill>
            </a:endParaRPr>
          </a:p>
          <a:p>
            <a:pPr eaLnBrk="1" hangingPunct="1"/>
            <a:r>
              <a:rPr lang="ru-RU" altLang="ja-JP" sz="2400" b="1">
                <a:solidFill>
                  <a:srgbClr val="FF0066"/>
                </a:solidFill>
              </a:rPr>
              <a:t>светолюбивые</a:t>
            </a:r>
          </a:p>
          <a:p>
            <a:pPr eaLnBrk="1" hangingPunct="1"/>
            <a:r>
              <a:rPr lang="ru-RU" altLang="ja-JP" sz="2400" b="1">
                <a:solidFill>
                  <a:srgbClr val="FF0066"/>
                </a:solidFill>
              </a:rPr>
              <a:t> </a:t>
            </a:r>
          </a:p>
          <a:p>
            <a:pPr eaLnBrk="1" hangingPunct="1"/>
            <a:endParaRPr lang="ru-RU" altLang="ja-JP" sz="2400" b="1">
              <a:solidFill>
                <a:srgbClr val="FF0066"/>
              </a:solidFill>
            </a:endParaRPr>
          </a:p>
          <a:p>
            <a:pPr eaLnBrk="1" hangingPunct="1"/>
            <a:r>
              <a:rPr lang="ru-RU" altLang="ja-JP" sz="2400" b="1">
                <a:solidFill>
                  <a:srgbClr val="FF0066"/>
                </a:solidFill>
              </a:rPr>
              <a:t>теневыносливые </a:t>
            </a:r>
          </a:p>
          <a:p>
            <a:pPr eaLnBrk="1" hangingPunct="1"/>
            <a:endParaRPr lang="ru-RU" altLang="ja-JP" sz="2400" b="1">
              <a:solidFill>
                <a:srgbClr val="FF0066"/>
              </a:solidFill>
            </a:endParaRPr>
          </a:p>
          <a:p>
            <a:pPr eaLnBrk="1" hangingPunct="1"/>
            <a:endParaRPr lang="ru-RU" altLang="ja-JP" sz="2400" b="1">
              <a:solidFill>
                <a:srgbClr val="FF0066"/>
              </a:solidFill>
            </a:endParaRPr>
          </a:p>
          <a:p>
            <a:pPr eaLnBrk="1" hangingPunct="1"/>
            <a:r>
              <a:rPr lang="ru-RU" altLang="ja-JP" sz="2400" b="1">
                <a:solidFill>
                  <a:srgbClr val="FF0066"/>
                </a:solidFill>
              </a:rPr>
              <a:t>тенелюбивые </a:t>
            </a:r>
          </a:p>
          <a:p>
            <a:pPr eaLnBrk="1" hangingPunct="1"/>
            <a:endParaRPr lang="ru-RU" sz="2400" b="1">
              <a:solidFill>
                <a:srgbClr val="FF0066"/>
              </a:solidFill>
            </a:endParaRPr>
          </a:p>
          <a:p>
            <a:pPr eaLnBrk="1" hangingPunct="1"/>
            <a:endParaRPr lang="ru-RU" sz="2400" b="1">
              <a:solidFill>
                <a:srgbClr val="FF0066"/>
              </a:solidFill>
            </a:endParaRPr>
          </a:p>
        </p:txBody>
      </p:sp>
      <p:sp>
        <p:nvSpPr>
          <p:cNvPr id="5126" name="AutoShape 7"/>
          <p:cNvSpPr>
            <a:spLocks noChangeArrowheads="1"/>
          </p:cNvSpPr>
          <p:nvPr/>
        </p:nvSpPr>
        <p:spPr bwMode="auto">
          <a:xfrm>
            <a:off x="8172450" y="3789363"/>
            <a:ext cx="71438" cy="215900"/>
          </a:xfrm>
          <a:prstGeom prst="flowChartProcess">
            <a:avLst/>
          </a:prstGeom>
          <a:solidFill>
            <a:srgbClr val="CCFFFF"/>
          </a:solidFill>
          <a:ln w="9525">
            <a:solidFill>
              <a:srgbClr val="CC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b="1"/>
          </a:p>
        </p:txBody>
      </p:sp>
      <p:pic>
        <p:nvPicPr>
          <p:cNvPr id="5127" name="Picture 4" descr="C:\Лена\good_morning_glitter_wallot.ru (64)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060575"/>
            <a:ext cx="1216025" cy="121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2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3573463"/>
            <a:ext cx="863600" cy="81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25" descr="zontik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4581525"/>
            <a:ext cx="1150938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2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4868863"/>
            <a:ext cx="50482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28" descr="0_7a894_cd6a300e_X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337854">
            <a:off x="6884988" y="3470275"/>
            <a:ext cx="1955800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2" name="Picture 29" descr="0c2becc0b7d3fbe6b195b77906bd283f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0325" y="3213100"/>
            <a:ext cx="1063625" cy="144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8" name="Picture 4" descr="art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468313" y="692150"/>
            <a:ext cx="8280400" cy="5545138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pic>
        <p:nvPicPr>
          <p:cNvPr id="6150" name="Picture 6" descr="0_7a894_cd6a300e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3716338"/>
            <a:ext cx="1741487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900113" y="981075"/>
            <a:ext cx="6911975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 b="1" i="1">
                <a:solidFill>
                  <a:srgbClr val="660066"/>
                </a:solidFill>
              </a:rPr>
              <a:t>Трудовой инвентарь:</a:t>
            </a:r>
          </a:p>
          <a:p>
            <a:pPr algn="ctr" eaLnBrk="1" hangingPunct="1"/>
            <a:endParaRPr lang="ru-RU" sz="2400" b="1" i="1">
              <a:solidFill>
                <a:srgbClr val="660066"/>
              </a:solidFill>
            </a:endParaRPr>
          </a:p>
          <a:p>
            <a:pPr algn="ctr" eaLnBrk="1" hangingPunct="1"/>
            <a:endParaRPr lang="ru-RU" sz="2400" b="1" i="1">
              <a:solidFill>
                <a:srgbClr val="660066"/>
              </a:solidFill>
            </a:endParaRPr>
          </a:p>
          <a:p>
            <a:pPr eaLnBrk="1" hangingPunct="1"/>
            <a:endParaRPr lang="ru-RU" sz="1800" b="1" i="1">
              <a:solidFill>
                <a:srgbClr val="660066"/>
              </a:solidFill>
            </a:endParaRPr>
          </a:p>
        </p:txBody>
      </p:sp>
      <p:pic>
        <p:nvPicPr>
          <p:cNvPr id="6152" name="Picture 2" descr="C:\Лена\0_6fdc0_155f8a6d_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" b="122"/>
          <a:stretch>
            <a:fillRect/>
          </a:stretch>
        </p:blipFill>
        <p:spPr bwMode="auto">
          <a:xfrm>
            <a:off x="6372225" y="3933825"/>
            <a:ext cx="1008063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10" descr="c5e76091abb14fd7ba84b39567ef936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333375"/>
            <a:ext cx="1366837" cy="131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5" descr="large_305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42292">
            <a:off x="900113" y="1916113"/>
            <a:ext cx="8667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C:\Лена\napkin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578100"/>
            <a:ext cx="792162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6" name="Picture 3" descr="C:\Лена\a_plastic_spray_water_bottle_0515-1105-2700-3612_SMU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789363"/>
            <a:ext cx="79533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:\Лена\news_4141_st3638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68488">
            <a:off x="561975" y="3519488"/>
            <a:ext cx="10779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2032000" y="21526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sz="1800"/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2103438" y="1989138"/>
            <a:ext cx="5205412" cy="292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/>
              <a:t>рыхлитель</a:t>
            </a:r>
          </a:p>
          <a:p>
            <a:endParaRPr lang="ru-RU" sz="2400"/>
          </a:p>
          <a:p>
            <a:r>
              <a:rPr lang="ru-RU" sz="2400"/>
              <a:t>тряпочки для протирания пыли </a:t>
            </a:r>
          </a:p>
          <a:p>
            <a:endParaRPr lang="ru-RU" sz="2400"/>
          </a:p>
          <a:p>
            <a:r>
              <a:rPr lang="ru-RU" sz="2400"/>
              <a:t>кисточки для протирания пыли </a:t>
            </a:r>
          </a:p>
          <a:p>
            <a:endParaRPr lang="ru-RU" sz="2400"/>
          </a:p>
          <a:p>
            <a:r>
              <a:rPr lang="ru-RU" sz="2400"/>
              <a:t>пульверизаторы,</a:t>
            </a:r>
            <a:r>
              <a:rPr lang="ru-RU" sz="1800"/>
              <a:t> </a:t>
            </a:r>
          </a:p>
          <a:p>
            <a:endParaRPr lang="ru-RU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repeatCount="200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11111E-6 L 0.0816 -0.105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0" y="-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16 -0.10509 L -0.08368 -0.1680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00" y="-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42" presetClass="path" presetSubtype="0" repeatCount="indefinite" accel="50000" decel="50000" autoRev="1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8368 -0.16805 L -0.04444 -1.11111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0" y="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4" presetID="63" presetClass="path" presetSubtype="0" repeatCount="300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11111E-6 L 0.07622 0.00301 " pathEditMode="relative" rAng="0" ptsTypes="AA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2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2" name="Picture 4" descr="art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500063" y="714375"/>
            <a:ext cx="8280400" cy="5545138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4572000" y="2492375"/>
            <a:ext cx="3671888" cy="1512888"/>
          </a:xfrm>
          <a:prstGeom prst="flowChartProcess">
            <a:avLst/>
          </a:prstGeom>
          <a:solidFill>
            <a:srgbClr val="CCFFFF"/>
          </a:solidFill>
          <a:ln w="9525">
            <a:solidFill>
              <a:srgbClr val="CC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b="1"/>
          </a:p>
          <a:p>
            <a:pPr algn="ctr" eaLnBrk="1" hangingPunct="1"/>
            <a:endParaRPr lang="ru-RU" b="1"/>
          </a:p>
          <a:p>
            <a:pPr algn="ctr" eaLnBrk="1" hangingPunct="1"/>
            <a:r>
              <a:rPr lang="ru-RU" b="1"/>
              <a:t>В доме моем поселилась Кливия.</a:t>
            </a:r>
          </a:p>
          <a:p>
            <a:pPr algn="ctr" eaLnBrk="1" hangingPunct="1"/>
            <a:r>
              <a:rPr lang="ru-RU" b="1"/>
              <a:t>Я постараюсь, пусть </a:t>
            </a:r>
          </a:p>
          <a:p>
            <a:pPr algn="ctr" eaLnBrk="1" hangingPunct="1"/>
            <a:r>
              <a:rPr lang="ru-RU" b="1"/>
              <a:t>будет она счастливая!</a:t>
            </a:r>
          </a:p>
          <a:p>
            <a:pPr algn="ctr" eaLnBrk="1" hangingPunct="1"/>
            <a:r>
              <a:rPr lang="ru-RU" b="1"/>
              <a:t>На подоконник её не поставлю</a:t>
            </a:r>
          </a:p>
          <a:p>
            <a:pPr algn="ctr" eaLnBrk="1" hangingPunct="1"/>
            <a:r>
              <a:rPr lang="ru-RU" b="1"/>
              <a:t>Солнца она боится,</a:t>
            </a:r>
          </a:p>
          <a:p>
            <a:pPr algn="ctr" eaLnBrk="1" hangingPunct="1"/>
            <a:r>
              <a:rPr lang="ru-RU" b="1"/>
              <a:t>Теплой водой полью,</a:t>
            </a:r>
          </a:p>
          <a:p>
            <a:pPr algn="ctr" eaLnBrk="1" hangingPunct="1"/>
            <a:r>
              <a:rPr lang="ru-RU" b="1"/>
              <a:t> Не много ей надо водицы.</a:t>
            </a:r>
          </a:p>
          <a:p>
            <a:pPr algn="ctr" eaLnBrk="1" hangingPunct="1"/>
            <a:r>
              <a:rPr lang="ru-RU" b="1"/>
              <a:t>Весна пришла.</a:t>
            </a:r>
          </a:p>
          <a:p>
            <a:pPr algn="ctr" eaLnBrk="1" hangingPunct="1"/>
            <a:r>
              <a:rPr lang="ru-RU" b="1"/>
              <a:t>И вот цветет Кливия,</a:t>
            </a:r>
          </a:p>
          <a:p>
            <a:pPr algn="ctr" eaLnBrk="1" hangingPunct="1"/>
            <a:r>
              <a:rPr lang="ru-RU" b="1"/>
              <a:t>Оранжевым ярким цветом</a:t>
            </a:r>
          </a:p>
          <a:p>
            <a:pPr algn="ctr" eaLnBrk="1" hangingPunct="1"/>
            <a:r>
              <a:rPr lang="ru-RU" b="1"/>
              <a:t>Словно Лилия.</a:t>
            </a:r>
          </a:p>
          <a:p>
            <a:pPr algn="ctr" eaLnBrk="1" hangingPunct="1"/>
            <a:endParaRPr lang="ru-RU" b="1"/>
          </a:p>
          <a:p>
            <a:pPr algn="ctr" eaLnBrk="1" hangingPunct="1"/>
            <a:r>
              <a:rPr lang="ru-RU" b="1"/>
              <a:t> </a:t>
            </a:r>
          </a:p>
          <a:p>
            <a:pPr algn="ctr" eaLnBrk="1" hangingPunct="1"/>
            <a:endParaRPr lang="ru-RU" b="1"/>
          </a:p>
          <a:p>
            <a:pPr algn="ctr" eaLnBrk="1" hangingPunct="1"/>
            <a:endParaRPr lang="ru-RU" b="1"/>
          </a:p>
          <a:p>
            <a:pPr algn="ctr" eaLnBrk="1" hangingPunct="1"/>
            <a:endParaRPr lang="ru-RU" b="1"/>
          </a:p>
        </p:txBody>
      </p:sp>
      <p:pic>
        <p:nvPicPr>
          <p:cNvPr id="7175" name="Picture 12" descr="0_7a894_cd6a300e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513" y="4508500"/>
            <a:ext cx="1741487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15" descr="large_305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42292">
            <a:off x="5435600" y="4652963"/>
            <a:ext cx="1298575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16" descr="kliv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133600"/>
            <a:ext cx="3322637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82" name="Text Box 18"/>
          <p:cNvSpPr txBox="1">
            <a:spLocks noChangeArrowheads="1"/>
          </p:cNvSpPr>
          <p:nvPr/>
        </p:nvSpPr>
        <p:spPr bwMode="auto">
          <a:xfrm>
            <a:off x="1403350" y="1052513"/>
            <a:ext cx="3463925" cy="701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4000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Кливия </a:t>
            </a:r>
          </a:p>
        </p:txBody>
      </p:sp>
      <p:pic>
        <p:nvPicPr>
          <p:cNvPr id="7179" name="Picture 1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4797425"/>
            <a:ext cx="863600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0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868863"/>
            <a:ext cx="571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C:\Лена\napki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4724400"/>
            <a:ext cx="928688" cy="83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repeatCount="200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11111E-6 L 0.0816 -0.105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0" y="-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16 -0.10509 L -0.08368 -0.1680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00" y="-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42" presetClass="path" presetSubtype="0" repeatCount="indefinite" accel="50000" decel="50000" autoRev="1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8368 -0.16805 L -0.04444 -1.11111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0" y="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6" name="Picture 4" descr="art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468313" y="692150"/>
            <a:ext cx="8280400" cy="5545138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4572000" y="2492375"/>
            <a:ext cx="3671888" cy="1936750"/>
          </a:xfrm>
          <a:prstGeom prst="flowChartProcess">
            <a:avLst/>
          </a:prstGeom>
          <a:solidFill>
            <a:srgbClr val="CCFFFF"/>
          </a:solidFill>
          <a:ln w="9525">
            <a:solidFill>
              <a:srgbClr val="CC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b="1"/>
              <a:t>Есть растение — алоэ.</a:t>
            </a:r>
            <a:br>
              <a:rPr lang="ru-RU" b="1"/>
            </a:br>
            <a:r>
              <a:rPr lang="ru-RU" b="1"/>
              <a:t>Оно целебное такое!</a:t>
            </a:r>
            <a:br>
              <a:rPr lang="ru-RU" b="1"/>
            </a:br>
            <a:r>
              <a:rPr lang="ru-RU" b="1"/>
              <a:t>На ранку стоит капнуть сок —</a:t>
            </a:r>
            <a:br>
              <a:rPr lang="ru-RU" b="1"/>
            </a:br>
            <a:r>
              <a:rPr lang="ru-RU" b="1"/>
              <a:t>И заживёт в кратчайший срок.</a:t>
            </a:r>
          </a:p>
          <a:p>
            <a:pPr algn="ctr" eaLnBrk="1" hangingPunct="1"/>
            <a:endParaRPr lang="ru-RU" b="1"/>
          </a:p>
          <a:p>
            <a:pPr algn="ctr" eaLnBrk="1" hangingPunct="1"/>
            <a:endParaRPr lang="ru-RU" b="1"/>
          </a:p>
        </p:txBody>
      </p:sp>
      <p:pic>
        <p:nvPicPr>
          <p:cNvPr id="8199" name="Picture 3" descr="C:\Лена\gorsho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4005263"/>
            <a:ext cx="1163638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2" descr="C:\Лена\535fd6da71f0604fb6b105db1665d7b1_60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052513"/>
            <a:ext cx="316865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4" descr="C:\Лена\good_morning_glitter_wallot.ru (64)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4508500"/>
            <a:ext cx="1143000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Picture 12" descr="0_7a894_cd6a300e_X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513" y="4508500"/>
            <a:ext cx="1741487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79991" y="947717"/>
            <a:ext cx="2631489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АЛОЭ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(столетник)</a:t>
            </a:r>
          </a:p>
        </p:txBody>
      </p:sp>
      <p:pic>
        <p:nvPicPr>
          <p:cNvPr id="8204" name="Picture 3" descr="C:\Лена\a_plastic_spray_water_bottle_0515-1105-2700-3612_SMU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4221163"/>
            <a:ext cx="1143000" cy="118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5" name="Picture 15" descr="large_3055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42292">
            <a:off x="5292725" y="4941888"/>
            <a:ext cx="1298575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6" name="Picture 16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4868863"/>
            <a:ext cx="576263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20" name="Picture 4" descr="art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539750" y="692150"/>
            <a:ext cx="8280400" cy="5545138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sp>
        <p:nvSpPr>
          <p:cNvPr id="9222" name="AutoShape 6"/>
          <p:cNvSpPr>
            <a:spLocks noChangeArrowheads="1"/>
          </p:cNvSpPr>
          <p:nvPr/>
        </p:nvSpPr>
        <p:spPr bwMode="auto">
          <a:xfrm>
            <a:off x="4572000" y="2133600"/>
            <a:ext cx="3529013" cy="1871663"/>
          </a:xfrm>
          <a:prstGeom prst="flowChartProcess">
            <a:avLst/>
          </a:prstGeom>
          <a:solidFill>
            <a:srgbClr val="CCFFFF"/>
          </a:solidFill>
          <a:ln w="9525">
            <a:solidFill>
              <a:srgbClr val="CC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Вот цветок -Щучий хвост</a:t>
            </a:r>
            <a:r>
              <a:rPr lang="ru-RU"/>
              <a:t> 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Мой цветок пошел в рост.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Хвалилась громко Вера.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Растение без стебля-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 это Сансевьера.</a:t>
            </a:r>
            <a:endParaRPr lang="ru-RU" b="1"/>
          </a:p>
        </p:txBody>
      </p:sp>
      <p:pic>
        <p:nvPicPr>
          <p:cNvPr id="9223" name="Picture 12" descr="0_7a894_cd6a300e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513" y="4508500"/>
            <a:ext cx="1741487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2" descr="C:\Лена\147u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908050"/>
            <a:ext cx="2281237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14810" y="500042"/>
            <a:ext cx="4238404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Сансевьера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(Щучий хвост)</a:t>
            </a:r>
          </a:p>
        </p:txBody>
      </p:sp>
      <p:pic>
        <p:nvPicPr>
          <p:cNvPr id="5" name="Picture 4" descr="C:\Лена\napki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4941888"/>
            <a:ext cx="928687" cy="83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Picture 19" descr="large_305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42292">
            <a:off x="6948488" y="5013325"/>
            <a:ext cx="1155700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8" name="Picture 21" descr="zontik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4797425"/>
            <a:ext cx="1150938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9" name="Picture 2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5157788"/>
            <a:ext cx="50482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0" name="Picture 23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941888"/>
            <a:ext cx="576263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repeatCount="200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11111E-6 L 0.0816 -0.105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0" y="-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16 -0.10509 L -0.08368 -0.1680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00" y="-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42" presetClass="path" presetSubtype="0" repeatCount="indefinite" accel="50000" decel="50000" autoRev="1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8368 -0.16805 L -0.04444 -1.11111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0" y="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4" name="Picture 4" descr="art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AutoShape 5"/>
          <p:cNvSpPr>
            <a:spLocks noChangeArrowheads="1"/>
          </p:cNvSpPr>
          <p:nvPr/>
        </p:nvSpPr>
        <p:spPr bwMode="auto">
          <a:xfrm>
            <a:off x="468313" y="692150"/>
            <a:ext cx="8280400" cy="5545138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4572000" y="2133600"/>
            <a:ext cx="3671888" cy="2159000"/>
          </a:xfrm>
          <a:prstGeom prst="flowChartProcess">
            <a:avLst/>
          </a:prstGeom>
          <a:solidFill>
            <a:srgbClr val="CCFFFF"/>
          </a:solidFill>
          <a:ln w="9525">
            <a:solidFill>
              <a:srgbClr val="CC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Лист растет косой,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Не умыт росой;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У него на спине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Белые пестринки,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А цветы – горстями,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Красными кистями</a:t>
            </a:r>
            <a:r>
              <a:rPr lang="ru-RU" b="1">
                <a:solidFill>
                  <a:schemeClr val="bg1"/>
                </a:solidFill>
              </a:rPr>
              <a:t>.</a:t>
            </a:r>
            <a:r>
              <a:rPr lang="ru-RU"/>
              <a:t> </a:t>
            </a:r>
          </a:p>
          <a:p>
            <a:pPr algn="ctr" eaLnBrk="1" hangingPunct="1"/>
            <a:endParaRPr lang="ru-RU" b="1"/>
          </a:p>
        </p:txBody>
      </p:sp>
      <p:pic>
        <p:nvPicPr>
          <p:cNvPr id="10247" name="Picture 10" descr="0_7a894_cd6a300e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513" y="4508500"/>
            <a:ext cx="1741487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Рисунок 2" descr="1466af16dbdd31282616fb8f7a0eeeee_60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1628775"/>
            <a:ext cx="3127375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849816" y="1044556"/>
            <a:ext cx="3339118" cy="110799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Бегония</a:t>
            </a:r>
          </a:p>
        </p:txBody>
      </p:sp>
      <p:pic>
        <p:nvPicPr>
          <p:cNvPr id="10250" name="Picture 14" descr="large_305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42292">
            <a:off x="5219700" y="4868863"/>
            <a:ext cx="1011238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Picture 1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4724400"/>
            <a:ext cx="503237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2" name="Picture 1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692650"/>
            <a:ext cx="863600" cy="81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C:\Лена\napki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4797425"/>
            <a:ext cx="928687" cy="83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repeatCount="200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11111E-6 L 0.0816 -0.105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0" y="-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16 -0.10509 L -0.08368 -0.1680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00" y="-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42" presetClass="path" presetSubtype="0" repeatCount="indefinite" accel="50000" decel="50000" autoRev="1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8368 -0.16805 L -0.04444 -1.11111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0" y="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807</TotalTime>
  <Words>499</Words>
  <Application>Microsoft Office PowerPoint</Application>
  <PresentationFormat>Экран (4:3)</PresentationFormat>
  <Paragraphs>178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Оформление по умолчанию</vt:lpstr>
      <vt:lpstr>Презентация PowerPoint</vt:lpstr>
      <vt:lpstr>Цель:  -уточнить и систематизировать знания детей о комнатных растениях. - обобщить представления детей об уходе за комнатными растениями (полив, мытье, рыхление); - закрепить знания об основных потребностях комнатных растений; - развивать трудовые умения, соответствующие содержанию знаний; - воспитывать любовь к растениям, желание ухаживать за ними, умение общаться с природой, как с живым организмом.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Циссус   Комнатный</vt:lpstr>
      <vt:lpstr>Презентация PowerPoint</vt:lpstr>
      <vt:lpstr>Презентация PowerPoint</vt:lpstr>
    </vt:vector>
  </TitlesOfParts>
  <Company>MoBIL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iru</cp:lastModifiedBy>
  <cp:revision>33</cp:revision>
  <cp:lastPrinted>2022-02-27T11:30:27Z</cp:lastPrinted>
  <dcterms:created xsi:type="dcterms:W3CDTF">2014-05-11T11:12:29Z</dcterms:created>
  <dcterms:modified xsi:type="dcterms:W3CDTF">2022-03-11T05:33:32Z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2593696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