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8" r:id="rId10"/>
    <p:sldId id="263" r:id="rId11"/>
    <p:sldId id="264" r:id="rId12"/>
    <p:sldId id="265" r:id="rId13"/>
    <p:sldId id="267" r:id="rId14"/>
    <p:sldId id="269" r:id="rId15"/>
    <p:sldId id="270" r:id="rId16"/>
    <p:sldId id="272" r:id="rId17"/>
    <p:sldId id="271" r:id="rId18"/>
    <p:sldId id="276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821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11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2680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840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4544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26812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951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507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403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36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388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889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35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02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191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07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1DBA3-7FBE-47F7-A19F-DD5BB12C0640}" type="datetimeFigureOut">
              <a:rPr lang="ru-RU" smtClean="0"/>
              <a:t>23.10.2024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001D725-8940-43CD-A74D-88F6F13D1D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48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1;p10">
            <a:extLst>
              <a:ext uri="{FF2B5EF4-FFF2-40B4-BE49-F238E27FC236}">
                <a16:creationId xmlns:a16="http://schemas.microsoft.com/office/drawing/2014/main" id="{74B71F1A-B757-662C-3DB0-BB1DDAD0C56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017651" y="203578"/>
            <a:ext cx="7767637" cy="109696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8000" dirty="0">
                <a:solidFill>
                  <a:schemeClr val="accent2"/>
                </a:solidFill>
                <a:latin typeface="Times New Roman" panose="02020603050405020304" pitchFamily="18" charset="0"/>
                <a:ea typeface="Century Gothic"/>
                <a:cs typeface="Times New Roman" panose="02020603050405020304" pitchFamily="18" charset="0"/>
                <a:sym typeface="Century Gothic"/>
              </a:rPr>
              <a:t>Как дела?</a:t>
            </a:r>
            <a:endParaRPr sz="8000" dirty="0">
              <a:solidFill>
                <a:schemeClr val="accent2"/>
              </a:solidFill>
              <a:latin typeface="Times New Roman" panose="02020603050405020304" pitchFamily="18" charset="0"/>
              <a:ea typeface="Century Gothic"/>
              <a:cs typeface="Times New Roman" panose="02020603050405020304" pitchFamily="18" charset="0"/>
              <a:sym typeface="Century Gothic"/>
            </a:endParaRPr>
          </a:p>
        </p:txBody>
      </p:sp>
      <p:pic>
        <p:nvPicPr>
          <p:cNvPr id="5" name="Google Shape;72;p10">
            <a:extLst>
              <a:ext uri="{FF2B5EF4-FFF2-40B4-BE49-F238E27FC236}">
                <a16:creationId xmlns:a16="http://schemas.microsoft.com/office/drawing/2014/main" id="{32AB44E3-D400-926B-FC45-14CF2E1E675C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3936" y="1762850"/>
            <a:ext cx="2552039" cy="148255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674104-206F-B9F3-E1BD-1FEA93A277E4}"/>
              </a:ext>
            </a:extLst>
          </p:cNvPr>
          <p:cNvSpPr txBox="1"/>
          <p:nvPr/>
        </p:nvSpPr>
        <p:spPr>
          <a:xfrm>
            <a:off x="851026" y="1955549"/>
            <a:ext cx="235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pic>
        <p:nvPicPr>
          <p:cNvPr id="7" name="Google Shape;71;p10">
            <a:extLst>
              <a:ext uri="{FF2B5EF4-FFF2-40B4-BE49-F238E27FC236}">
                <a16:creationId xmlns:a16="http://schemas.microsoft.com/office/drawing/2014/main" id="{F3373278-972A-F0F0-8CEB-5507C1ACCBA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71377" y="1762850"/>
            <a:ext cx="2552041" cy="1482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9;p10">
            <a:extLst>
              <a:ext uri="{FF2B5EF4-FFF2-40B4-BE49-F238E27FC236}">
                <a16:creationId xmlns:a16="http://schemas.microsoft.com/office/drawing/2014/main" id="{EA8167EE-E8D0-0C73-D92F-F446E895D87D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1543" y="1745136"/>
            <a:ext cx="2613035" cy="1517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68;p10">
            <a:extLst>
              <a:ext uri="{FF2B5EF4-FFF2-40B4-BE49-F238E27FC236}">
                <a16:creationId xmlns:a16="http://schemas.microsoft.com/office/drawing/2014/main" id="{2A8F4B2E-2577-67F2-49DA-1A57956A400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39985" y="3861065"/>
            <a:ext cx="2552020" cy="1482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70;p10">
            <a:extLst>
              <a:ext uri="{FF2B5EF4-FFF2-40B4-BE49-F238E27FC236}">
                <a16:creationId xmlns:a16="http://schemas.microsoft.com/office/drawing/2014/main" id="{D585F947-39A5-2347-8D7D-8DFD7E9F2767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01469" y="3861065"/>
            <a:ext cx="2552041" cy="148254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4FE07BA-B5CA-4252-E351-95274640B10A}"/>
              </a:ext>
            </a:extLst>
          </p:cNvPr>
          <p:cNvSpPr txBox="1"/>
          <p:nvPr/>
        </p:nvSpPr>
        <p:spPr>
          <a:xfrm>
            <a:off x="3547738" y="1955549"/>
            <a:ext cx="209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8DA0CF-9173-4B4F-BFB0-251B67877C43}"/>
              </a:ext>
            </a:extLst>
          </p:cNvPr>
          <p:cNvSpPr txBox="1"/>
          <p:nvPr/>
        </p:nvSpPr>
        <p:spPr>
          <a:xfrm>
            <a:off x="6412537" y="2027976"/>
            <a:ext cx="1602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F246D0A-8991-1471-F4F5-98FCE3E42FE6}"/>
              </a:ext>
            </a:extLst>
          </p:cNvPr>
          <p:cNvSpPr txBox="1"/>
          <p:nvPr/>
        </p:nvSpPr>
        <p:spPr>
          <a:xfrm>
            <a:off x="1448554" y="4164594"/>
            <a:ext cx="135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350BA3-38D2-9A72-10E4-874C3B0DC1D4}"/>
              </a:ext>
            </a:extLst>
          </p:cNvPr>
          <p:cNvSpPr txBox="1"/>
          <p:nvPr/>
        </p:nvSpPr>
        <p:spPr>
          <a:xfrm>
            <a:off x="4997513" y="4083113"/>
            <a:ext cx="2082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0282615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7A8D580-14C7-D8E2-53E9-267D06C432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5513" y="1557197"/>
            <a:ext cx="8848489" cy="4484166"/>
          </a:xfrm>
        </p:spPr>
        <p:txBody>
          <a:bodyPr/>
          <a:lstStyle/>
          <a:p>
            <a:r>
              <a:rPr lang="ru-RU" sz="1800" dirty="0"/>
              <a:t>Спишите слова, подчеркните в них гласные, поставьте ударение. Устно определите, какие гласные находятся в сильной позиции, а какие в слабой.</a:t>
            </a:r>
          </a:p>
          <a:p>
            <a:endParaRPr lang="ru-RU" dirty="0"/>
          </a:p>
        </p:txBody>
      </p:sp>
      <p:sp>
        <p:nvSpPr>
          <p:cNvPr id="5" name="Google Shape;135;p18">
            <a:extLst>
              <a:ext uri="{FF2B5EF4-FFF2-40B4-BE49-F238E27FC236}">
                <a16:creationId xmlns:a16="http://schemas.microsoft.com/office/drawing/2014/main" id="{FE2EECB4-5E8F-9FB8-2320-82D3C9B76C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43035" y="529059"/>
            <a:ext cx="8730967" cy="8117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Задание 1</a:t>
            </a:r>
            <a:endParaRPr dirty="0"/>
          </a:p>
        </p:txBody>
      </p:sp>
      <p:sp>
        <p:nvSpPr>
          <p:cNvPr id="6" name="Google Shape;137;p18">
            <a:extLst>
              <a:ext uri="{FF2B5EF4-FFF2-40B4-BE49-F238E27FC236}">
                <a16:creationId xmlns:a16="http://schemas.microsoft.com/office/drawing/2014/main" id="{771FFC3D-D09D-1779-1EE1-02FA78DCBF3D}"/>
              </a:ext>
            </a:extLst>
          </p:cNvPr>
          <p:cNvSpPr txBox="1">
            <a:spLocks/>
          </p:cNvSpPr>
          <p:nvPr/>
        </p:nvSpPr>
        <p:spPr>
          <a:xfrm>
            <a:off x="715224" y="2179438"/>
            <a:ext cx="2892576" cy="44841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домик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собачонка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мешок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каталог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щавель</a:t>
            </a:r>
          </a:p>
          <a:p>
            <a:pPr marL="0" indent="0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endParaRPr lang="ru-RU" dirty="0"/>
          </a:p>
        </p:txBody>
      </p:sp>
      <p:sp>
        <p:nvSpPr>
          <p:cNvPr id="7" name="Google Shape;138;p18">
            <a:extLst>
              <a:ext uri="{FF2B5EF4-FFF2-40B4-BE49-F238E27FC236}">
                <a16:creationId xmlns:a16="http://schemas.microsoft.com/office/drawing/2014/main" id="{A0CBD117-443B-4DD1-2A10-6E0EFDF7F45F}"/>
              </a:ext>
            </a:extLst>
          </p:cNvPr>
          <p:cNvSpPr txBox="1">
            <a:spLocks/>
          </p:cNvSpPr>
          <p:nvPr/>
        </p:nvSpPr>
        <p:spPr>
          <a:xfrm>
            <a:off x="4535786" y="2179436"/>
            <a:ext cx="2805814" cy="448416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магазин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синий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дерево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девочка</a:t>
            </a:r>
          </a:p>
          <a:p>
            <a:pPr marL="0" indent="0" algn="ctr">
              <a:spcBef>
                <a:spcPts val="600"/>
              </a:spcBef>
              <a:buClr>
                <a:schemeClr val="dk1"/>
              </a:buClr>
              <a:buSzPts val="1100"/>
              <a:buFont typeface="Arial"/>
              <a:buNone/>
            </a:pPr>
            <a:r>
              <a:rPr lang="ru-RU" sz="3600" dirty="0">
                <a:solidFill>
                  <a:schemeClr val="dk1"/>
                </a:solidFill>
              </a:rPr>
              <a:t>земля</a:t>
            </a:r>
          </a:p>
          <a:p>
            <a:pPr marL="0" indent="0">
              <a:spcBef>
                <a:spcPts val="600"/>
              </a:spcBef>
              <a:buFont typeface="Wingdings 3" charset="2"/>
              <a:buNone/>
            </a:pPr>
            <a:r>
              <a:rPr lang="ru-RU" dirty="0">
                <a:solidFill>
                  <a:schemeClr val="dk1"/>
                </a:solidFill>
              </a:rPr>
              <a:t> </a:t>
            </a:r>
            <a:endParaRPr lang="ru-RU" dirty="0"/>
          </a:p>
        </p:txBody>
      </p:sp>
      <p:pic>
        <p:nvPicPr>
          <p:cNvPr id="8" name="Google Shape;139;p18">
            <a:extLst>
              <a:ext uri="{FF2B5EF4-FFF2-40B4-BE49-F238E27FC236}">
                <a16:creationId xmlns:a16="http://schemas.microsoft.com/office/drawing/2014/main" id="{C822D463-5CC0-32F9-7FE6-73EECD3A8FA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76387" y="2300199"/>
            <a:ext cx="2725601" cy="2998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5547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1E5ACD-A2AE-8541-21A1-280537000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45" y="1376128"/>
            <a:ext cx="9196583" cy="4542890"/>
          </a:xfrm>
        </p:spPr>
      </p:pic>
    </p:spTree>
    <p:extLst>
      <p:ext uri="{BB962C8B-B14F-4D97-AF65-F5344CB8AC3E}">
        <p14:creationId xmlns:p14="http://schemas.microsoft.com/office/powerpoint/2010/main" val="4274776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BB7D6118-6AF7-46BB-E144-B60D2D088A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00" y="208230"/>
            <a:ext cx="8775968" cy="569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83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7E14E0-1F13-5E9A-1074-00624C068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1315" y="609600"/>
            <a:ext cx="8712687" cy="730313"/>
          </a:xfrm>
        </p:spPr>
        <p:txBody>
          <a:bodyPr/>
          <a:lstStyle/>
          <a:p>
            <a:r>
              <a:rPr lang="ru" dirty="0">
                <a:solidFill>
                  <a:schemeClr val="accent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Задание 2 </a:t>
            </a:r>
            <a:endParaRPr lang="ru-RU" dirty="0">
              <a:solidFill>
                <a:schemeClr val="accent2"/>
              </a:solidFill>
            </a:endParaRPr>
          </a:p>
        </p:txBody>
      </p:sp>
      <p:graphicFrame>
        <p:nvGraphicFramePr>
          <p:cNvPr id="4" name="Google Shape;179;p23">
            <a:extLst>
              <a:ext uri="{FF2B5EF4-FFF2-40B4-BE49-F238E27FC236}">
                <a16:creationId xmlns:a16="http://schemas.microsoft.com/office/drawing/2014/main" id="{C2BE5B04-3622-2C71-B4D4-724B91E9FB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137558"/>
              </p:ext>
            </p:extLst>
          </p:nvPr>
        </p:nvGraphicFramePr>
        <p:xfrm>
          <a:off x="360250" y="1860000"/>
          <a:ext cx="8579325" cy="37828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29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7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75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457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бка</a:t>
                      </a:r>
                      <a:endParaRPr sz="1800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нь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съ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7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брош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ра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сный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да</a:t>
                      </a:r>
                      <a:endParaRPr sz="1800"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пени</a:t>
                      </a: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endParaRPr sz="1800" b="1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</a:t>
                      </a: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чь</a:t>
                      </a:r>
                      <a:endParaRPr sz="1800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57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зык</a:t>
                      </a:r>
                      <a:endParaRPr sz="1800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</a:t>
                      </a: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тница</a:t>
                      </a:r>
                      <a:endParaRPr sz="1800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кам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нь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сень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</a:t>
                      </a:r>
                      <a:endParaRPr sz="1800"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57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бовь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сть</a:t>
                      </a:r>
                      <a:endParaRPr sz="1800"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ж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ри</a:t>
                      </a:r>
                      <a:endParaRPr sz="180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плать</a:t>
                      </a:r>
                      <a:r>
                        <a:rPr lang="ru" sz="1800" b="1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endParaRPr sz="1800" b="1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 dirty="0"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корь</a:t>
                      </a:r>
                      <a:endParaRPr sz="1800"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4386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B7EB5-6E3B-D0B1-CFAB-7F30FD034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7941" y="81481"/>
            <a:ext cx="8776061" cy="1848919"/>
          </a:xfrm>
        </p:spPr>
        <p:txBody>
          <a:bodyPr>
            <a:normAutofit fontScale="90000"/>
          </a:bodyPr>
          <a:lstStyle/>
          <a:p>
            <a:r>
              <a:rPr lang="ru" dirty="0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Задание 2. Проверка</a:t>
            </a:r>
            <a:br>
              <a:rPr lang="ru" dirty="0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ru-RU" sz="27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Зелёным цветом закрасьте слова, в которых выделенная буква обозначает 1 звук, синим – если обозначает 2 звука.</a:t>
            </a:r>
            <a:br>
              <a:rPr lang="ru-RU" sz="2700" b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</a:br>
            <a:endParaRPr lang="ru-RU" sz="2700" dirty="0"/>
          </a:p>
        </p:txBody>
      </p:sp>
      <p:graphicFrame>
        <p:nvGraphicFramePr>
          <p:cNvPr id="6" name="Google Shape;186;p24">
            <a:extLst>
              <a:ext uri="{FF2B5EF4-FFF2-40B4-BE49-F238E27FC236}">
                <a16:creationId xmlns:a16="http://schemas.microsoft.com/office/drawing/2014/main" id="{A1661EB8-81BD-CEB3-6AD4-92AA11EFE0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3130773"/>
              </p:ext>
            </p:extLst>
          </p:nvPr>
        </p:nvGraphicFramePr>
        <p:xfrm>
          <a:off x="805759" y="2073244"/>
          <a:ext cx="8133820" cy="41751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780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8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83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8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83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4378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 dirty="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 dirty="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бка</a:t>
                      </a:r>
                      <a:endParaRPr sz="1800" dirty="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нь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съ</a:t>
                      </a: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</a:t>
                      </a:r>
                      <a:endParaRPr sz="180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про</a:t>
                      </a: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м</a:t>
                      </a:r>
                      <a:endParaRPr sz="180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4378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dirty="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брош</a:t>
                      </a:r>
                      <a:r>
                        <a:rPr lang="ru" sz="1800" b="1" dirty="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 dirty="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ра</a:t>
                      </a:r>
                      <a:endParaRPr sz="1800" dirty="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сный</a:t>
                      </a:r>
                      <a:endParaRPr sz="180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да</a:t>
                      </a:r>
                      <a:endParaRPr sz="1800" b="1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дополнени</a:t>
                      </a: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endParaRPr sz="1800" b="1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чь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378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solidFill>
                            <a:srgbClr val="3C7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solidFill>
                            <a:srgbClr val="3C78D8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зык</a:t>
                      </a:r>
                      <a:endParaRPr sz="1800">
                        <a:solidFill>
                          <a:srgbClr val="3C78D8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тница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кам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нь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сень</a:t>
                      </a:r>
                      <a:endParaRPr sz="180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по</a:t>
                      </a: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ё</a:t>
                      </a: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т</a:t>
                      </a:r>
                      <a:endParaRPr sz="1800" b="1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378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бовь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л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сть</a:t>
                      </a:r>
                      <a:endParaRPr sz="1800" b="1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ж</a:t>
                      </a:r>
                      <a:r>
                        <a:rPr lang="ru" sz="1800" b="1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ю</a:t>
                      </a:r>
                      <a:r>
                        <a:rPr lang="ru" sz="1800">
                          <a:solidFill>
                            <a:srgbClr val="38761D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ри</a:t>
                      </a:r>
                      <a:endParaRPr sz="1800">
                        <a:solidFill>
                          <a:srgbClr val="38761D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EAD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плать</a:t>
                      </a:r>
                      <a:r>
                        <a:rPr lang="ru" sz="1800" b="1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е</a:t>
                      </a:r>
                      <a:endParaRPr sz="1800" b="1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800" b="1" dirty="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я</a:t>
                      </a:r>
                      <a:r>
                        <a:rPr lang="ru" sz="1800" dirty="0">
                          <a:solidFill>
                            <a:srgbClr val="1155CC"/>
                          </a:solidFill>
                          <a:latin typeface="Century Gothic"/>
                          <a:ea typeface="Century Gothic"/>
                          <a:cs typeface="Century Gothic"/>
                          <a:sym typeface="Century Gothic"/>
                        </a:rPr>
                        <a:t>корь</a:t>
                      </a:r>
                      <a:endParaRPr sz="1800" dirty="0">
                        <a:solidFill>
                          <a:srgbClr val="1155CC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FDC92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841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FA47EF-91E9-8B8B-6979-85BDCC4D1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https://wordwall.net/ru/resource/80259533/</a:t>
            </a:r>
            <a:r>
              <a:rPr lang="ru-RU" dirty="0"/>
              <a:t>гласные-звуки-и-буквы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9970273-7823-5C07-0887-94AC880B49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5300" y="2160588"/>
            <a:ext cx="388143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90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FA90F61-E152-450B-970D-1F28D35253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9" y="253498"/>
            <a:ext cx="8763529" cy="6013382"/>
          </a:xfrm>
        </p:spPr>
      </p:pic>
    </p:spTree>
    <p:extLst>
      <p:ext uri="{BB962C8B-B14F-4D97-AF65-F5344CB8AC3E}">
        <p14:creationId xmlns:p14="http://schemas.microsoft.com/office/powerpoint/2010/main" val="578634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40;p29">
            <a:extLst>
              <a:ext uri="{FF2B5EF4-FFF2-40B4-BE49-F238E27FC236}">
                <a16:creationId xmlns:a16="http://schemas.microsoft.com/office/drawing/2014/main" id="{F2BFF720-3552-1528-B6F0-E179436FBED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03982" y="0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Задание 4 </a:t>
            </a:r>
            <a:endParaRPr dirty="0"/>
          </a:p>
        </p:txBody>
      </p:sp>
      <p:sp>
        <p:nvSpPr>
          <p:cNvPr id="12" name="Google Shape;241;p29">
            <a:extLst>
              <a:ext uri="{FF2B5EF4-FFF2-40B4-BE49-F238E27FC236}">
                <a16:creationId xmlns:a16="http://schemas.microsoft.com/office/drawing/2014/main" id="{FB57BED1-C2B5-FCDE-5303-C47AE413474E}"/>
              </a:ext>
            </a:extLst>
          </p:cNvPr>
          <p:cNvSpPr txBox="1">
            <a:spLocks/>
          </p:cNvSpPr>
          <p:nvPr/>
        </p:nvSpPr>
        <p:spPr>
          <a:xfrm>
            <a:off x="311700" y="1644675"/>
            <a:ext cx="2672100" cy="50031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buFont typeface="Wingdings 3" charset="2"/>
              <a:buNone/>
            </a:pPr>
            <a:r>
              <a:rPr lang="ru-RU"/>
              <a:t>яма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ёршик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тянет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рябь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дети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пьют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друзья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чёрный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зелёный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/>
              <a:t>осень</a:t>
            </a:r>
            <a:endParaRPr lang="ru-RU" dirty="0"/>
          </a:p>
        </p:txBody>
      </p:sp>
      <p:sp>
        <p:nvSpPr>
          <p:cNvPr id="13" name="Google Shape;242;p29">
            <a:extLst>
              <a:ext uri="{FF2B5EF4-FFF2-40B4-BE49-F238E27FC236}">
                <a16:creationId xmlns:a16="http://schemas.microsoft.com/office/drawing/2014/main" id="{408B8E38-C096-E377-79B2-20381011909F}"/>
              </a:ext>
            </a:extLst>
          </p:cNvPr>
          <p:cNvSpPr txBox="1">
            <a:spLocks/>
          </p:cNvSpPr>
          <p:nvPr/>
        </p:nvSpPr>
        <p:spPr>
          <a:xfrm>
            <a:off x="311700" y="679010"/>
            <a:ext cx="8289000" cy="9656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b="1" dirty="0"/>
              <a:t>Запишите слова. Рядом с </a:t>
            </a:r>
            <a:r>
              <a:rPr lang="ru-RU" b="1" dirty="0">
                <a:solidFill>
                  <a:schemeClr val="dk1"/>
                </a:solidFill>
              </a:rPr>
              <a:t>буквами Е, Ё, Ю, Я 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b="1" dirty="0"/>
              <a:t>напишите их транскрипции. </a:t>
            </a:r>
          </a:p>
        </p:txBody>
      </p:sp>
      <p:sp>
        <p:nvSpPr>
          <p:cNvPr id="14" name="Google Shape;243;p29">
            <a:extLst>
              <a:ext uri="{FF2B5EF4-FFF2-40B4-BE49-F238E27FC236}">
                <a16:creationId xmlns:a16="http://schemas.microsoft.com/office/drawing/2014/main" id="{208A8AA7-0017-004B-0F7E-70EE48E3CC59}"/>
              </a:ext>
            </a:extLst>
          </p:cNvPr>
          <p:cNvSpPr txBox="1">
            <a:spLocks/>
          </p:cNvSpPr>
          <p:nvPr/>
        </p:nvSpPr>
        <p:spPr>
          <a:xfrm>
            <a:off x="3440150" y="1784175"/>
            <a:ext cx="2435100" cy="486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buFont typeface="Wingdings 3" charset="2"/>
              <a:buNone/>
            </a:pPr>
            <a:r>
              <a:rPr lang="ru-RU"/>
              <a:t>яркий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ясный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факел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вишня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дятел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клюква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юла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ястреб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buFont typeface="Wingdings 3" charset="2"/>
              <a:buNone/>
            </a:pPr>
            <a:r>
              <a:rPr lang="ru-RU"/>
              <a:t>медведь </a:t>
            </a:r>
          </a:p>
          <a:p>
            <a:pPr marL="0" indent="0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/>
              <a:t>ехать</a:t>
            </a:r>
            <a:endParaRPr lang="ru-RU" dirty="0"/>
          </a:p>
        </p:txBody>
      </p:sp>
      <p:pic>
        <p:nvPicPr>
          <p:cNvPr id="15" name="Google Shape;244;p29">
            <a:extLst>
              <a:ext uri="{FF2B5EF4-FFF2-40B4-BE49-F238E27FC236}">
                <a16:creationId xmlns:a16="http://schemas.microsoft.com/office/drawing/2014/main" id="{E013E658-85E7-E3DB-415E-6F18DB8C0827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331599" y="968722"/>
            <a:ext cx="3500463" cy="4585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51172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49;p30">
            <a:extLst>
              <a:ext uri="{FF2B5EF4-FFF2-40B4-BE49-F238E27FC236}">
                <a16:creationId xmlns:a16="http://schemas.microsoft.com/office/drawing/2014/main" id="{2A7C7A03-59F7-3A2F-C946-DEEF2696FB1E}"/>
              </a:ext>
            </a:extLst>
          </p:cNvPr>
          <p:cNvSpPr txBox="1">
            <a:spLocks/>
          </p:cNvSpPr>
          <p:nvPr/>
        </p:nvSpPr>
        <p:spPr>
          <a:xfrm>
            <a:off x="311700" y="117667"/>
            <a:ext cx="8520600" cy="763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ru-RU"/>
              <a:t>Задание 4. Проверка </a:t>
            </a:r>
          </a:p>
        </p:txBody>
      </p:sp>
      <p:sp>
        <p:nvSpPr>
          <p:cNvPr id="5" name="Google Shape;250;p30">
            <a:extLst>
              <a:ext uri="{FF2B5EF4-FFF2-40B4-BE49-F238E27FC236}">
                <a16:creationId xmlns:a16="http://schemas.microsoft.com/office/drawing/2014/main" id="{C4FF29CD-0B8F-E633-73F2-C9B1CF7E207A}"/>
              </a:ext>
            </a:extLst>
          </p:cNvPr>
          <p:cNvSpPr txBox="1">
            <a:spLocks/>
          </p:cNvSpPr>
          <p:nvPr/>
        </p:nvSpPr>
        <p:spPr>
          <a:xfrm>
            <a:off x="311700" y="1767075"/>
            <a:ext cx="2556900" cy="4676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Wingdings 3" charset="2"/>
              <a:buNone/>
            </a:pPr>
            <a:r>
              <a:rPr lang="ru-RU" dirty="0"/>
              <a:t>Я</a:t>
            </a:r>
            <a:r>
              <a:rPr lang="ru-RU" dirty="0">
                <a:solidFill>
                  <a:srgbClr val="1155CC"/>
                </a:solidFill>
              </a:rPr>
              <a:t>[</a:t>
            </a:r>
            <a:r>
              <a:rPr lang="ru-RU" dirty="0" err="1">
                <a:solidFill>
                  <a:srgbClr val="1155CC"/>
                </a:solidFill>
              </a:rPr>
              <a:t>й’а</a:t>
            </a:r>
            <a:r>
              <a:rPr lang="ru-RU" dirty="0">
                <a:solidFill>
                  <a:srgbClr val="1155CC"/>
                </a:solidFill>
              </a:rPr>
              <a:t>]</a:t>
            </a:r>
            <a:r>
              <a:rPr lang="ru-RU" dirty="0" err="1"/>
              <a:t>ма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/>
              <a:t>ё</a:t>
            </a:r>
            <a:r>
              <a:rPr lang="ru-RU" dirty="0">
                <a:solidFill>
                  <a:srgbClr val="1155CC"/>
                </a:solidFill>
              </a:rPr>
              <a:t>[</a:t>
            </a:r>
            <a:r>
              <a:rPr lang="ru-RU" dirty="0" err="1">
                <a:solidFill>
                  <a:srgbClr val="1155CC"/>
                </a:solidFill>
              </a:rPr>
              <a:t>й’о</a:t>
            </a:r>
            <a:r>
              <a:rPr lang="ru-RU" dirty="0">
                <a:solidFill>
                  <a:srgbClr val="1155CC"/>
                </a:solidFill>
              </a:rPr>
              <a:t>]</a:t>
            </a:r>
            <a:r>
              <a:rPr lang="ru-RU" dirty="0" err="1"/>
              <a:t>ршик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 err="1"/>
              <a:t>тя</a:t>
            </a:r>
            <a:r>
              <a:rPr lang="ru-RU" dirty="0">
                <a:solidFill>
                  <a:srgbClr val="1155CC"/>
                </a:solidFill>
              </a:rPr>
              <a:t>[а]</a:t>
            </a:r>
            <a:r>
              <a:rPr lang="ru-RU" dirty="0"/>
              <a:t>не</a:t>
            </a:r>
            <a:r>
              <a:rPr lang="ru-RU" dirty="0">
                <a:solidFill>
                  <a:srgbClr val="1155CC"/>
                </a:solidFill>
              </a:rPr>
              <a:t>[и]</a:t>
            </a:r>
            <a:r>
              <a:rPr lang="ru-RU" dirty="0"/>
              <a:t>т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 err="1"/>
              <a:t>ря</a:t>
            </a:r>
            <a:r>
              <a:rPr lang="ru-RU" dirty="0">
                <a:solidFill>
                  <a:srgbClr val="1155CC"/>
                </a:solidFill>
              </a:rPr>
              <a:t>[а]</a:t>
            </a:r>
            <a:r>
              <a:rPr lang="ru-RU" dirty="0" err="1"/>
              <a:t>бь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/>
              <a:t>де</a:t>
            </a:r>
            <a:r>
              <a:rPr lang="ru-RU" dirty="0">
                <a:solidFill>
                  <a:srgbClr val="1155CC"/>
                </a:solidFill>
              </a:rPr>
              <a:t>[э]</a:t>
            </a:r>
            <a:r>
              <a:rPr lang="ru-RU" dirty="0" err="1"/>
              <a:t>ти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/>
              <a:t>пью</a:t>
            </a:r>
            <a:r>
              <a:rPr lang="ru-RU" dirty="0">
                <a:solidFill>
                  <a:srgbClr val="1155CC"/>
                </a:solidFill>
              </a:rPr>
              <a:t>[</a:t>
            </a:r>
            <a:r>
              <a:rPr lang="ru-RU" dirty="0" err="1">
                <a:solidFill>
                  <a:srgbClr val="1155CC"/>
                </a:solidFill>
              </a:rPr>
              <a:t>й’у</a:t>
            </a:r>
            <a:r>
              <a:rPr lang="ru-RU" dirty="0">
                <a:solidFill>
                  <a:srgbClr val="1155CC"/>
                </a:solidFill>
              </a:rPr>
              <a:t>]</a:t>
            </a:r>
            <a:r>
              <a:rPr lang="ru-RU" dirty="0"/>
              <a:t>т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/>
              <a:t>друзья</a:t>
            </a:r>
            <a:r>
              <a:rPr lang="ru-RU" dirty="0">
                <a:solidFill>
                  <a:srgbClr val="1155CC"/>
                </a:solidFill>
              </a:rPr>
              <a:t>[</a:t>
            </a:r>
            <a:r>
              <a:rPr lang="ru-RU" dirty="0" err="1">
                <a:solidFill>
                  <a:srgbClr val="1155CC"/>
                </a:solidFill>
              </a:rPr>
              <a:t>й’а</a:t>
            </a:r>
            <a:r>
              <a:rPr lang="ru-RU" dirty="0">
                <a:solidFill>
                  <a:srgbClr val="1155CC"/>
                </a:solidFill>
              </a:rPr>
              <a:t>] </a:t>
            </a: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 err="1"/>
              <a:t>чё</a:t>
            </a:r>
            <a:r>
              <a:rPr lang="ru-RU" dirty="0">
                <a:solidFill>
                  <a:srgbClr val="1155CC"/>
                </a:solidFill>
              </a:rPr>
              <a:t>[о]</a:t>
            </a:r>
            <a:r>
              <a:rPr lang="ru-RU" dirty="0" err="1"/>
              <a:t>рный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  <a:p>
            <a:pPr marL="0" indent="0" algn="just">
              <a:spcBef>
                <a:spcPts val="1200"/>
              </a:spcBef>
              <a:buFont typeface="Wingdings 3" charset="2"/>
              <a:buNone/>
            </a:pPr>
            <a:r>
              <a:rPr lang="ru-RU" dirty="0" err="1"/>
              <a:t>зе</a:t>
            </a:r>
            <a:r>
              <a:rPr lang="ru-RU" dirty="0">
                <a:solidFill>
                  <a:srgbClr val="1155CC"/>
                </a:solidFill>
              </a:rPr>
              <a:t>[и]</a:t>
            </a:r>
            <a:r>
              <a:rPr lang="ru-RU" dirty="0" err="1"/>
              <a:t>лё</a:t>
            </a:r>
            <a:r>
              <a:rPr lang="ru-RU" dirty="0">
                <a:solidFill>
                  <a:srgbClr val="1155CC"/>
                </a:solidFill>
              </a:rPr>
              <a:t>[о]</a:t>
            </a:r>
            <a:r>
              <a:rPr lang="ru-RU" dirty="0" err="1"/>
              <a:t>ный</a:t>
            </a:r>
            <a:r>
              <a:rPr lang="ru-RU" dirty="0"/>
              <a:t> </a:t>
            </a:r>
            <a:r>
              <a:rPr lang="ru-RU" dirty="0">
                <a:solidFill>
                  <a:srgbClr val="1155CC"/>
                </a:solidFill>
              </a:rPr>
              <a:t> </a:t>
            </a:r>
          </a:p>
          <a:p>
            <a:pPr marL="0" indent="0" algn="just">
              <a:spcBef>
                <a:spcPts val="120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dirty="0"/>
              <a:t>осе</a:t>
            </a:r>
            <a:r>
              <a:rPr lang="ru-RU" dirty="0">
                <a:solidFill>
                  <a:srgbClr val="1155CC"/>
                </a:solidFill>
              </a:rPr>
              <a:t>[и]</a:t>
            </a:r>
            <a:r>
              <a:rPr lang="ru-RU" dirty="0" err="1"/>
              <a:t>нь</a:t>
            </a:r>
            <a:r>
              <a:rPr lang="ru-RU" dirty="0"/>
              <a:t> </a:t>
            </a:r>
            <a:endParaRPr lang="ru-RU" dirty="0">
              <a:solidFill>
                <a:srgbClr val="1155CC"/>
              </a:solidFill>
            </a:endParaRPr>
          </a:p>
        </p:txBody>
      </p:sp>
      <p:sp>
        <p:nvSpPr>
          <p:cNvPr id="6" name="Google Shape;251;p30">
            <a:extLst>
              <a:ext uri="{FF2B5EF4-FFF2-40B4-BE49-F238E27FC236}">
                <a16:creationId xmlns:a16="http://schemas.microsoft.com/office/drawing/2014/main" id="{2CC20AEE-A16A-100C-2F24-D738955141F5}"/>
              </a:ext>
            </a:extLst>
          </p:cNvPr>
          <p:cNvSpPr txBox="1">
            <a:spLocks/>
          </p:cNvSpPr>
          <p:nvPr/>
        </p:nvSpPr>
        <p:spPr>
          <a:xfrm>
            <a:off x="311700" y="881171"/>
            <a:ext cx="8520600" cy="7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>
                <a:solidFill>
                  <a:schemeClr val="dk1"/>
                </a:solidFill>
              </a:rPr>
              <a:t>Запишите слова. Рядом с буквами Е, Ё, Ю, Я напишите их транскрипции. </a:t>
            </a:r>
            <a:endParaRPr lang="ru-RU" dirty="0"/>
          </a:p>
        </p:txBody>
      </p:sp>
      <p:sp>
        <p:nvSpPr>
          <p:cNvPr id="7" name="Google Shape;252;p30">
            <a:extLst>
              <a:ext uri="{FF2B5EF4-FFF2-40B4-BE49-F238E27FC236}">
                <a16:creationId xmlns:a16="http://schemas.microsoft.com/office/drawing/2014/main" id="{A05BD63A-C5E7-8B12-A73C-BBE3E9547255}"/>
              </a:ext>
            </a:extLst>
          </p:cNvPr>
          <p:cNvSpPr txBox="1"/>
          <p:nvPr/>
        </p:nvSpPr>
        <p:spPr>
          <a:xfrm>
            <a:off x="3216300" y="1767075"/>
            <a:ext cx="2697600" cy="47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я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[й’а]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ркий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я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[й’а]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сный 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факе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[и]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л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вишня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[а]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дя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[а]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те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[и]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л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клю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[у]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ква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ю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[й’у]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ла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я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[й’а]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стре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[и]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б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ме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[и]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две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[э]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дь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е</a:t>
            </a:r>
            <a:r>
              <a:rPr lang="ru" sz="180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[й’э]</a:t>
            </a: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хать </a:t>
            </a:r>
            <a:endParaRPr sz="1800">
              <a:solidFill>
                <a:srgbClr val="1155C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" name="Google Shape;253;p30">
            <a:extLst>
              <a:ext uri="{FF2B5EF4-FFF2-40B4-BE49-F238E27FC236}">
                <a16:creationId xmlns:a16="http://schemas.microsoft.com/office/drawing/2014/main" id="{412F0919-BECA-F18C-4CC2-5F50FF3C8C8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93199" y="1566250"/>
            <a:ext cx="3939275" cy="429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9641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>
            <a:extLst>
              <a:ext uri="{FF2B5EF4-FFF2-40B4-BE49-F238E27FC236}">
                <a16:creationId xmlns:a16="http://schemas.microsoft.com/office/drawing/2014/main" id="{BC44FE6D-4546-3815-2975-4C67624EF4AE}"/>
              </a:ext>
            </a:extLst>
          </p:cNvPr>
          <p:cNvSpPr txBox="1">
            <a:spLocks/>
          </p:cNvSpPr>
          <p:nvPr/>
        </p:nvSpPr>
        <p:spPr>
          <a:xfrm>
            <a:off x="316870" y="334978"/>
            <a:ext cx="8515429" cy="56261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/>
              <a:t>Домашнее задание по выбору:</a:t>
            </a:r>
          </a:p>
          <a:p>
            <a:r>
              <a:rPr lang="ru-RU" sz="2400" b="1" u="sng" dirty="0"/>
              <a:t>Упражнение 217, с.116</a:t>
            </a:r>
          </a:p>
          <a:p>
            <a:r>
              <a:rPr lang="en-US" sz="2400" b="1" u="sng" dirty="0"/>
              <a:t>https://wordwall.net/ru/resource/80259983/</a:t>
            </a:r>
            <a:r>
              <a:rPr lang="ru-RU" sz="2400" b="1" u="sng" dirty="0"/>
              <a:t>звуки-и-буквы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9B624EE-7F87-C651-D798-B1B445BD0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420" y="2562131"/>
            <a:ext cx="3689286" cy="368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77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29D1F50-0C8C-7122-96EB-B78C85EF6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" dirty="0"/>
              <a:t>На прошлых уроках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D63B61-38BA-7DFD-1212-FFE7D93F9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566" y="1303699"/>
            <a:ext cx="8839436" cy="4737663"/>
          </a:xfrm>
        </p:spPr>
        <p:txBody>
          <a:bodyPr/>
          <a:lstStyle/>
          <a:p>
            <a:pPr algn="ctr"/>
            <a:r>
              <a:rPr lang="ru-RU" sz="2000" b="1" dirty="0"/>
              <a:t>Закончил облёт неопознанного объекта. Прочтите отрывок из сказки Джанни Родари «Торт в небе». </a:t>
            </a:r>
            <a:r>
              <a:rPr lang="ru-RU" sz="2000" b="1" dirty="0">
                <a:solidFill>
                  <a:schemeClr val="dk1"/>
                </a:solidFill>
              </a:rPr>
              <a:t>Определите стиль текста и тип речи. </a:t>
            </a:r>
            <a:r>
              <a:rPr lang="ru-RU" sz="2000" b="1" dirty="0"/>
              <a:t>Выпишите выделенные слова, выполните транскрипцию согласных звуков. </a:t>
            </a:r>
          </a:p>
          <a:p>
            <a:r>
              <a:rPr lang="ru-RU" sz="1800" dirty="0" err="1"/>
              <a:t>оим</a:t>
            </a:r>
            <a:r>
              <a:rPr lang="ru-RU" sz="1800" dirty="0"/>
              <a:t> расчётам, его окружность составляет три тысячи сто сорок </a:t>
            </a:r>
            <a:r>
              <a:rPr lang="ru-RU" sz="1800" b="1" dirty="0"/>
              <a:t>метров</a:t>
            </a:r>
            <a:r>
              <a:rPr lang="ru-RU" sz="1800" dirty="0"/>
              <a:t>. Боковая поверхность предмета раскрашена полосками разных цветов. Расположение полос снизу вверх: коричневая, розовая, зелёная, снова коричневая, жёлтая, фиолетовая, белая.  Боковая поверхность совершенно гладкая </a:t>
            </a:r>
            <a:r>
              <a:rPr lang="ru-RU" sz="1800" b="1" dirty="0"/>
              <a:t>повсюду</a:t>
            </a:r>
            <a:r>
              <a:rPr lang="ru-RU" sz="1800" dirty="0"/>
              <a:t>. Высота неопознанного объекта составляет примерно </a:t>
            </a:r>
            <a:r>
              <a:rPr lang="ru-RU" sz="1800" b="1" dirty="0"/>
              <a:t>двадцать</a:t>
            </a:r>
            <a:r>
              <a:rPr lang="ru-RU" sz="1800" dirty="0"/>
              <a:t> пять метров. Поверхность летающего предмета представляет собой великолепную панораму цвета сливочного крема. Я вижу большие красные шары, расставленные </a:t>
            </a:r>
            <a:r>
              <a:rPr lang="ru-RU" sz="1800" dirty="0">
                <a:highlight>
                  <a:schemeClr val="lt1"/>
                </a:highlight>
              </a:rPr>
              <a:t>на одинаковом расстоянии </a:t>
            </a:r>
            <a:r>
              <a:rPr lang="ru-RU" sz="1800" b="1" dirty="0">
                <a:highlight>
                  <a:schemeClr val="lt1"/>
                </a:highlight>
              </a:rPr>
              <a:t>друг</a:t>
            </a:r>
            <a:r>
              <a:rPr lang="ru-RU" sz="1800" dirty="0">
                <a:highlight>
                  <a:schemeClr val="lt1"/>
                </a:highlight>
              </a:rPr>
              <a:t> от друга по всей поверхности. Их несколько сот. Они похожи на огромные засахаренные </a:t>
            </a:r>
            <a:r>
              <a:rPr lang="ru-RU" sz="1800" b="1" dirty="0">
                <a:highlight>
                  <a:schemeClr val="lt1"/>
                </a:highlight>
              </a:rPr>
              <a:t>вишни</a:t>
            </a:r>
            <a:r>
              <a:rPr lang="ru-RU" sz="1800" dirty="0">
                <a:highlight>
                  <a:schemeClr val="lt1"/>
                </a:highlight>
              </a:rPr>
              <a:t>. </a:t>
            </a:r>
          </a:p>
          <a:p>
            <a:endParaRPr lang="ru-RU" dirty="0"/>
          </a:p>
        </p:txBody>
      </p:sp>
      <p:pic>
        <p:nvPicPr>
          <p:cNvPr id="4" name="Google Shape;87;p12">
            <a:extLst>
              <a:ext uri="{FF2B5EF4-FFF2-40B4-BE49-F238E27FC236}">
                <a16:creationId xmlns:a16="http://schemas.microsoft.com/office/drawing/2014/main" id="{28842C20-8710-2678-DFD0-0CDF1336065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690122" y="4794393"/>
            <a:ext cx="3020726" cy="22995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05284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83;p33">
            <a:extLst>
              <a:ext uri="{FF2B5EF4-FFF2-40B4-BE49-F238E27FC236}">
                <a16:creationId xmlns:a16="http://schemas.microsoft.com/office/drawing/2014/main" id="{866E2455-0883-9E57-CD38-4D56E6F7F03D}"/>
              </a:ext>
            </a:extLst>
          </p:cNvPr>
          <p:cNvSpPr txBox="1">
            <a:spLocks/>
          </p:cNvSpPr>
          <p:nvPr/>
        </p:nvSpPr>
        <p:spPr>
          <a:xfrm>
            <a:off x="360000" y="359997"/>
            <a:ext cx="8424000" cy="471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Подведём итог</a:t>
            </a:r>
            <a:endParaRPr lang="ru-RU" dirty="0"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" name="Google Shape;284;p33">
            <a:extLst>
              <a:ext uri="{FF2B5EF4-FFF2-40B4-BE49-F238E27FC236}">
                <a16:creationId xmlns:a16="http://schemas.microsoft.com/office/drawing/2014/main" id="{C0BE44C4-F757-76F4-72E2-2A6CB53F3344}"/>
              </a:ext>
            </a:extLst>
          </p:cNvPr>
          <p:cNvSpPr txBox="1">
            <a:spLocks/>
          </p:cNvSpPr>
          <p:nvPr/>
        </p:nvSpPr>
        <p:spPr>
          <a:xfrm>
            <a:off x="1706150" y="1199700"/>
            <a:ext cx="6815400" cy="839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/>
              <a:t>Узнали, как образуются гласные звуки.</a:t>
            </a:r>
            <a:endParaRPr lang="ru-RU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" name="Google Shape;285;p33">
            <a:extLst>
              <a:ext uri="{FF2B5EF4-FFF2-40B4-BE49-F238E27FC236}">
                <a16:creationId xmlns:a16="http://schemas.microsoft.com/office/drawing/2014/main" id="{C0268EBE-E83B-98E0-01F8-85C80C64164A}"/>
              </a:ext>
            </a:extLst>
          </p:cNvPr>
          <p:cNvSpPr txBox="1">
            <a:spLocks/>
          </p:cNvSpPr>
          <p:nvPr/>
        </p:nvSpPr>
        <p:spPr>
          <a:xfrm>
            <a:off x="1706150" y="2225975"/>
            <a:ext cx="6715500" cy="839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3" charset="2"/>
              <a:buNone/>
            </a:pPr>
            <a:r>
              <a:rPr lang="ru-RU"/>
              <a:t>Вспомнили классификацию гласных звуков.</a:t>
            </a:r>
            <a:endParaRPr lang="ru-RU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buFont typeface="Wingdings 3" charset="2"/>
              <a:buNone/>
            </a:pPr>
            <a:endParaRPr lang="ru-RU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buFont typeface="Wingdings 3" charset="2"/>
              <a:buNone/>
            </a:pPr>
            <a:endParaRPr lang="ru-RU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endParaRPr lang="ru-RU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286;p33">
            <a:extLst>
              <a:ext uri="{FF2B5EF4-FFF2-40B4-BE49-F238E27FC236}">
                <a16:creationId xmlns:a16="http://schemas.microsoft.com/office/drawing/2014/main" id="{FB0F8158-CD1E-DBF3-72BE-13F96C3FDD77}"/>
              </a:ext>
            </a:extLst>
          </p:cNvPr>
          <p:cNvSpPr txBox="1">
            <a:spLocks/>
          </p:cNvSpPr>
          <p:nvPr/>
        </p:nvSpPr>
        <p:spPr>
          <a:xfrm>
            <a:off x="1706150" y="3252250"/>
            <a:ext cx="6815400" cy="8394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3" charset="2"/>
              <a:buNone/>
            </a:pPr>
            <a:r>
              <a:rPr lang="ru-RU" dirty="0"/>
              <a:t>Раскрыли секрет букв Е, Ё, Ю, Я.</a:t>
            </a:r>
            <a:endParaRPr lang="ru-RU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buFont typeface="Wingdings 3" charset="2"/>
              <a:buNone/>
            </a:pPr>
            <a:endParaRPr lang="ru-RU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buFont typeface="Wingdings 3" charset="2"/>
              <a:buNone/>
            </a:pPr>
            <a:endParaRPr lang="ru-RU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endParaRPr lang="ru-RU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8" name="Google Shape;287;p33">
            <a:extLst>
              <a:ext uri="{FF2B5EF4-FFF2-40B4-BE49-F238E27FC236}">
                <a16:creationId xmlns:a16="http://schemas.microsoft.com/office/drawing/2014/main" id="{7756AC86-19CA-51DA-D816-2EDF6443F37F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626065">
            <a:off x="373610" y="2225981"/>
            <a:ext cx="1139540" cy="661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88;p33">
            <a:extLst>
              <a:ext uri="{FF2B5EF4-FFF2-40B4-BE49-F238E27FC236}">
                <a16:creationId xmlns:a16="http://schemas.microsoft.com/office/drawing/2014/main" id="{FCE9D1B6-BD5A-2C26-A186-5D27152217D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74119">
            <a:off x="373612" y="3236449"/>
            <a:ext cx="1139539" cy="6619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289;p33">
            <a:extLst>
              <a:ext uri="{FF2B5EF4-FFF2-40B4-BE49-F238E27FC236}">
                <a16:creationId xmlns:a16="http://schemas.microsoft.com/office/drawing/2014/main" id="{77E7D970-DEDA-2264-EC10-C2EAD2AEA5E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74119">
            <a:off x="373612" y="1215499"/>
            <a:ext cx="1139539" cy="6619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33076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94;p34">
            <a:extLst>
              <a:ext uri="{FF2B5EF4-FFF2-40B4-BE49-F238E27FC236}">
                <a16:creationId xmlns:a16="http://schemas.microsoft.com/office/drawing/2014/main" id="{9C5F167A-6D2E-9223-6A73-ED7F21657011}"/>
              </a:ext>
            </a:extLst>
          </p:cNvPr>
          <p:cNvSpPr txBox="1">
            <a:spLocks/>
          </p:cNvSpPr>
          <p:nvPr/>
        </p:nvSpPr>
        <p:spPr>
          <a:xfrm>
            <a:off x="360000" y="359997"/>
            <a:ext cx="8424000" cy="471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ru-RU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Подведём итог</a:t>
            </a:r>
          </a:p>
        </p:txBody>
      </p:sp>
      <p:sp>
        <p:nvSpPr>
          <p:cNvPr id="5" name="Google Shape;295;p34">
            <a:extLst>
              <a:ext uri="{FF2B5EF4-FFF2-40B4-BE49-F238E27FC236}">
                <a16:creationId xmlns:a16="http://schemas.microsoft.com/office/drawing/2014/main" id="{38C8748C-5D1B-638E-F5A3-9ADF9F86C8A4}"/>
              </a:ext>
            </a:extLst>
          </p:cNvPr>
          <p:cNvSpPr txBox="1">
            <a:spLocks/>
          </p:cNvSpPr>
          <p:nvPr/>
        </p:nvSpPr>
        <p:spPr>
          <a:xfrm>
            <a:off x="360000" y="831297"/>
            <a:ext cx="8424000" cy="471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Каким то</a:t>
            </a:r>
            <a:r>
              <a:rPr lang="ru-RU" sz="1800">
                <a:solidFill>
                  <a:schemeClr val="dk1"/>
                </a:solidFill>
                <a:latin typeface="Bahnschrift SemiLight"/>
              </a:rPr>
              <a:t>́</a:t>
            </a:r>
            <a:r>
              <a:rPr lang="ru-RU" sz="1800">
                <a:solidFill>
                  <a:schemeClr val="dk1"/>
                </a:solidFill>
              </a:rPr>
              <a:t>ртом вы были на уроке?</a:t>
            </a:r>
            <a:endParaRPr lang="ru-RU"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" name="Google Shape;296;p34">
            <a:extLst>
              <a:ext uri="{FF2B5EF4-FFF2-40B4-BE49-F238E27FC236}">
                <a16:creationId xmlns:a16="http://schemas.microsoft.com/office/drawing/2014/main" id="{1299DE74-0205-CD66-9EDB-41BE55C03E5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0950" y="1143025"/>
            <a:ext cx="2263590" cy="1723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297;p34">
            <a:extLst>
              <a:ext uri="{FF2B5EF4-FFF2-40B4-BE49-F238E27FC236}">
                <a16:creationId xmlns:a16="http://schemas.microsoft.com/office/drawing/2014/main" id="{4AE72E03-A261-9DC6-33DE-7F0D0E528F3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9448" y="521650"/>
            <a:ext cx="2263599" cy="2263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298;p34">
            <a:extLst>
              <a:ext uri="{FF2B5EF4-FFF2-40B4-BE49-F238E27FC236}">
                <a16:creationId xmlns:a16="http://schemas.microsoft.com/office/drawing/2014/main" id="{BCD6D321-4E40-EB26-B323-53D2CC16729E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5776" y="1389146"/>
            <a:ext cx="1140420" cy="1230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99;p34">
            <a:extLst>
              <a:ext uri="{FF2B5EF4-FFF2-40B4-BE49-F238E27FC236}">
                <a16:creationId xmlns:a16="http://schemas.microsoft.com/office/drawing/2014/main" id="{636F7767-B052-31AA-F474-2315FC44FA6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38">
            <a:off x="4749107" y="1360034"/>
            <a:ext cx="1010269" cy="1289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00;p34">
            <a:extLst>
              <a:ext uri="{FF2B5EF4-FFF2-40B4-BE49-F238E27FC236}">
                <a16:creationId xmlns:a16="http://schemas.microsoft.com/office/drawing/2014/main" id="{C0AEABAE-5E3C-F7CD-475A-99348E436522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10302" y="4111679"/>
            <a:ext cx="1828424" cy="1397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01;p34">
            <a:extLst>
              <a:ext uri="{FF2B5EF4-FFF2-40B4-BE49-F238E27FC236}">
                <a16:creationId xmlns:a16="http://schemas.microsoft.com/office/drawing/2014/main" id="{F398D13B-3381-957D-6DC4-595D8EF73E08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681100" y="3909900"/>
            <a:ext cx="1610349" cy="15992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02;p34">
            <a:extLst>
              <a:ext uri="{FF2B5EF4-FFF2-40B4-BE49-F238E27FC236}">
                <a16:creationId xmlns:a16="http://schemas.microsoft.com/office/drawing/2014/main" id="{40256AA1-A907-B070-33FB-D68D5EDAC4B2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17263" y="3325399"/>
            <a:ext cx="1695225" cy="236993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303;p34">
            <a:extLst>
              <a:ext uri="{FF2B5EF4-FFF2-40B4-BE49-F238E27FC236}">
                <a16:creationId xmlns:a16="http://schemas.microsoft.com/office/drawing/2014/main" id="{0BB11735-DB58-D097-2A82-473967F9A865}"/>
              </a:ext>
            </a:extLst>
          </p:cNvPr>
          <p:cNvSpPr txBox="1">
            <a:spLocks/>
          </p:cNvSpPr>
          <p:nvPr/>
        </p:nvSpPr>
        <p:spPr>
          <a:xfrm>
            <a:off x="360000" y="2668075"/>
            <a:ext cx="2725500" cy="70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Чизкейк с клубникой. Много болтал</a:t>
            </a:r>
          </a:p>
        </p:txBody>
      </p:sp>
      <p:sp>
        <p:nvSpPr>
          <p:cNvPr id="14" name="Google Shape;304;p34">
            <a:extLst>
              <a:ext uri="{FF2B5EF4-FFF2-40B4-BE49-F238E27FC236}">
                <a16:creationId xmlns:a16="http://schemas.microsoft.com/office/drawing/2014/main" id="{EBFBA9D4-1722-6C51-1499-6C20182F4A2B}"/>
              </a:ext>
            </a:extLst>
          </p:cNvPr>
          <p:cNvSpPr txBox="1">
            <a:spLocks/>
          </p:cNvSpPr>
          <p:nvPr/>
        </p:nvSpPr>
        <p:spPr>
          <a:xfrm>
            <a:off x="3045750" y="2668075"/>
            <a:ext cx="3052500" cy="70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Капкейк. </a:t>
            </a:r>
          </a:p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Дополнял чужие ответы</a:t>
            </a:r>
          </a:p>
        </p:txBody>
      </p:sp>
      <p:sp>
        <p:nvSpPr>
          <p:cNvPr id="15" name="Google Shape;305;p34">
            <a:extLst>
              <a:ext uri="{FF2B5EF4-FFF2-40B4-BE49-F238E27FC236}">
                <a16:creationId xmlns:a16="http://schemas.microsoft.com/office/drawing/2014/main" id="{ACA3EC9C-CE92-5408-59F2-E6764180293F}"/>
              </a:ext>
            </a:extLst>
          </p:cNvPr>
          <p:cNvSpPr txBox="1">
            <a:spLocks/>
          </p:cNvSpPr>
          <p:nvPr/>
        </p:nvSpPr>
        <p:spPr>
          <a:xfrm>
            <a:off x="5759375" y="2866200"/>
            <a:ext cx="3384600" cy="70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Торт с кокосовой стружкой. На меня налипли знания</a:t>
            </a:r>
          </a:p>
        </p:txBody>
      </p:sp>
      <p:sp>
        <p:nvSpPr>
          <p:cNvPr id="16" name="Google Shape;306;p34">
            <a:extLst>
              <a:ext uri="{FF2B5EF4-FFF2-40B4-BE49-F238E27FC236}">
                <a16:creationId xmlns:a16="http://schemas.microsoft.com/office/drawing/2014/main" id="{3BC5B577-5924-D016-6753-FE339CEFC0B4}"/>
              </a:ext>
            </a:extLst>
          </p:cNvPr>
          <p:cNvSpPr txBox="1">
            <a:spLocks/>
          </p:cNvSpPr>
          <p:nvPr/>
        </p:nvSpPr>
        <p:spPr>
          <a:xfrm>
            <a:off x="2943300" y="5739875"/>
            <a:ext cx="3052500" cy="70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Торт с печеньем.</a:t>
            </a:r>
          </a:p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Часто поднимал руку</a:t>
            </a:r>
          </a:p>
        </p:txBody>
      </p:sp>
      <p:sp>
        <p:nvSpPr>
          <p:cNvPr id="17" name="Google Shape;307;p34">
            <a:extLst>
              <a:ext uri="{FF2B5EF4-FFF2-40B4-BE49-F238E27FC236}">
                <a16:creationId xmlns:a16="http://schemas.microsoft.com/office/drawing/2014/main" id="{5295372C-EB71-E02D-AEBB-65B174CA52E9}"/>
              </a:ext>
            </a:extLst>
          </p:cNvPr>
          <p:cNvSpPr txBox="1">
            <a:spLocks/>
          </p:cNvSpPr>
          <p:nvPr/>
        </p:nvSpPr>
        <p:spPr>
          <a:xfrm>
            <a:off x="5759375" y="5739425"/>
            <a:ext cx="3534600" cy="70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</a:rPr>
              <a:t>Торт с украшением.</a:t>
            </a:r>
          </a:p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  <a:highlight>
                  <a:srgbClr val="FFFFFF"/>
                </a:highlight>
              </a:rPr>
              <a:t>Красиво писал в тетради</a:t>
            </a:r>
            <a:endParaRPr lang="ru-RU" sz="1800" dirty="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sp>
        <p:nvSpPr>
          <p:cNvPr id="18" name="Google Shape;308;p34">
            <a:extLst>
              <a:ext uri="{FF2B5EF4-FFF2-40B4-BE49-F238E27FC236}">
                <a16:creationId xmlns:a16="http://schemas.microsoft.com/office/drawing/2014/main" id="{9ECB383A-D53A-09A6-CD56-567762BC6E62}"/>
              </a:ext>
            </a:extLst>
          </p:cNvPr>
          <p:cNvSpPr txBox="1">
            <a:spLocks/>
          </p:cNvSpPr>
          <p:nvPr/>
        </p:nvSpPr>
        <p:spPr>
          <a:xfrm>
            <a:off x="402138" y="5739875"/>
            <a:ext cx="2725500" cy="972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Праздничный торт </a:t>
            </a:r>
          </a:p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с вишенкой.</a:t>
            </a:r>
          </a:p>
          <a:p>
            <a:pPr algn="ctr">
              <a:spcBef>
                <a:spcPts val="0"/>
              </a:spcBef>
            </a:pPr>
            <a:r>
              <a:rPr lang="ru-RU" sz="1800">
                <a:solidFill>
                  <a:schemeClr val="dk1"/>
                </a:solidFill>
              </a:rPr>
              <a:t>Получил пятёрку</a:t>
            </a:r>
          </a:p>
        </p:txBody>
      </p:sp>
    </p:spTree>
    <p:extLst>
      <p:ext uri="{BB962C8B-B14F-4D97-AF65-F5344CB8AC3E}">
        <p14:creationId xmlns:p14="http://schemas.microsoft.com/office/powerpoint/2010/main" val="370159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6BCC0CD-5642-77C3-430F-B22F50B4DC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179" y="452673"/>
            <a:ext cx="8306477" cy="5643078"/>
          </a:xfrm>
        </p:spPr>
      </p:pic>
    </p:spTree>
    <p:extLst>
      <p:ext uri="{BB962C8B-B14F-4D97-AF65-F5344CB8AC3E}">
        <p14:creationId xmlns:p14="http://schemas.microsoft.com/office/powerpoint/2010/main" val="956002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75AFBFF9-8549-90D0-1F5E-26C5BC31FF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65" y="181070"/>
            <a:ext cx="8707647" cy="5984339"/>
          </a:xfrm>
        </p:spPr>
      </p:pic>
    </p:spTree>
    <p:extLst>
      <p:ext uri="{BB962C8B-B14F-4D97-AF65-F5344CB8AC3E}">
        <p14:creationId xmlns:p14="http://schemas.microsoft.com/office/powerpoint/2010/main" val="2708742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8CDCE4-CEBA-5A97-1FAB-B61B9AEDC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170" y="609600"/>
            <a:ext cx="8567832" cy="5112190"/>
          </a:xfrm>
        </p:spPr>
        <p:txBody>
          <a:bodyPr>
            <a:normAutofit/>
          </a:bodyPr>
          <a:lstStyle/>
          <a:p>
            <a:pPr algn="ctr"/>
            <a:br>
              <a:rPr lang="ru" sz="6600" dirty="0"/>
            </a:br>
            <a:r>
              <a:rPr lang="ru" sz="6600" dirty="0"/>
              <a:t>Гласные звуки </a:t>
            </a:r>
            <a:br>
              <a:rPr lang="ru" sz="6600" dirty="0"/>
            </a:br>
            <a:r>
              <a:rPr lang="ru" sz="6600" dirty="0"/>
              <a:t>и обозначающие их буквы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130809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F4B5CF3-2B71-C4E9-01FA-461FF19451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1" y="371192"/>
            <a:ext cx="8452792" cy="5656869"/>
          </a:xfrm>
        </p:spPr>
      </p:pic>
    </p:spTree>
    <p:extLst>
      <p:ext uri="{BB962C8B-B14F-4D97-AF65-F5344CB8AC3E}">
        <p14:creationId xmlns:p14="http://schemas.microsoft.com/office/powerpoint/2010/main" val="2208809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27;p17">
            <a:extLst>
              <a:ext uri="{FF2B5EF4-FFF2-40B4-BE49-F238E27FC236}">
                <a16:creationId xmlns:a16="http://schemas.microsoft.com/office/drawing/2014/main" id="{9152E25F-17E6-33E0-0E9D-5730F6B4B302}"/>
              </a:ext>
            </a:extLst>
          </p:cNvPr>
          <p:cNvSpPr txBox="1">
            <a:spLocks/>
          </p:cNvSpPr>
          <p:nvPr/>
        </p:nvSpPr>
        <p:spPr>
          <a:xfrm>
            <a:off x="383499" y="226336"/>
            <a:ext cx="8890503" cy="16591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1" vert="horz" wrap="square" lIns="360000" tIns="91425" rIns="1440000" bIns="91425" rtlCol="0" anchor="ctr" anchorCtr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b="1" dirty="0"/>
              <a:t>Гласный звук </a:t>
            </a:r>
            <a:r>
              <a:rPr lang="ru-RU" dirty="0"/>
              <a:t>— это звук, который состоит только из голоса; при его произнесении воздух проходит через рот свободно, без преград; этот звук образует слог.</a:t>
            </a:r>
            <a:endParaRPr lang="ru-RU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" name="Google Shape;128;p17">
            <a:extLst>
              <a:ext uri="{FF2B5EF4-FFF2-40B4-BE49-F238E27FC236}">
                <a16:creationId xmlns:a16="http://schemas.microsoft.com/office/drawing/2014/main" id="{DAE6CB7E-A49C-D5C9-CB2F-1B4C309834D7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60168" y="2308634"/>
            <a:ext cx="3504838" cy="417364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360000" tIns="198000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dirty="0"/>
              <a:t>Гласные бывают:</a:t>
            </a:r>
            <a:endParaRPr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AutoNum type="arabicParenR"/>
            </a:pPr>
            <a:r>
              <a:rPr lang="ru" b="0" dirty="0"/>
              <a:t>ударные (сильная позиция)</a:t>
            </a:r>
            <a:endParaRPr b="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ru" b="0" i="1" dirty="0"/>
              <a:t>л</a:t>
            </a:r>
            <a:r>
              <a:rPr lang="ru" b="0" i="1" dirty="0">
                <a:solidFill>
                  <a:srgbClr val="CC0000"/>
                </a:solidFill>
              </a:rPr>
              <a:t>е́</a:t>
            </a:r>
            <a:r>
              <a:rPr lang="ru" b="0" i="1" dirty="0"/>
              <a:t>с, н</a:t>
            </a:r>
            <a:r>
              <a:rPr lang="ru" b="0" i="1" dirty="0">
                <a:solidFill>
                  <a:srgbClr val="CC0000"/>
                </a:solidFill>
              </a:rPr>
              <a:t>о́</a:t>
            </a:r>
            <a:r>
              <a:rPr lang="ru" b="0" i="1" dirty="0"/>
              <a:t>ж, ст</a:t>
            </a:r>
            <a:r>
              <a:rPr lang="ru" b="0" i="1" dirty="0">
                <a:solidFill>
                  <a:srgbClr val="CC0000"/>
                </a:solidFill>
              </a:rPr>
              <a:t>о́</a:t>
            </a:r>
            <a:r>
              <a:rPr lang="ru" b="0" i="1" dirty="0"/>
              <a:t>л</a:t>
            </a:r>
            <a:r>
              <a:rPr lang="ru" b="0" dirty="0"/>
              <a:t>;</a:t>
            </a:r>
            <a:endParaRPr b="0" dirty="0"/>
          </a:p>
          <a:p>
            <a:pPr marL="457200" lvl="0" indent="-342900" algn="l" rtl="0">
              <a:spcBef>
                <a:spcPts val="1200"/>
              </a:spcBef>
              <a:spcAft>
                <a:spcPts val="0"/>
              </a:spcAft>
              <a:buSzPts val="1800"/>
              <a:buFont typeface="+mj-lt"/>
              <a:buAutoNum type="arabicParenR" startAt="2"/>
            </a:pPr>
            <a:r>
              <a:rPr lang="ru" b="0" dirty="0"/>
              <a:t>безударные (слабая позиция)</a:t>
            </a:r>
            <a:endParaRPr b="0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" b="0" i="1" dirty="0"/>
              <a:t>о́бл</a:t>
            </a:r>
            <a:r>
              <a:rPr lang="ru" b="0" i="1" dirty="0">
                <a:solidFill>
                  <a:srgbClr val="CC0000"/>
                </a:solidFill>
              </a:rPr>
              <a:t>а</a:t>
            </a:r>
            <a:r>
              <a:rPr lang="ru" b="0" i="1" dirty="0"/>
              <a:t>к</a:t>
            </a:r>
            <a:r>
              <a:rPr lang="ru" b="0" i="1" dirty="0">
                <a:solidFill>
                  <a:srgbClr val="CC0000"/>
                </a:solidFill>
              </a:rPr>
              <a:t>о</a:t>
            </a:r>
            <a:r>
              <a:rPr lang="ru" b="0" i="1" dirty="0"/>
              <a:t>, с</a:t>
            </a:r>
            <a:r>
              <a:rPr lang="ru" b="0" i="1" dirty="0">
                <a:solidFill>
                  <a:srgbClr val="CC0000"/>
                </a:solidFill>
              </a:rPr>
              <a:t>о</a:t>
            </a:r>
            <a:r>
              <a:rPr lang="ru" b="0" i="1" dirty="0"/>
              <a:t>ба́к</a:t>
            </a:r>
            <a:r>
              <a:rPr lang="ru" b="0" i="1" dirty="0">
                <a:solidFill>
                  <a:srgbClr val="CC0000"/>
                </a:solidFill>
              </a:rPr>
              <a:t>а</a:t>
            </a:r>
            <a:r>
              <a:rPr lang="ru" b="0" i="1" dirty="0"/>
              <a:t>, м</a:t>
            </a:r>
            <a:r>
              <a:rPr lang="ru" b="0" i="1" dirty="0">
                <a:solidFill>
                  <a:srgbClr val="CC0000"/>
                </a:solidFill>
              </a:rPr>
              <a:t>о</a:t>
            </a:r>
            <a:r>
              <a:rPr lang="ru" b="0" i="1" dirty="0"/>
              <a:t>л</a:t>
            </a:r>
            <a:r>
              <a:rPr lang="ru" b="0" i="1" dirty="0">
                <a:solidFill>
                  <a:srgbClr val="CC0000"/>
                </a:solidFill>
              </a:rPr>
              <a:t>о</a:t>
            </a:r>
            <a:r>
              <a:rPr lang="ru" b="0" i="1" dirty="0"/>
              <a:t>ко́</a:t>
            </a:r>
            <a:r>
              <a:rPr lang="ru" b="0" dirty="0"/>
              <a:t>.</a:t>
            </a:r>
            <a:endParaRPr b="0" dirty="0"/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56C8D929-F370-87C0-F7B8-CBA3D60C2371}"/>
              </a:ext>
            </a:extLst>
          </p:cNvPr>
          <p:cNvSpPr txBox="1">
            <a:spLocks/>
          </p:cNvSpPr>
          <p:nvPr/>
        </p:nvSpPr>
        <p:spPr>
          <a:xfrm>
            <a:off x="5423025" y="2308634"/>
            <a:ext cx="3702867" cy="406500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360000" tIns="198000" rIns="91425" bIns="91425" anchor="ctr" anchorCtr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 3" charset="2"/>
              <a:buNone/>
            </a:pPr>
            <a:r>
              <a:rPr lang="ru-RU" dirty="0"/>
              <a:t>Гласные бывают:</a:t>
            </a:r>
          </a:p>
          <a:p>
            <a:pPr marL="457200">
              <a:spcBef>
                <a:spcPts val="1200"/>
              </a:spcBef>
              <a:buSzPts val="1800"/>
              <a:buFont typeface="Wingdings 3" charset="2"/>
              <a:buAutoNum type="arabicParenR"/>
            </a:pPr>
            <a:r>
              <a:rPr lang="ru-RU" dirty="0"/>
              <a:t>ударные (сильная позиция)</a:t>
            </a:r>
          </a:p>
          <a:p>
            <a:pPr marL="0" indent="0">
              <a:spcBef>
                <a:spcPts val="1200"/>
              </a:spcBef>
              <a:buFont typeface="Wingdings 3" charset="2"/>
              <a:buNone/>
            </a:pPr>
            <a:r>
              <a:rPr lang="ru-RU" i="1" dirty="0" err="1"/>
              <a:t>л</a:t>
            </a:r>
            <a:r>
              <a:rPr lang="ru-RU" i="1" dirty="0" err="1">
                <a:solidFill>
                  <a:srgbClr val="CC0000"/>
                </a:solidFill>
              </a:rPr>
              <a:t>е́</a:t>
            </a:r>
            <a:r>
              <a:rPr lang="ru-RU" i="1" dirty="0" err="1"/>
              <a:t>с</a:t>
            </a:r>
            <a:r>
              <a:rPr lang="ru-RU" i="1" dirty="0"/>
              <a:t>, </a:t>
            </a:r>
            <a:r>
              <a:rPr lang="ru-RU" i="1" dirty="0" err="1"/>
              <a:t>н</a:t>
            </a:r>
            <a:r>
              <a:rPr lang="ru-RU" i="1" dirty="0" err="1">
                <a:solidFill>
                  <a:srgbClr val="CC0000"/>
                </a:solidFill>
              </a:rPr>
              <a:t>о́</a:t>
            </a:r>
            <a:r>
              <a:rPr lang="ru-RU" i="1" dirty="0" err="1"/>
              <a:t>ж</a:t>
            </a:r>
            <a:r>
              <a:rPr lang="ru-RU" i="1" dirty="0"/>
              <a:t>, </a:t>
            </a:r>
            <a:r>
              <a:rPr lang="ru-RU" i="1" dirty="0" err="1"/>
              <a:t>ст</a:t>
            </a:r>
            <a:r>
              <a:rPr lang="ru-RU" i="1" dirty="0" err="1">
                <a:solidFill>
                  <a:srgbClr val="CC0000"/>
                </a:solidFill>
              </a:rPr>
              <a:t>о́</a:t>
            </a:r>
            <a:r>
              <a:rPr lang="ru-RU" i="1" dirty="0" err="1"/>
              <a:t>л</a:t>
            </a:r>
            <a:r>
              <a:rPr lang="ru-RU" dirty="0"/>
              <a:t>;</a:t>
            </a:r>
          </a:p>
          <a:p>
            <a:pPr marL="457200">
              <a:spcBef>
                <a:spcPts val="1200"/>
              </a:spcBef>
              <a:buSzPts val="1800"/>
              <a:buFont typeface="+mj-lt"/>
              <a:buAutoNum type="arabicParenR" startAt="2"/>
            </a:pPr>
            <a:r>
              <a:rPr lang="ru-RU" dirty="0"/>
              <a:t>безударные (слабая позиция)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Font typeface="Wingdings 3" charset="2"/>
              <a:buNone/>
            </a:pPr>
            <a:r>
              <a:rPr lang="ru-RU" i="1" dirty="0" err="1"/>
              <a:t>о́бл</a:t>
            </a:r>
            <a:r>
              <a:rPr lang="ru-RU" i="1" dirty="0" err="1">
                <a:solidFill>
                  <a:srgbClr val="CC0000"/>
                </a:solidFill>
              </a:rPr>
              <a:t>а</a:t>
            </a:r>
            <a:r>
              <a:rPr lang="ru-RU" i="1" dirty="0" err="1"/>
              <a:t>к</a:t>
            </a:r>
            <a:r>
              <a:rPr lang="ru-RU" i="1" dirty="0" err="1">
                <a:solidFill>
                  <a:srgbClr val="CC0000"/>
                </a:solidFill>
              </a:rPr>
              <a:t>о</a:t>
            </a:r>
            <a:r>
              <a:rPr lang="ru-RU" i="1" dirty="0"/>
              <a:t>, </a:t>
            </a:r>
            <a:r>
              <a:rPr lang="ru-RU" i="1" dirty="0" err="1"/>
              <a:t>с</a:t>
            </a:r>
            <a:r>
              <a:rPr lang="ru-RU" i="1" dirty="0" err="1">
                <a:solidFill>
                  <a:srgbClr val="CC0000"/>
                </a:solidFill>
              </a:rPr>
              <a:t>о</a:t>
            </a:r>
            <a:r>
              <a:rPr lang="ru-RU" i="1" dirty="0" err="1"/>
              <a:t>ба́к</a:t>
            </a:r>
            <a:r>
              <a:rPr lang="ru-RU" i="1" dirty="0" err="1">
                <a:solidFill>
                  <a:srgbClr val="CC0000"/>
                </a:solidFill>
              </a:rPr>
              <a:t>а</a:t>
            </a:r>
            <a:r>
              <a:rPr lang="ru-RU" i="1" dirty="0"/>
              <a:t>, м</a:t>
            </a:r>
            <a:r>
              <a:rPr lang="ru-RU" i="1" dirty="0">
                <a:solidFill>
                  <a:srgbClr val="CC0000"/>
                </a:solidFill>
              </a:rPr>
              <a:t>о</a:t>
            </a:r>
            <a:r>
              <a:rPr lang="ru-RU" i="1" dirty="0"/>
              <a:t>л</a:t>
            </a:r>
            <a:r>
              <a:rPr lang="ru-RU" i="1" dirty="0">
                <a:solidFill>
                  <a:srgbClr val="CC0000"/>
                </a:solidFill>
              </a:rPr>
              <a:t>о</a:t>
            </a:r>
            <a:r>
              <a:rPr lang="ru-RU" i="1" dirty="0"/>
              <a:t>ко́</a:t>
            </a:r>
            <a:r>
              <a:rPr lang="ru-RU" dirty="0"/>
              <a:t>.</a:t>
            </a:r>
          </a:p>
        </p:txBody>
      </p:sp>
      <p:pic>
        <p:nvPicPr>
          <p:cNvPr id="9" name="Google Shape;129;p17">
            <a:extLst>
              <a:ext uri="{FF2B5EF4-FFF2-40B4-BE49-F238E27FC236}">
                <a16:creationId xmlns:a16="http://schemas.microsoft.com/office/drawing/2014/main" id="{DB4B23FE-0135-34B9-76D8-00DEB77B29D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024731" y="477671"/>
            <a:ext cx="947275" cy="943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9919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9DE25-8469-64AD-DF29-8C985C1BA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76404"/>
          </a:xfrm>
        </p:spPr>
        <p:txBody>
          <a:bodyPr>
            <a:normAutofit fontScale="90000"/>
          </a:bodyPr>
          <a:lstStyle/>
          <a:p>
            <a:pPr algn="ctr"/>
            <a:r>
              <a:rPr lang="ru" dirty="0"/>
              <a:t>Гласные буквы и звуки</a:t>
            </a:r>
            <a:endParaRPr lang="ru-RU" dirty="0"/>
          </a:p>
        </p:txBody>
      </p:sp>
      <p:pic>
        <p:nvPicPr>
          <p:cNvPr id="4" name="Google Shape;163;p21">
            <a:extLst>
              <a:ext uri="{FF2B5EF4-FFF2-40B4-BE49-F238E27FC236}">
                <a16:creationId xmlns:a16="http://schemas.microsoft.com/office/drawing/2014/main" id="{E783BBAE-E61E-EE38-EFA5-2F0174470DC5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6710" y="1548144"/>
            <a:ext cx="8114951" cy="2425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4;p21">
            <a:extLst>
              <a:ext uri="{FF2B5EF4-FFF2-40B4-BE49-F238E27FC236}">
                <a16:creationId xmlns:a16="http://schemas.microsoft.com/office/drawing/2014/main" id="{0B1272B3-6E7D-A5D3-DFEE-677EEFCDE6B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710" y="5082774"/>
            <a:ext cx="2117876" cy="158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3244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97B5BA7-9BC7-C0B2-83D1-4BEAE47481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86" y="0"/>
            <a:ext cx="8662260" cy="6210677"/>
          </a:xfrm>
        </p:spPr>
      </p:pic>
    </p:spTree>
    <p:extLst>
      <p:ext uri="{BB962C8B-B14F-4D97-AF65-F5344CB8AC3E}">
        <p14:creationId xmlns:p14="http://schemas.microsoft.com/office/powerpoint/2010/main" val="174586678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169</TotalTime>
  <Words>631</Words>
  <Application>Microsoft Office PowerPoint</Application>
  <PresentationFormat>Широкоэкранный</PresentationFormat>
  <Paragraphs>145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Bahnschrift SemiLight</vt:lpstr>
      <vt:lpstr>Century Gothic</vt:lpstr>
      <vt:lpstr>Times New Roman</vt:lpstr>
      <vt:lpstr>Trebuchet MS</vt:lpstr>
      <vt:lpstr>Wingdings 3</vt:lpstr>
      <vt:lpstr>Аспект</vt:lpstr>
      <vt:lpstr>Презентация PowerPoint</vt:lpstr>
      <vt:lpstr>На прошлых уроках</vt:lpstr>
      <vt:lpstr>Презентация PowerPoint</vt:lpstr>
      <vt:lpstr>Презентация PowerPoint</vt:lpstr>
      <vt:lpstr> Гласные звуки  и обозначающие их буквы</vt:lpstr>
      <vt:lpstr>Презентация PowerPoint</vt:lpstr>
      <vt:lpstr>Презентация PowerPoint</vt:lpstr>
      <vt:lpstr>Гласные буквы и звуки</vt:lpstr>
      <vt:lpstr>Презентация PowerPoint</vt:lpstr>
      <vt:lpstr>Задание 1</vt:lpstr>
      <vt:lpstr>Презентация PowerPoint</vt:lpstr>
      <vt:lpstr>Презентация PowerPoint</vt:lpstr>
      <vt:lpstr>Задание 2 </vt:lpstr>
      <vt:lpstr>Задание 2. Проверка Зелёным цветом закрасьте слова, в которых выделенная буква обозначает 1 звук, синим – если обозначает 2 звука. </vt:lpstr>
      <vt:lpstr>https://wordwall.net/ru/resource/80259533/гласные-звуки-и-буквы </vt:lpstr>
      <vt:lpstr>Презентация PowerPoint</vt:lpstr>
      <vt:lpstr>Задание 4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Максим</dc:creator>
  <cp:lastModifiedBy>Максим</cp:lastModifiedBy>
  <cp:revision>1</cp:revision>
  <dcterms:created xsi:type="dcterms:W3CDTF">2024-10-23T16:49:03Z</dcterms:created>
  <dcterms:modified xsi:type="dcterms:W3CDTF">2024-10-23T19:38:28Z</dcterms:modified>
</cp:coreProperties>
</file>