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8" r:id="rId5"/>
    <p:sldId id="261" r:id="rId6"/>
    <p:sldId id="262" r:id="rId7"/>
    <p:sldId id="267" r:id="rId8"/>
    <p:sldId id="270" r:id="rId9"/>
    <p:sldId id="265" r:id="rId10"/>
    <p:sldId id="271" r:id="rId11"/>
    <p:sldId id="266" r:id="rId12"/>
    <p:sldId id="272" r:id="rId13"/>
    <p:sldId id="269" r:id="rId14"/>
    <p:sldId id="273" r:id="rId15"/>
    <p:sldId id="26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99FF"/>
    <a:srgbClr val="99FF66"/>
    <a:srgbClr val="CC66FF"/>
    <a:srgbClr val="EEF87E"/>
    <a:srgbClr val="0099FF"/>
    <a:srgbClr val="D9D9D9"/>
    <a:srgbClr val="9900CC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2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800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37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38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33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80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951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597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2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779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953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FF56BAD-D8FD-40ED-9908-17C2FD0340B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336931B-6580-4C32-B412-29077407C85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37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8680" cy="76866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340" y="241300"/>
            <a:ext cx="9154160" cy="427989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  <a:b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внеклассного мероприятия</a:t>
            </a:r>
            <a:b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здоровому образу жизни</a:t>
            </a:r>
            <a:b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Калейдоскоп здоровья»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учеников 2,3 классов)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97700" y="4521199"/>
            <a:ext cx="4889500" cy="2608415"/>
          </a:xfrm>
        </p:spPr>
        <p:txBody>
          <a:bodyPr>
            <a:normAutofit fontScale="70000" lnSpcReduction="20000"/>
          </a:bodyPr>
          <a:lstStyle/>
          <a:p>
            <a:r>
              <a:rPr lang="ru-RU" sz="2900" b="1" dirty="0">
                <a:solidFill>
                  <a:srgbClr val="008000"/>
                </a:solidFill>
              </a:rPr>
              <a:t>Подготовили и провели</a:t>
            </a:r>
            <a:r>
              <a:rPr lang="ru-RU" sz="2900" b="1" dirty="0">
                <a:solidFill>
                  <a:srgbClr val="00B050"/>
                </a:solidFill>
              </a:rPr>
              <a:t>: </a:t>
            </a:r>
            <a:endParaRPr lang="ru-RU" sz="2900" b="1" dirty="0" smtClean="0">
              <a:solidFill>
                <a:srgbClr val="00B050"/>
              </a:solidFill>
            </a:endParaRPr>
          </a:p>
          <a:p>
            <a:r>
              <a:rPr lang="ru-RU" sz="2900" dirty="0" smtClean="0"/>
              <a:t> </a:t>
            </a:r>
            <a:r>
              <a:rPr lang="ru-RU" sz="2900" b="1" dirty="0">
                <a:solidFill>
                  <a:srgbClr val="FF0000"/>
                </a:solidFill>
              </a:rPr>
              <a:t>Прокопьева Марина Вячеславовна</a:t>
            </a:r>
            <a:r>
              <a:rPr lang="ru-RU" sz="2900" dirty="0"/>
              <a:t>, </a:t>
            </a:r>
          </a:p>
          <a:p>
            <a:r>
              <a:rPr lang="ru-RU" sz="2900" dirty="0"/>
              <a:t>учитель начальных классов первой </a:t>
            </a:r>
            <a:r>
              <a:rPr lang="ru-RU" sz="2900" dirty="0" smtClean="0"/>
              <a:t>категории</a:t>
            </a:r>
          </a:p>
          <a:p>
            <a:r>
              <a:rPr lang="ru-RU" sz="2900" b="1" dirty="0" smtClean="0">
                <a:solidFill>
                  <a:srgbClr val="FF0000"/>
                </a:solidFill>
              </a:rPr>
              <a:t>Попова Наталья Михайловна</a:t>
            </a:r>
          </a:p>
          <a:p>
            <a:r>
              <a:rPr lang="ru-RU" sz="2900" dirty="0" smtClean="0"/>
              <a:t>учитель </a:t>
            </a:r>
            <a:r>
              <a:rPr lang="ru-RU" sz="2900" dirty="0"/>
              <a:t>начальных классов первой </a:t>
            </a:r>
            <a:r>
              <a:rPr lang="ru-RU" sz="2900" dirty="0" smtClean="0"/>
              <a:t>категории </a:t>
            </a:r>
          </a:p>
          <a:p>
            <a:r>
              <a:rPr lang="ru-RU" sz="2900" b="1" dirty="0" err="1" smtClean="0">
                <a:solidFill>
                  <a:srgbClr val="FF0000"/>
                </a:solidFill>
              </a:rPr>
              <a:t>Марушева</a:t>
            </a:r>
            <a:r>
              <a:rPr lang="ru-RU" sz="2900" b="1" dirty="0" smtClean="0">
                <a:solidFill>
                  <a:srgbClr val="FF0000"/>
                </a:solidFill>
              </a:rPr>
              <a:t> </a:t>
            </a:r>
            <a:r>
              <a:rPr lang="ru-RU" sz="2900" b="1" dirty="0">
                <a:solidFill>
                  <a:srgbClr val="FF0000"/>
                </a:solidFill>
              </a:rPr>
              <a:t>Татьяна Ивановна</a:t>
            </a:r>
          </a:p>
          <a:p>
            <a:r>
              <a:rPr lang="ru-RU" sz="2900" dirty="0" smtClean="0"/>
              <a:t>учитель </a:t>
            </a:r>
            <a:r>
              <a:rPr lang="ru-RU" sz="2900" dirty="0"/>
              <a:t>начальных </a:t>
            </a:r>
            <a:r>
              <a:rPr lang="ru-RU" sz="2900" dirty="0" smtClean="0"/>
              <a:t>классов</a:t>
            </a: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0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84628" y="255016"/>
            <a:ext cx="7472172" cy="1243584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здоровом теле – здоровый дух»</a:t>
            </a:r>
            <a:endParaRPr lang="ru-RU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866349" y="1869085"/>
            <a:ext cx="4152900" cy="2032000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6667500" y="1894135"/>
            <a:ext cx="4152900" cy="2032000"/>
          </a:xfrm>
          <a:prstGeom prst="beve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1012957" y="4543878"/>
            <a:ext cx="4152900" cy="2032000"/>
          </a:xfrm>
          <a:prstGeom prst="bevel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6667500" y="4543878"/>
            <a:ext cx="4152900" cy="2032000"/>
          </a:xfrm>
          <a:prstGeom prst="bevel">
            <a:avLst/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555750" y="2613786"/>
            <a:ext cx="2844800" cy="707886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ежим дня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52014" y="2556192"/>
            <a:ext cx="1943100" cy="707886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55750" y="5205935"/>
            <a:ext cx="2908300" cy="707886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72400" y="5118778"/>
            <a:ext cx="1943100" cy="707886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950" y="2376487"/>
            <a:ext cx="1575887" cy="302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4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1" y="3810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2049" y="191007"/>
            <a:ext cx="7150100" cy="8625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</a:t>
            </a:r>
            <a:b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здоровом теле – здоровый дух»</a:t>
            </a:r>
            <a:endParaRPr lang="ru-RU" sz="27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9600" y="3390900"/>
            <a:ext cx="7988300" cy="311150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Советы:</a:t>
            </a:r>
          </a:p>
          <a:p>
            <a:pPr marL="0" indent="0" algn="ctr">
              <a:buNone/>
            </a:pPr>
            <a:r>
              <a:rPr lang="ru-RU" sz="3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- каждое утро делайте зарядку;</a:t>
            </a:r>
          </a:p>
          <a:p>
            <a:pPr marL="0" indent="0" algn="ctr">
              <a:buNone/>
            </a:pPr>
            <a:r>
              <a:rPr lang="ru-RU" sz="3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- старайтесь больше гулять на свежем воздухе;</a:t>
            </a:r>
          </a:p>
          <a:p>
            <a:pPr marL="0" indent="0" algn="ctr">
              <a:buNone/>
            </a:pPr>
            <a:r>
              <a:rPr lang="ru-RU" sz="3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- занимайтесь в спортивных секциях, кружках;</a:t>
            </a:r>
          </a:p>
          <a:p>
            <a:pPr marL="0" indent="0" algn="ctr">
              <a:buNone/>
            </a:pPr>
            <a:r>
              <a:rPr lang="ru-RU" sz="3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- выполняйте физкультминутки на уроках;</a:t>
            </a:r>
          </a:p>
          <a:p>
            <a:pPr marL="0" indent="0" algn="ctr">
              <a:buNone/>
            </a:pPr>
            <a:r>
              <a:rPr lang="ru-RU" sz="3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- играйте в подвижные игры на перемене.</a:t>
            </a:r>
          </a:p>
          <a:p>
            <a:pPr marL="0" indent="0" algn="ctr">
              <a:buNone/>
            </a:pPr>
            <a:endParaRPr lang="ru-RU" sz="3000" b="1" dirty="0" smtClean="0">
              <a:solidFill>
                <a:srgbClr val="008000"/>
              </a:solidFill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000" b="1" dirty="0" smtClean="0">
              <a:solidFill>
                <a:srgbClr val="008000"/>
              </a:solidFill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000" b="1" dirty="0" smtClean="0">
              <a:solidFill>
                <a:srgbClr val="008000"/>
              </a:solidFill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000" b="1" dirty="0" smtClean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4664" y="883215"/>
            <a:ext cx="9829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Вывод:</a:t>
            </a:r>
          </a:p>
          <a:p>
            <a:pPr algn="ctr"/>
            <a:r>
              <a:rPr lang="ru-RU" sz="2800" b="1" dirty="0">
                <a:solidFill>
                  <a:srgbClr val="008000"/>
                </a:solidFill>
              </a:rPr>
              <a:t>правильное выполнение режима, чередование труда и отдыха улучшают работоспособность, приучают к аккуратности, дисциплинируют человека, укрепляют здоровье.</a:t>
            </a:r>
          </a:p>
        </p:txBody>
      </p:sp>
    </p:spTree>
    <p:extLst>
      <p:ext uri="{BB962C8B-B14F-4D97-AF65-F5344CB8AC3E}">
        <p14:creationId xmlns:p14="http://schemas.microsoft.com/office/powerpoint/2010/main" val="421407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849628" y="204216"/>
            <a:ext cx="7611872" cy="114575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</a:rPr>
              <a:t>3 </a:t>
            </a:r>
            <a:r>
              <a:rPr lang="ru-RU" sz="2800" b="1" dirty="0" smtClean="0">
                <a:solidFill>
                  <a:srgbClr val="0000FF"/>
                </a:solidFill>
              </a:rPr>
              <a:t>группа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200" b="1" dirty="0" smtClean="0">
                <a:solidFill>
                  <a:srgbClr val="0000FF"/>
                </a:solidFill>
              </a:rPr>
              <a:t>«</a:t>
            </a:r>
            <a:r>
              <a:rPr lang="ru-RU" sz="2200" b="1" dirty="0">
                <a:solidFill>
                  <a:srgbClr val="0000FF"/>
                </a:solidFill>
              </a:rPr>
              <a:t>Как питаешься, так и улыбаешься</a:t>
            </a:r>
            <a:r>
              <a:rPr lang="ru-RU" sz="2200" b="1" dirty="0" smtClean="0">
                <a:solidFill>
                  <a:srgbClr val="0000FF"/>
                </a:solidFill>
              </a:rPr>
              <a:t>»</a:t>
            </a:r>
            <a:endParaRPr lang="ru-RU" sz="2200" b="1" dirty="0">
              <a:solidFill>
                <a:srgbClr val="0000FF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35448" y="1862294"/>
            <a:ext cx="4152900" cy="2032000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814994" y="4406621"/>
            <a:ext cx="4152900" cy="2032000"/>
          </a:xfrm>
          <a:prstGeom prst="beve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6728875" y="4421482"/>
            <a:ext cx="4152900" cy="2032000"/>
          </a:xfrm>
          <a:prstGeom prst="bevel">
            <a:avLst/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6728875" y="1826501"/>
            <a:ext cx="4152900" cy="2032000"/>
          </a:xfrm>
          <a:prstGeom prst="bevel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51270" y="2255736"/>
            <a:ext cx="2509402" cy="1077218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ежим питания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9044" y="4994180"/>
            <a:ext cx="2844800" cy="1077218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ост, сила и энергия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2925" y="2224005"/>
            <a:ext cx="2844800" cy="1077218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ацион питания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33775" y="5106621"/>
            <a:ext cx="1943100" cy="584775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469" y="2917456"/>
            <a:ext cx="1504285" cy="26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1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05"/>
            <a:ext cx="12193421" cy="6833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2700" y="152735"/>
            <a:ext cx="6731000" cy="83718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</a:rPr>
              <a:t>3 </a:t>
            </a:r>
            <a:r>
              <a:rPr lang="ru-RU" sz="2800" b="1" dirty="0" smtClean="0">
                <a:solidFill>
                  <a:srgbClr val="0000FF"/>
                </a:solidFill>
              </a:rPr>
              <a:t>группа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200" b="1" dirty="0" smtClean="0">
                <a:solidFill>
                  <a:srgbClr val="0000FF"/>
                </a:solidFill>
              </a:rPr>
              <a:t>«</a:t>
            </a:r>
            <a:r>
              <a:rPr lang="ru-RU" sz="2200" b="1" dirty="0">
                <a:solidFill>
                  <a:srgbClr val="0000FF"/>
                </a:solidFill>
              </a:rPr>
              <a:t>Как питаешься, так и улыбаешься</a:t>
            </a:r>
            <a:r>
              <a:rPr lang="ru-RU" sz="2200" b="1" dirty="0" smtClean="0">
                <a:solidFill>
                  <a:srgbClr val="0000FF"/>
                </a:solidFill>
              </a:rPr>
              <a:t>»</a:t>
            </a:r>
            <a:endParaRPr lang="ru-RU" sz="22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712" y="2768600"/>
            <a:ext cx="10384537" cy="46355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Советы: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8000"/>
                </a:solidFill>
              </a:rPr>
              <a:t> - день </a:t>
            </a:r>
            <a:r>
              <a:rPr lang="ru-RU" sz="2800" b="1" dirty="0">
                <a:solidFill>
                  <a:srgbClr val="008000"/>
                </a:solidFill>
              </a:rPr>
              <a:t>должен начинаться с горячей </a:t>
            </a:r>
            <a:r>
              <a:rPr lang="ru-RU" sz="2800" b="1" dirty="0" smtClean="0">
                <a:solidFill>
                  <a:srgbClr val="008000"/>
                </a:solidFill>
              </a:rPr>
              <a:t>еды;</a:t>
            </a:r>
            <a:endParaRPr lang="ru-RU" sz="2800" b="1" dirty="0">
              <a:solidFill>
                <a:srgbClr val="008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8000"/>
                </a:solidFill>
              </a:rPr>
              <a:t>- перерывы </a:t>
            </a:r>
            <a:r>
              <a:rPr lang="ru-RU" sz="2800" b="1" dirty="0">
                <a:solidFill>
                  <a:srgbClr val="008000"/>
                </a:solidFill>
              </a:rPr>
              <a:t>между едой должны быть не более 4 </a:t>
            </a:r>
            <a:r>
              <a:rPr lang="ru-RU" sz="2800" b="1" dirty="0" smtClean="0">
                <a:solidFill>
                  <a:srgbClr val="008000"/>
                </a:solidFill>
              </a:rPr>
              <a:t>часов;</a:t>
            </a:r>
            <a:endParaRPr lang="ru-RU" sz="2800" b="1" dirty="0">
              <a:solidFill>
                <a:srgbClr val="008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8000"/>
                </a:solidFill>
              </a:rPr>
              <a:t>- не </a:t>
            </a:r>
            <a:r>
              <a:rPr lang="ru-RU" sz="2800" b="1">
                <a:solidFill>
                  <a:srgbClr val="008000"/>
                </a:solidFill>
              </a:rPr>
              <a:t>стоит </a:t>
            </a:r>
            <a:r>
              <a:rPr lang="ru-RU" sz="2800" b="1" smtClean="0">
                <a:solidFill>
                  <a:srgbClr val="008000"/>
                </a:solidFill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</a:rPr>
              <a:t>употреблять вредные продукты;</a:t>
            </a:r>
            <a:endParaRPr lang="ru-RU" sz="2800" b="1" dirty="0">
              <a:solidFill>
                <a:srgbClr val="008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8000"/>
                </a:solidFill>
              </a:rPr>
              <a:t>- в </a:t>
            </a:r>
            <a:r>
              <a:rPr lang="ru-RU" sz="2800" b="1" dirty="0">
                <a:solidFill>
                  <a:srgbClr val="008000"/>
                </a:solidFill>
              </a:rPr>
              <a:t>обед </a:t>
            </a:r>
            <a:r>
              <a:rPr lang="ru-RU" sz="2800" b="1" dirty="0" smtClean="0">
                <a:solidFill>
                  <a:srgbClr val="008000"/>
                </a:solidFill>
              </a:rPr>
              <a:t>ешь  </a:t>
            </a:r>
            <a:r>
              <a:rPr lang="ru-RU" sz="2800" b="1" dirty="0">
                <a:solidFill>
                  <a:srgbClr val="008000"/>
                </a:solidFill>
              </a:rPr>
              <a:t>суп, второе </a:t>
            </a:r>
            <a:r>
              <a:rPr lang="ru-RU" sz="2800" b="1" dirty="0" smtClean="0">
                <a:solidFill>
                  <a:srgbClr val="008000"/>
                </a:solidFill>
              </a:rPr>
              <a:t>блюдо и </a:t>
            </a:r>
            <a:r>
              <a:rPr lang="ru-RU" sz="2800" b="1" dirty="0">
                <a:solidFill>
                  <a:srgbClr val="008000"/>
                </a:solidFill>
              </a:rPr>
              <a:t>десерт; </a:t>
            </a:r>
            <a:endParaRPr lang="ru-RU" sz="2800" b="1" dirty="0" smtClean="0">
              <a:solidFill>
                <a:srgbClr val="008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8000"/>
                </a:solidFill>
              </a:rPr>
              <a:t>- ежедневно нужно </a:t>
            </a:r>
            <a:r>
              <a:rPr lang="ru-RU" sz="2800" b="1" dirty="0">
                <a:solidFill>
                  <a:srgbClr val="008000"/>
                </a:solidFill>
              </a:rPr>
              <a:t>употреблять </a:t>
            </a:r>
            <a:r>
              <a:rPr lang="ru-RU" sz="2800" b="1" dirty="0" smtClean="0">
                <a:solidFill>
                  <a:srgbClr val="008000"/>
                </a:solidFill>
              </a:rPr>
              <a:t>чистую воду в </a:t>
            </a:r>
            <a:r>
              <a:rPr lang="ru-RU" sz="2800" b="1" dirty="0">
                <a:solidFill>
                  <a:srgbClr val="008000"/>
                </a:solidFill>
              </a:rPr>
              <a:t>достаточном </a:t>
            </a:r>
            <a:r>
              <a:rPr lang="ru-RU" sz="2800" b="1" dirty="0" smtClean="0">
                <a:solidFill>
                  <a:srgbClr val="008000"/>
                </a:solidFill>
              </a:rPr>
              <a:t>количестве;</a:t>
            </a:r>
          </a:p>
          <a:p>
            <a:pPr algn="ctr"/>
            <a:r>
              <a:rPr lang="ru-RU" sz="2800" b="1" dirty="0" smtClean="0">
                <a:solidFill>
                  <a:srgbClr val="008000"/>
                </a:solidFill>
              </a:rPr>
              <a:t>- ешьте свежие фрукты и овощи, в них много  различных витаминов!</a:t>
            </a:r>
          </a:p>
          <a:p>
            <a:pPr algn="ctr"/>
            <a:endParaRPr lang="ru-RU" dirty="0" smtClean="0">
              <a:solidFill>
                <a:srgbClr val="008000"/>
              </a:solidFill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3531" y="1117948"/>
            <a:ext cx="10502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Вывод:</a:t>
            </a:r>
          </a:p>
          <a:p>
            <a:pPr algn="ctr"/>
            <a:r>
              <a:rPr lang="ru-RU" sz="2800" b="1" dirty="0">
                <a:solidFill>
                  <a:srgbClr val="008000"/>
                </a:solidFill>
              </a:rPr>
              <a:t>г</a:t>
            </a:r>
            <a:r>
              <a:rPr lang="ru-RU" sz="2800" b="1" dirty="0" smtClean="0">
                <a:solidFill>
                  <a:srgbClr val="008000"/>
                </a:solidFill>
              </a:rPr>
              <a:t>лавным </a:t>
            </a:r>
            <a:r>
              <a:rPr lang="ru-RU" sz="2800" b="1" dirty="0">
                <a:solidFill>
                  <a:srgbClr val="008000"/>
                </a:solidFill>
              </a:rPr>
              <a:t>условием лучшей физической и умственной работы школьника является правильное </a:t>
            </a:r>
            <a:r>
              <a:rPr lang="ru-RU" sz="2800" b="1" dirty="0" smtClean="0">
                <a:solidFill>
                  <a:srgbClr val="008000"/>
                </a:solidFill>
              </a:rPr>
              <a:t>питание.</a:t>
            </a:r>
            <a:endParaRPr lang="ru-RU" sz="28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5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cap="none" dirty="0">
                <a:solidFill>
                  <a:srgbClr val="0066FF"/>
                </a:solidFill>
              </a:rPr>
              <a:t>Р</a:t>
            </a:r>
            <a:r>
              <a:rPr lang="ru-RU" b="1" cap="none" dirty="0" smtClean="0">
                <a:solidFill>
                  <a:srgbClr val="0066FF"/>
                </a:solidFill>
              </a:rPr>
              <a:t>езультатом групповой работы  стал </a:t>
            </a:r>
            <a:br>
              <a:rPr lang="ru-RU" b="1" cap="none" dirty="0" smtClean="0">
                <a:solidFill>
                  <a:srgbClr val="0066FF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ЛЕПБУК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63" y="2146040"/>
            <a:ext cx="6201002" cy="465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13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278" y="381372"/>
            <a:ext cx="6452745" cy="163728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cap="none" dirty="0" smtClean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cap="none" dirty="0" smtClean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i="1" cap="none" dirty="0" smtClean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здоровы! </a:t>
            </a:r>
            <a:r>
              <a:rPr lang="ru-RU" sz="67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7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00" y="1974528"/>
            <a:ext cx="5499103" cy="508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3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0"/>
            <a:ext cx="12298680" cy="76866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1928" y="407416"/>
            <a:ext cx="9720072" cy="149961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Журнал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«Калейдоскоп здоровья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640" y="2268855"/>
            <a:ext cx="6118860" cy="458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5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98" y="-36435"/>
            <a:ext cx="12298680" cy="76866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02077" y="2891189"/>
            <a:ext cx="5930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</a:t>
            </a:r>
            <a:r>
              <a:rPr lang="ru-RU" sz="6000" dirty="0" smtClean="0">
                <a:solidFill>
                  <a:srgbClr val="FF0000"/>
                </a:solidFill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36647" y="751368"/>
            <a:ext cx="3536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ствуйте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01992" y="2500813"/>
            <a:ext cx="351314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ствовать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48599" y="3806903"/>
            <a:ext cx="1171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87061" y="4111181"/>
            <a:ext cx="11464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39828" y="3371963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73771" y="2377027"/>
            <a:ext cx="18517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ница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83605" y="655534"/>
            <a:ext cx="423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омыслящий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11728" y="5198093"/>
            <a:ext cx="59909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оохранительный</a:t>
            </a:r>
            <a:endParaRPr lang="ru-RU" sz="6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Дуга 21"/>
          <p:cNvSpPr/>
          <p:nvPr/>
        </p:nvSpPr>
        <p:spPr>
          <a:xfrm>
            <a:off x="5133529" y="3008644"/>
            <a:ext cx="1739259" cy="50783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19661020">
            <a:off x="4232167" y="2963009"/>
            <a:ext cx="2832100" cy="2029415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63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9461"/>
            <a:ext cx="12302794" cy="768772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30419" y="704334"/>
            <a:ext cx="6254469" cy="6001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ствуйте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ствовать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ница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омыслящий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</a:t>
            </a:r>
            <a:r>
              <a:rPr lang="ru-RU" sz="4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оохранительный</a:t>
            </a:r>
            <a:endParaRPr lang="ru-RU" sz="48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09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1440"/>
            <a:ext cx="12298680" cy="768667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2574" y="2171135"/>
            <a:ext cx="6851373" cy="29574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правильная, нормальная деятельность организма, его полное физическое и психическое благополучие.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79862" y="522596"/>
            <a:ext cx="6178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</a:t>
            </a:r>
            <a:r>
              <a:rPr lang="ru-RU" sz="3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</a:t>
            </a:r>
            <a:r>
              <a:rPr lang="ru-RU" sz="32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С.И.Ожегова</a:t>
            </a:r>
            <a:endParaRPr lang="ru-RU" sz="32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40" y="469515"/>
            <a:ext cx="3966982" cy="609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0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164" y="-49784"/>
            <a:ext cx="10278872" cy="1499616"/>
          </a:xfrm>
        </p:spPr>
        <p:txBody>
          <a:bodyPr>
            <a:normAutofit/>
          </a:bodyPr>
          <a:lstStyle/>
          <a:p>
            <a:r>
              <a:rPr lang="ru-RU" sz="4400" b="1" cap="none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4400" b="1" cap="none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всемирный день здоровья!</a:t>
            </a:r>
            <a:endParaRPr lang="ru-RU" sz="4400" b="1" cap="none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186" y="1449832"/>
            <a:ext cx="4686300" cy="4686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125"/>
            <a:ext cx="3333750" cy="33337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433" y="868256"/>
            <a:ext cx="2724150" cy="3333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" y="4839589"/>
            <a:ext cx="3714750" cy="16192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050" y="3620430"/>
            <a:ext cx="1734693" cy="284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1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86640" y="2721114"/>
            <a:ext cx="44414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90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25"/>
          </a:xfrm>
        </p:spPr>
      </p:pic>
      <p:sp>
        <p:nvSpPr>
          <p:cNvPr id="15" name="Багетная рамка 14"/>
          <p:cNvSpPr/>
          <p:nvPr/>
        </p:nvSpPr>
        <p:spPr>
          <a:xfrm>
            <a:off x="818355" y="4645093"/>
            <a:ext cx="4034631" cy="1919419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7089775" y="4686827"/>
            <a:ext cx="3994150" cy="1835952"/>
          </a:xfrm>
          <a:prstGeom prst="bevel">
            <a:avLst/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7016750" y="1966692"/>
            <a:ext cx="4140200" cy="2032000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749300" y="1954439"/>
            <a:ext cx="4152900" cy="2032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8350" y="216916"/>
            <a:ext cx="8115300" cy="1218184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«Чистота – залог здоровья»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3100" y="2644071"/>
            <a:ext cx="1943100" cy="707886"/>
          </a:xfrm>
          <a:prstGeom prst="rect">
            <a:avLst/>
          </a:prstGeom>
          <a:solidFill>
            <a:srgbClr val="0099FF"/>
          </a:solidFill>
          <a:ln>
            <a:solidFill>
              <a:srgbClr val="EEF87E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42250" y="2654827"/>
            <a:ext cx="2311400" cy="707886"/>
          </a:xfrm>
          <a:prstGeom prst="rect">
            <a:avLst/>
          </a:prstGeom>
          <a:solidFill>
            <a:srgbClr val="0099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6725" y="5257498"/>
            <a:ext cx="2355850" cy="707886"/>
          </a:xfrm>
          <a:prstGeom prst="rect">
            <a:avLst/>
          </a:prstGeom>
          <a:solidFill>
            <a:srgbClr val="0099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микробы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61310" y="5250859"/>
            <a:ext cx="2057400" cy="707886"/>
          </a:xfrm>
          <a:prstGeom prst="rect">
            <a:avLst/>
          </a:prstGeom>
          <a:solidFill>
            <a:srgbClr val="0099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724" y="2230141"/>
            <a:ext cx="1943100" cy="33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3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002"/>
            <a:ext cx="12217688" cy="68439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3400" y="308769"/>
            <a:ext cx="5321300" cy="79908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</a:t>
            </a:r>
            <a:br>
              <a:rPr lang="ru-RU" sz="28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«Чистота – залог здоровья»</a:t>
            </a:r>
            <a:endParaRPr lang="ru-RU" sz="22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799" y="3151242"/>
            <a:ext cx="9855201" cy="26847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Советы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• </a:t>
            </a:r>
            <a:r>
              <a:rPr lang="ru-RU" sz="32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чтобы </a:t>
            </a: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быть здоровым, надо соблюдать </a:t>
            </a:r>
            <a:r>
              <a:rPr lang="ru-RU" sz="32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чистоту;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8000"/>
              </a:solidFill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• </a:t>
            </a:r>
            <a:r>
              <a:rPr lang="ru-RU" sz="32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раз </a:t>
            </a: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в неделю мойся </a:t>
            </a:r>
            <a:r>
              <a:rPr lang="ru-RU" sz="32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основательно</a:t>
            </a: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;</a:t>
            </a:r>
            <a:endParaRPr lang="ru-RU" sz="3200" b="1" dirty="0" smtClean="0">
              <a:solidFill>
                <a:srgbClr val="008000"/>
              </a:solidFill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8000"/>
              </a:solidFill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 • тщательно мой </a:t>
            </a: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руки </a:t>
            </a:r>
            <a:r>
              <a:rPr lang="ru-RU" sz="32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мылом перед едой, после </a:t>
            </a:r>
            <a:r>
              <a:rPr lang="ru-RU" sz="3200" b="1" dirty="0">
                <a:solidFill>
                  <a:srgbClr val="008000"/>
                </a:solidFill>
                <a:cs typeface="Times New Roman" panose="02020603050405020304" pitchFamily="18" charset="0"/>
              </a:rPr>
              <a:t>уборки комнаты, игр, прогулки, общения с животными. </a:t>
            </a:r>
          </a:p>
          <a:p>
            <a:pPr marL="0" indent="0">
              <a:buNone/>
            </a:pPr>
            <a:endParaRPr lang="ru-RU" sz="32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400" y="1313719"/>
            <a:ext cx="8877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Вывод: </a:t>
            </a:r>
          </a:p>
          <a:p>
            <a:r>
              <a:rPr lang="ru-RU" sz="2800" b="1" dirty="0" smtClean="0">
                <a:solidFill>
                  <a:srgbClr val="008000"/>
                </a:solidFill>
              </a:rPr>
              <a:t>кожа </a:t>
            </a:r>
            <a:r>
              <a:rPr lang="ru-RU" sz="2800" b="1" dirty="0">
                <a:solidFill>
                  <a:srgbClr val="008000"/>
                </a:solidFill>
              </a:rPr>
              <a:t>играет важную роль в сохранении здоровья и защите от раздражителей, микробов и 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147980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379</TotalTime>
  <Words>304</Words>
  <Application>Microsoft Office PowerPoint</Application>
  <PresentationFormat>Широкоэкранный</PresentationFormat>
  <Paragraphs>80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Разработка внеклассного мероприятия по здоровому образу жизни « Калейдоскоп здоровья» (для учеников 2,3 классов) </vt:lpstr>
      <vt:lpstr>Журнал  «Калейдоскоп здоровья»</vt:lpstr>
      <vt:lpstr>Презентация PowerPoint</vt:lpstr>
      <vt:lpstr>Презентация PowerPoint</vt:lpstr>
      <vt:lpstr>Презентация PowerPoint</vt:lpstr>
      <vt:lpstr>7 апреля – всемирный день здоровья!</vt:lpstr>
      <vt:lpstr>Презентация PowerPoint</vt:lpstr>
      <vt:lpstr>1 группа «Чистота – залог здоровья»</vt:lpstr>
      <vt:lpstr>1 группа «Чистота – залог здоровья»</vt:lpstr>
      <vt:lpstr>2 группа «В здоровом теле – здоровый дух»</vt:lpstr>
      <vt:lpstr>2 группа «В здоровом теле – здоровый дух»</vt:lpstr>
      <vt:lpstr>3 группа «Как питаешься, так и улыбаешься»</vt:lpstr>
      <vt:lpstr>3 группа «Как питаешься, так и улыбаешься»</vt:lpstr>
      <vt:lpstr>Результатом групповой работы  стал  ЛЕПБУК</vt:lpstr>
      <vt:lpstr> Будьте здоровы!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49</cp:revision>
  <dcterms:created xsi:type="dcterms:W3CDTF">2020-03-01T17:14:04Z</dcterms:created>
  <dcterms:modified xsi:type="dcterms:W3CDTF">2020-03-25T11:46:56Z</dcterms:modified>
</cp:coreProperties>
</file>