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8" r:id="rId2"/>
    <p:sldId id="274" r:id="rId3"/>
    <p:sldId id="275" r:id="rId4"/>
    <p:sldId id="257" r:id="rId5"/>
    <p:sldId id="276" r:id="rId6"/>
    <p:sldId id="265" r:id="rId7"/>
    <p:sldId id="277" r:id="rId8"/>
    <p:sldId id="281" r:id="rId9"/>
    <p:sldId id="278" r:id="rId10"/>
    <p:sldId id="283" r:id="rId11"/>
    <p:sldId id="279" r:id="rId12"/>
    <p:sldId id="280" r:id="rId13"/>
    <p:sldId id="282" r:id="rId14"/>
    <p:sldId id="261" r:id="rId15"/>
    <p:sldId id="269" r:id="rId16"/>
    <p:sldId id="270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62" r:id="rId25"/>
    <p:sldId id="264" r:id="rId26"/>
    <p:sldId id="29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дмин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48AB2-000C-4054-8CC8-8514AB975B3D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24D3F-8485-4175-9A5B-81B03CF4FF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24D3F-8485-4175-9A5B-81B03CF4FF8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24D3F-8485-4175-9A5B-81B03CF4FF8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24D3F-8485-4175-9A5B-81B03CF4FF8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24D3F-8485-4175-9A5B-81B03CF4FF8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EEC-5F73-4493-B2E8-776732AFD0AC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A5AAC-4FC0-4FD3-98A8-CBE05B7AE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EEC-5F73-4493-B2E8-776732AFD0AC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A5AAC-4FC0-4FD3-98A8-CBE05B7AE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EEC-5F73-4493-B2E8-776732AFD0AC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A5AAC-4FC0-4FD3-98A8-CBE05B7AE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EEC-5F73-4493-B2E8-776732AFD0AC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A5AAC-4FC0-4FD3-98A8-CBE05B7AE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EEC-5F73-4493-B2E8-776732AFD0AC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A5AAC-4FC0-4FD3-98A8-CBE05B7AE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EEC-5F73-4493-B2E8-776732AFD0AC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A5AAC-4FC0-4FD3-98A8-CBE05B7AE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EEC-5F73-4493-B2E8-776732AFD0AC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A5AAC-4FC0-4FD3-98A8-CBE05B7AE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EEC-5F73-4493-B2E8-776732AFD0AC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A5AAC-4FC0-4FD3-98A8-CBE05B7AE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A5AAC-4FC0-4FD3-98A8-CBE05B7AE0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onotype Corsiva" pitchFamily="66" charset="0"/>
              </a:rPr>
              <a:t>© Светлана </a:t>
            </a:r>
            <a:r>
              <a:rPr lang="ru-RU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Monotype Corsiva" pitchFamily="66" charset="0"/>
              </a:rPr>
              <a:t>Стяжкина</a:t>
            </a:r>
            <a:endParaRPr lang="ru-RU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Monotype Corsiva" pitchFamily="66" charset="0"/>
            </a:endParaRPr>
          </a:p>
          <a:p>
            <a:fld id="{FA464EEC-5F73-4493-B2E8-776732AFD0AC}" type="datetimeFigureOut">
              <a:rPr lang="ru-RU" smtClean="0"/>
              <a:pPr/>
              <a:t>08.03.2023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EEC-5F73-4493-B2E8-776732AFD0AC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A5AAC-4FC0-4FD3-98A8-CBE05B7AE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64EEC-5F73-4493-B2E8-776732AFD0AC}" type="datetimeFigureOut">
              <a:rPr lang="ru-RU" smtClean="0"/>
              <a:pPr/>
              <a:t>08.03.2023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A5AAC-4FC0-4FD3-98A8-CBE05B7AE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A5AAC-4FC0-4FD3-98A8-CBE05B7AE0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64EEC-5F73-4493-B2E8-776732AFD0AC}" type="datetimeFigureOut">
              <a:rPr lang="ru-RU" smtClean="0"/>
              <a:pPr/>
              <a:t>08.03.2023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audio" Target="../media/audio3.wav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7.wav"/><Relationship Id="rId11" Type="http://schemas.openxmlformats.org/officeDocument/2006/relationships/slide" Target="slide20.xml"/><Relationship Id="rId5" Type="http://schemas.openxmlformats.org/officeDocument/2006/relationships/audio" Target="../media/audio5.wav"/><Relationship Id="rId10" Type="http://schemas.openxmlformats.org/officeDocument/2006/relationships/image" Target="../media/image7.png"/><Relationship Id="rId4" Type="http://schemas.openxmlformats.org/officeDocument/2006/relationships/audio" Target="../media/audio4.wav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audio" Target="../media/audio5.wav"/><Relationship Id="rId7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audio" Target="../media/audio6.wav"/><Relationship Id="rId10" Type="http://schemas.openxmlformats.org/officeDocument/2006/relationships/image" Target="../media/image5.png"/><Relationship Id="rId4" Type="http://schemas.openxmlformats.org/officeDocument/2006/relationships/audio" Target="../media/audio4.wav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audio" Target="../media/audio5.wav"/><Relationship Id="rId7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audio" Target="../media/audio6.wav"/><Relationship Id="rId10" Type="http://schemas.openxmlformats.org/officeDocument/2006/relationships/image" Target="../media/image5.png"/><Relationship Id="rId4" Type="http://schemas.openxmlformats.org/officeDocument/2006/relationships/audio" Target="../media/audio4.wav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audio" Target="../media/audio3.wav"/><Relationship Id="rId7" Type="http://schemas.openxmlformats.org/officeDocument/2006/relationships/image" Target="../media/image2.png"/><Relationship Id="rId12" Type="http://schemas.openxmlformats.org/officeDocument/2006/relationships/slide" Target="slide2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7.wav"/><Relationship Id="rId11" Type="http://schemas.openxmlformats.org/officeDocument/2006/relationships/slide" Target="slide23.xml"/><Relationship Id="rId5" Type="http://schemas.openxmlformats.org/officeDocument/2006/relationships/audio" Target="../media/audio5.wav"/><Relationship Id="rId10" Type="http://schemas.openxmlformats.org/officeDocument/2006/relationships/image" Target="../media/image7.png"/><Relationship Id="rId4" Type="http://schemas.openxmlformats.org/officeDocument/2006/relationships/audio" Target="../media/audio4.wav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slide" Target="slid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dzen.ru/a/XrhlOP-pmB4Ytb89" TargetMode="External"/><Relationship Id="rId13" Type="http://schemas.openxmlformats.org/officeDocument/2006/relationships/hyperlink" Target="https://dzen.ru/a/YhPLn-auWxbrOyNq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otvet.mail.ru/question/205749244" TargetMode="External"/><Relationship Id="rId12" Type="http://schemas.openxmlformats.org/officeDocument/2006/relationships/hyperlink" Target="https://myslide.ru/presentation/chisla--velikany" TargetMode="External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oesoznanye.ru/nauka/matematika-interesnye-fakty.html" TargetMode="External"/><Relationship Id="rId11" Type="http://schemas.openxmlformats.org/officeDocument/2006/relationships/hyperlink" Target="https://ppt-online.org/292731" TargetMode="External"/><Relationship Id="rId5" Type="http://schemas.openxmlformats.org/officeDocument/2006/relationships/hyperlink" Target="https://obshe.net/posts/id5374.html" TargetMode="External"/><Relationship Id="rId10" Type="http://schemas.openxmlformats.org/officeDocument/2006/relationships/hyperlink" Target="https://catherineasquithgallery.com/raznye-fony/11769-fon-matematika-206-foto.html" TargetMode="External"/><Relationship Id="rId4" Type="http://schemas.openxmlformats.org/officeDocument/2006/relationships/hyperlink" Target="https://ru.pinterest.com/pin/724446290054619977/" TargetMode="External"/><Relationship Id="rId9" Type="http://schemas.openxmlformats.org/officeDocument/2006/relationships/hyperlink" Target="https://klike.net/2730-kartinki-znak-voprosa-32-foto.html" TargetMode="External"/><Relationship Id="rId14" Type="http://schemas.openxmlformats.org/officeDocument/2006/relationships/hyperlink" Target="https://dzen.ru/a/XtOZjK1BRjsSjMtM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pinterest.com/pin/724446290054619977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audio" Target="../media/audio4.wav"/><Relationship Id="rId7" Type="http://schemas.openxmlformats.org/officeDocument/2006/relationships/slide" Target="slide14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audio" Target="../media/audio6.wav"/><Relationship Id="rId10" Type="http://schemas.openxmlformats.org/officeDocument/2006/relationships/image" Target="../media/image5.png"/><Relationship Id="rId4" Type="http://schemas.openxmlformats.org/officeDocument/2006/relationships/audio" Target="../media/audio5.wav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audio" Target="../media/audio5.wav"/><Relationship Id="rId7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audio" Target="../media/audio6.wav"/><Relationship Id="rId10" Type="http://schemas.openxmlformats.org/officeDocument/2006/relationships/image" Target="../media/image5.png"/><Relationship Id="rId4" Type="http://schemas.openxmlformats.org/officeDocument/2006/relationships/audio" Target="../media/audio4.wav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audio" Target="../media/audio3.wav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7.wav"/><Relationship Id="rId11" Type="http://schemas.openxmlformats.org/officeDocument/2006/relationships/slide" Target="slide16.xml"/><Relationship Id="rId5" Type="http://schemas.openxmlformats.org/officeDocument/2006/relationships/audio" Target="../media/audio5.wav"/><Relationship Id="rId10" Type="http://schemas.openxmlformats.org/officeDocument/2006/relationships/image" Target="../media/image7.png"/><Relationship Id="rId4" Type="http://schemas.openxmlformats.org/officeDocument/2006/relationships/audio" Target="../media/audio4.wav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audio" Target="../media/audio6.wav"/><Relationship Id="rId7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audio" Target="../media/audio4.wav"/><Relationship Id="rId10" Type="http://schemas.openxmlformats.org/officeDocument/2006/relationships/image" Target="../media/image5.png"/><Relationship Id="rId4" Type="http://schemas.openxmlformats.org/officeDocument/2006/relationships/audio" Target="../media/audio5.wav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audio" Target="../media/audio3.wav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7.wav"/><Relationship Id="rId11" Type="http://schemas.openxmlformats.org/officeDocument/2006/relationships/slide" Target="slide18.xml"/><Relationship Id="rId5" Type="http://schemas.openxmlformats.org/officeDocument/2006/relationships/audio" Target="../media/audio5.wav"/><Relationship Id="rId10" Type="http://schemas.openxmlformats.org/officeDocument/2006/relationships/image" Target="../media/image7.png"/><Relationship Id="rId4" Type="http://schemas.openxmlformats.org/officeDocument/2006/relationships/audio" Target="../media/audio4.wav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audio" Target="../media/audio5.wav"/><Relationship Id="rId7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audio" Target="../media/audio6.wav"/><Relationship Id="rId10" Type="http://schemas.openxmlformats.org/officeDocument/2006/relationships/image" Target="../media/image5.png"/><Relationship Id="rId4" Type="http://schemas.openxmlformats.org/officeDocument/2006/relationships/audio" Target="../media/audio4.wav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но 2 1"/>
          <p:cNvSpPr/>
          <p:nvPr/>
        </p:nvSpPr>
        <p:spPr>
          <a:xfrm>
            <a:off x="357158" y="0"/>
            <a:ext cx="8643998" cy="6500834"/>
          </a:xfrm>
          <a:prstGeom prst="irregularSeal2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Игра-викторина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«Эти удивительные числа»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5357818" y="5715016"/>
            <a:ext cx="3571900" cy="785818"/>
          </a:xfrm>
          <a:prstGeom prst="snip2Diag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/>
              <a:t>Автор: </a:t>
            </a:r>
            <a:r>
              <a:rPr lang="ru-RU" sz="1400" noProof="1" smtClean="0"/>
              <a:t>Стяжкина</a:t>
            </a:r>
            <a:r>
              <a:rPr lang="ru-RU" sz="1400" dirty="0" smtClean="0"/>
              <a:t> Светлана Анатольевна, </a:t>
            </a:r>
            <a:r>
              <a:rPr lang="ru-RU" sz="1200" dirty="0" smtClean="0"/>
              <a:t>учитель математики  ГОУ ЛНР «Молодогвардейская средняя школа № 21»</a:t>
            </a:r>
            <a:endParaRPr lang="ru-RU" sz="12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15338" y="5072074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конечная звезда 1"/>
          <p:cNvSpPr/>
          <p:nvPr/>
        </p:nvSpPr>
        <p:spPr>
          <a:xfrm>
            <a:off x="2857488" y="1857364"/>
            <a:ext cx="3500462" cy="292895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Число Пи - …</a:t>
            </a:r>
            <a:endParaRPr lang="ru-RU" dirty="0"/>
          </a:p>
        </p:txBody>
      </p:sp>
      <p:pic>
        <p:nvPicPr>
          <p:cNvPr id="8201" name="Picture 9" descr="https://klike.net/uploads/posts/2022-08/1661927938_j-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50" y="1857364"/>
            <a:ext cx="3643338" cy="2928958"/>
          </a:xfrm>
          <a:prstGeom prst="rect">
            <a:avLst/>
          </a:prstGeom>
          <a:noFill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2976" y="571480"/>
            <a:ext cx="928693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86644" y="5143513"/>
            <a:ext cx="928694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Стрелка вправо с вырезом 15">
            <a:hlinkClick r:id="" action="ppaction://hlinkshowjump?jump=nextslide" highlightClick="1"/>
          </p:cNvPr>
          <p:cNvSpPr/>
          <p:nvPr/>
        </p:nvSpPr>
        <p:spPr>
          <a:xfrm>
            <a:off x="6715140" y="142852"/>
            <a:ext cx="2214578" cy="64294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1" action="ppaction://hlinksldjump" highlightClick="1"/>
              </a:rPr>
              <a:t>Узнать</a:t>
            </a:r>
            <a:r>
              <a:rPr lang="ru-RU" dirty="0" smtClean="0"/>
              <a:t> больше</a:t>
            </a:r>
            <a:endParaRPr lang="ru-RU" dirty="0"/>
          </a:p>
        </p:txBody>
      </p:sp>
      <p:sp>
        <p:nvSpPr>
          <p:cNvPr id="17" name="Стрелка вправо с вырезом 16">
            <a:hlinkClick r:id="" action="ppaction://hlinkshowjump?jump=nextslide" highlightClick="1"/>
          </p:cNvPr>
          <p:cNvSpPr/>
          <p:nvPr/>
        </p:nvSpPr>
        <p:spPr>
          <a:xfrm>
            <a:off x="6715140" y="1000108"/>
            <a:ext cx="2214578" cy="10715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  следующему </a:t>
            </a:r>
            <a:r>
              <a:rPr lang="ru-RU" sz="1600" dirty="0" smtClean="0">
                <a:hlinkClick r:id="" action="ppaction://hlinkshowjump?jump=nextslide" highlightClick="1"/>
              </a:rPr>
              <a:t>вопросу</a:t>
            </a:r>
            <a:endParaRPr lang="ru-RU" sz="1600" dirty="0"/>
          </a:p>
        </p:txBody>
      </p:sp>
      <p:sp>
        <p:nvSpPr>
          <p:cNvPr id="10" name="Круглая лента лицом вверх 9"/>
          <p:cNvSpPr/>
          <p:nvPr/>
        </p:nvSpPr>
        <p:spPr>
          <a:xfrm>
            <a:off x="142844" y="500042"/>
            <a:ext cx="2643206" cy="1500198"/>
          </a:xfrm>
          <a:prstGeom prst="ellipseRibbon2">
            <a:avLst/>
          </a:prstGeo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Рациональное</a:t>
            </a:r>
            <a:endParaRPr lang="ru-RU" sz="1400" dirty="0"/>
          </a:p>
        </p:txBody>
      </p:sp>
      <p:sp>
        <p:nvSpPr>
          <p:cNvPr id="11" name="Лента лицом вниз 10"/>
          <p:cNvSpPr/>
          <p:nvPr/>
        </p:nvSpPr>
        <p:spPr>
          <a:xfrm>
            <a:off x="6143636" y="4786322"/>
            <a:ext cx="3000364" cy="1357322"/>
          </a:xfrm>
          <a:prstGeom prst="ribbon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Иррациональное</a:t>
            </a:r>
            <a:endParaRPr lang="ru-RU" sz="1400" dirty="0"/>
          </a:p>
        </p:txBody>
      </p:sp>
    </p:spTree>
  </p:cSld>
  <p:clrMapOvr>
    <a:masterClrMapping/>
  </p:clrMapOvr>
  <p:transition advClick="0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0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конечная звезда 1"/>
          <p:cNvSpPr/>
          <p:nvPr/>
        </p:nvSpPr>
        <p:spPr>
          <a:xfrm>
            <a:off x="2857488" y="1857364"/>
            <a:ext cx="3500462" cy="292895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Какая цифра считается несчастливой в Азии?</a:t>
            </a:r>
            <a:endParaRPr lang="ru-RU" dirty="0"/>
          </a:p>
        </p:txBody>
      </p:sp>
      <p:pic>
        <p:nvPicPr>
          <p:cNvPr id="8201" name="Picture 9" descr="https://klike.net/uploads/posts/2022-08/1661927938_j-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1857364"/>
            <a:ext cx="3643338" cy="2928958"/>
          </a:xfrm>
          <a:prstGeom prst="rect">
            <a:avLst/>
          </a:prstGeom>
          <a:noFill/>
        </p:spPr>
      </p:pic>
      <p:sp>
        <p:nvSpPr>
          <p:cNvPr id="10" name="Стрелка вправо с вырезом 9">
            <a:hlinkClick r:id="" action="ppaction://hlinkshowjump?jump=nextslide" highlightClick="1"/>
          </p:cNvPr>
          <p:cNvSpPr/>
          <p:nvPr/>
        </p:nvSpPr>
        <p:spPr>
          <a:xfrm>
            <a:off x="6715140" y="1000108"/>
            <a:ext cx="2214578" cy="10715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  следующему </a:t>
            </a:r>
            <a:r>
              <a:rPr lang="ru-RU" sz="1600" dirty="0" smtClean="0">
                <a:hlinkClick r:id="" action="ppaction://hlinkshowjump?jump=nextslide" highlightClick="1"/>
              </a:rPr>
              <a:t>вопросу</a:t>
            </a:r>
            <a:endParaRPr lang="ru-RU" sz="1600" dirty="0"/>
          </a:p>
        </p:txBody>
      </p:sp>
      <p:sp>
        <p:nvSpPr>
          <p:cNvPr id="9" name="Стрелка вправо с вырезом 8">
            <a:hlinkClick r:id="" action="ppaction://hlinkshowjump?jump=nextslide" highlightClick="1"/>
          </p:cNvPr>
          <p:cNvSpPr/>
          <p:nvPr/>
        </p:nvSpPr>
        <p:spPr>
          <a:xfrm>
            <a:off x="6715140" y="142852"/>
            <a:ext cx="2214578" cy="64294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8" action="ppaction://hlinksldjump" highlightClick="1"/>
              </a:rPr>
              <a:t>Узнать</a:t>
            </a:r>
            <a:r>
              <a:rPr lang="ru-RU" dirty="0" smtClean="0"/>
              <a:t> больше</a:t>
            </a:r>
            <a:endParaRPr lang="ru-RU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00100" y="50004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15206" y="5049615"/>
            <a:ext cx="928694" cy="95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Круглая лента лицом вверх 10"/>
          <p:cNvSpPr/>
          <p:nvPr/>
        </p:nvSpPr>
        <p:spPr>
          <a:xfrm>
            <a:off x="71406" y="357166"/>
            <a:ext cx="2643206" cy="1500198"/>
          </a:xfrm>
          <a:prstGeom prst="ellipseRibbon2">
            <a:avLst/>
          </a:prstGeo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2" name="Лента лицом вниз 11"/>
          <p:cNvSpPr/>
          <p:nvPr/>
        </p:nvSpPr>
        <p:spPr>
          <a:xfrm>
            <a:off x="6357950" y="4786322"/>
            <a:ext cx="2786050" cy="1285884"/>
          </a:xfrm>
          <a:prstGeom prst="ribbon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</p:spTree>
  </p:cSld>
  <p:clrMapOvr>
    <a:masterClrMapping/>
  </p:clrMapOvr>
  <p:transition advClick="0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9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1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конечная звезда 1"/>
          <p:cNvSpPr/>
          <p:nvPr/>
        </p:nvSpPr>
        <p:spPr>
          <a:xfrm>
            <a:off x="2857488" y="1857364"/>
            <a:ext cx="3500462" cy="292895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Сколько длится миг?</a:t>
            </a:r>
            <a:endParaRPr lang="ru-RU" dirty="0"/>
          </a:p>
        </p:txBody>
      </p:sp>
      <p:pic>
        <p:nvPicPr>
          <p:cNvPr id="8201" name="Picture 9" descr="https://klike.net/uploads/posts/2022-08/1661927938_j-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1857364"/>
            <a:ext cx="3643338" cy="2928958"/>
          </a:xfrm>
          <a:prstGeom prst="rect">
            <a:avLst/>
          </a:prstGeom>
          <a:noFill/>
        </p:spPr>
      </p:pic>
      <p:sp>
        <p:nvSpPr>
          <p:cNvPr id="10" name="Стрелка вправо с вырезом 9">
            <a:hlinkClick r:id="" action="ppaction://hlinkshowjump?jump=nextslide" highlightClick="1"/>
          </p:cNvPr>
          <p:cNvSpPr/>
          <p:nvPr/>
        </p:nvSpPr>
        <p:spPr>
          <a:xfrm>
            <a:off x="6715140" y="1000108"/>
            <a:ext cx="2214578" cy="10715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  следующему </a:t>
            </a:r>
            <a:r>
              <a:rPr lang="ru-RU" sz="1600" dirty="0" smtClean="0">
                <a:hlinkClick r:id="" action="ppaction://hlinkshowjump?jump=nextslide" highlightClick="1"/>
              </a:rPr>
              <a:t>вопросу</a:t>
            </a:r>
            <a:endParaRPr lang="ru-RU" sz="1600" dirty="0"/>
          </a:p>
        </p:txBody>
      </p:sp>
      <p:sp>
        <p:nvSpPr>
          <p:cNvPr id="9" name="Стрелка вправо с вырезом 8">
            <a:hlinkClick r:id="" action="ppaction://hlinkshowjump?jump=nextslide" highlightClick="1"/>
          </p:cNvPr>
          <p:cNvSpPr/>
          <p:nvPr/>
        </p:nvSpPr>
        <p:spPr>
          <a:xfrm>
            <a:off x="6715140" y="142852"/>
            <a:ext cx="2214578" cy="64294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8" action="ppaction://hlinksldjump" highlightClick="1"/>
              </a:rPr>
              <a:t>Узнать</a:t>
            </a:r>
            <a:r>
              <a:rPr lang="ru-RU" dirty="0" smtClean="0"/>
              <a:t> больше</a:t>
            </a:r>
            <a:endParaRPr lang="ru-RU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00100" y="50004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15206" y="5049615"/>
            <a:ext cx="928694" cy="95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Круглая лента лицом вверх 10"/>
          <p:cNvSpPr/>
          <p:nvPr/>
        </p:nvSpPr>
        <p:spPr>
          <a:xfrm>
            <a:off x="71406" y="357166"/>
            <a:ext cx="2643206" cy="1500198"/>
          </a:xfrm>
          <a:prstGeom prst="ellipseRibbon2">
            <a:avLst/>
          </a:prstGeo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1/100 секунды</a:t>
            </a:r>
            <a:endParaRPr lang="ru-RU" dirty="0"/>
          </a:p>
        </p:txBody>
      </p:sp>
      <p:sp>
        <p:nvSpPr>
          <p:cNvPr id="12" name="Лента лицом вниз 11"/>
          <p:cNvSpPr/>
          <p:nvPr/>
        </p:nvSpPr>
        <p:spPr>
          <a:xfrm>
            <a:off x="6357950" y="4786322"/>
            <a:ext cx="2786050" cy="1285884"/>
          </a:xfrm>
          <a:prstGeom prst="ribbon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1/10 секунды</a:t>
            </a:r>
            <a:endParaRPr lang="ru-RU" dirty="0"/>
          </a:p>
        </p:txBody>
      </p:sp>
    </p:spTree>
  </p:cSld>
  <p:clrMapOvr>
    <a:masterClrMapping/>
  </p:clrMapOvr>
  <p:transition advClick="0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9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1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конечная звезда 1"/>
          <p:cNvSpPr/>
          <p:nvPr/>
        </p:nvSpPr>
        <p:spPr>
          <a:xfrm>
            <a:off x="2857488" y="1857364"/>
            <a:ext cx="3500462" cy="292895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Какое самое большое из известных чисел?</a:t>
            </a:r>
            <a:endParaRPr lang="ru-RU" dirty="0"/>
          </a:p>
        </p:txBody>
      </p:sp>
      <p:pic>
        <p:nvPicPr>
          <p:cNvPr id="8201" name="Picture 9" descr="https://klike.net/uploads/posts/2022-08/1661927938_j-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50" y="1857364"/>
            <a:ext cx="3643338" cy="2928958"/>
          </a:xfrm>
          <a:prstGeom prst="rect">
            <a:avLst/>
          </a:prstGeom>
          <a:noFill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2976" y="571480"/>
            <a:ext cx="928693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86644" y="5143513"/>
            <a:ext cx="928694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Стрелка вправо с вырезом 15">
            <a:hlinkClick r:id="" action="ppaction://hlinkshowjump?jump=nextslide" highlightClick="1"/>
          </p:cNvPr>
          <p:cNvSpPr/>
          <p:nvPr/>
        </p:nvSpPr>
        <p:spPr>
          <a:xfrm>
            <a:off x="6715140" y="142852"/>
            <a:ext cx="2214578" cy="64294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1" action="ppaction://hlinksldjump" highlightClick="1"/>
              </a:rPr>
              <a:t>Узнать</a:t>
            </a:r>
            <a:r>
              <a:rPr lang="ru-RU" dirty="0" smtClean="0"/>
              <a:t> больше</a:t>
            </a:r>
            <a:endParaRPr lang="ru-RU" dirty="0"/>
          </a:p>
        </p:txBody>
      </p:sp>
      <p:sp>
        <p:nvSpPr>
          <p:cNvPr id="17" name="Стрелка вправо с вырезом 16">
            <a:hlinkClick r:id="rId12" action="ppaction://hlinksldjump" highlightClick="1"/>
          </p:cNvPr>
          <p:cNvSpPr/>
          <p:nvPr/>
        </p:nvSpPr>
        <p:spPr>
          <a:xfrm>
            <a:off x="6715140" y="1000108"/>
            <a:ext cx="2214578" cy="10715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Завершить </a:t>
            </a:r>
            <a:r>
              <a:rPr lang="ru-RU" sz="1600" dirty="0" smtClean="0">
                <a:hlinkClick r:id="rId12" action="ppaction://hlinksldjump" highlightClick="1"/>
              </a:rPr>
              <a:t>игру</a:t>
            </a:r>
            <a:endParaRPr lang="ru-RU" sz="1600" dirty="0"/>
          </a:p>
        </p:txBody>
      </p:sp>
      <p:sp>
        <p:nvSpPr>
          <p:cNvPr id="10" name="Круглая лента лицом вверх 9"/>
          <p:cNvSpPr/>
          <p:nvPr/>
        </p:nvSpPr>
        <p:spPr>
          <a:xfrm>
            <a:off x="142844" y="428604"/>
            <a:ext cx="2643206" cy="1500198"/>
          </a:xfrm>
          <a:prstGeom prst="ellipseRibbon2">
            <a:avLst/>
          </a:prstGeo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noProof="1" smtClean="0"/>
              <a:t>Гуголплекс</a:t>
            </a:r>
          </a:p>
        </p:txBody>
      </p:sp>
      <p:sp>
        <p:nvSpPr>
          <p:cNvPr id="11" name="Лента лицом вниз 10"/>
          <p:cNvSpPr/>
          <p:nvPr/>
        </p:nvSpPr>
        <p:spPr>
          <a:xfrm>
            <a:off x="6357950" y="4857760"/>
            <a:ext cx="2786050" cy="1285884"/>
          </a:xfrm>
          <a:prstGeom prst="ribbon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Число </a:t>
            </a:r>
            <a:r>
              <a:rPr lang="ru-RU" noProof="1" smtClean="0"/>
              <a:t>Грэма</a:t>
            </a:r>
            <a:endParaRPr lang="ru-RU" noProof="1"/>
          </a:p>
        </p:txBody>
      </p:sp>
    </p:spTree>
  </p:cSld>
  <p:clrMapOvr>
    <a:masterClrMapping/>
  </p:clrMapOvr>
  <p:transition advClick="0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0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" y="581025"/>
            <a:ext cx="7580313" cy="556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трелка вверх 5">
            <a:hlinkClick r:id="rId5" action="ppaction://hlinksldjump" highlightClick="1"/>
          </p:cNvPr>
          <p:cNvSpPr/>
          <p:nvPr/>
        </p:nvSpPr>
        <p:spPr>
          <a:xfrm>
            <a:off x="8501090" y="5072074"/>
            <a:ext cx="500066" cy="1500198"/>
          </a:xfrm>
          <a:prstGeom prst="upArrow">
            <a:avLst>
              <a:gd name="adj1" fmla="val 50000"/>
              <a:gd name="adj2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Назад</a:t>
            </a:r>
            <a:endParaRPr lang="ru-RU" sz="1400" dirty="0"/>
          </a:p>
        </p:txBody>
      </p:sp>
    </p:spTree>
  </p:cSld>
  <p:clrMapOvr>
    <a:masterClrMapping/>
  </p:clrMapOvr>
  <p:transition advClick="0"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14414" y="785794"/>
            <a:ext cx="6858048" cy="492922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тайском языке 5 обозначается </a:t>
            </a:r>
            <a:r>
              <a:rPr lang="th-TH" sz="2400" dirty="0" smtClean="0"/>
              <a:t>ห้า («</a:t>
            </a:r>
            <a:r>
              <a:rPr lang="ru-RU" sz="2400" dirty="0" smtClean="0"/>
              <a:t>ха» в русской транскрипции). И если записать 55, то это будет читаться «</a:t>
            </a:r>
            <a:r>
              <a:rPr lang="ru-RU" sz="2400" noProof="1" smtClean="0"/>
              <a:t>хаха</a:t>
            </a:r>
            <a:r>
              <a:rPr lang="ru-RU" sz="2400" dirty="0" smtClean="0"/>
              <a:t>», а 555 – «</a:t>
            </a:r>
            <a:r>
              <a:rPr lang="ru-RU" sz="2400" noProof="1" smtClean="0"/>
              <a:t>хахаха</a:t>
            </a:r>
            <a:r>
              <a:rPr lang="ru-RU" sz="2400" dirty="0" smtClean="0"/>
              <a:t>». 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Поэтому тайцы при переписке часто употребляют число «555» для выражения смеха.</a:t>
            </a:r>
            <a:endParaRPr lang="ru-RU" sz="2400" dirty="0"/>
          </a:p>
        </p:txBody>
      </p:sp>
      <p:sp>
        <p:nvSpPr>
          <p:cNvPr id="4" name="Стрелка вверх 3">
            <a:hlinkClick r:id="rId4" action="ppaction://hlinksldjump" highlightClick="1"/>
          </p:cNvPr>
          <p:cNvSpPr/>
          <p:nvPr/>
        </p:nvSpPr>
        <p:spPr>
          <a:xfrm>
            <a:off x="8286776" y="5072074"/>
            <a:ext cx="500066" cy="1500198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Назад</a:t>
            </a:r>
            <a:endParaRPr lang="ru-RU" sz="1400" dirty="0"/>
          </a:p>
        </p:txBody>
      </p:sp>
    </p:spTree>
  </p:cSld>
  <p:clrMapOvr>
    <a:masterClrMapping/>
  </p:clrMapOvr>
  <p:transition advClick="0"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5852" y="857232"/>
            <a:ext cx="6858048" cy="492922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Сумма чисел на рулетке равна так называемому «числу дьявола» – 666, так что азартные игры – вовсе не безобидное занятие.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Интересно, что в Европарламенте присутствует кресло с номером 666, но оно всегда остается пустым. Такова давняя традиция.</a:t>
            </a:r>
            <a:endParaRPr lang="ru-RU" sz="2400" dirty="0"/>
          </a:p>
        </p:txBody>
      </p:sp>
      <p:sp>
        <p:nvSpPr>
          <p:cNvPr id="6" name="Стрелка вверх 5">
            <a:hlinkClick r:id="rId4" action="ppaction://hlinksldjump" highlightClick="1"/>
          </p:cNvPr>
          <p:cNvSpPr/>
          <p:nvPr/>
        </p:nvSpPr>
        <p:spPr>
          <a:xfrm>
            <a:off x="8286776" y="5072074"/>
            <a:ext cx="500066" cy="1500198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Назад</a:t>
            </a:r>
            <a:endParaRPr lang="ru-RU" sz="1400" dirty="0"/>
          </a:p>
        </p:txBody>
      </p:sp>
    </p:spTree>
  </p:cSld>
  <p:clrMapOvr>
    <a:masterClrMapping/>
  </p:clrMapOvr>
  <p:transition advClick="0"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57290" y="928670"/>
            <a:ext cx="6858048" cy="485778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Великий древнегреческий математик и философ Пифагор Самосский (6 век до нашей эры) называл чётные числа «женскими», а нечётные – «мужскими».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Забавно, что «3» (тройку) Пифагор считал совершенным числом, определяя его как «плод брака» первого нечётного и первого чётного чисел (1 + 2).</a:t>
            </a:r>
            <a:endParaRPr lang="ru-RU" sz="2400" dirty="0"/>
          </a:p>
        </p:txBody>
      </p:sp>
      <p:sp>
        <p:nvSpPr>
          <p:cNvPr id="3" name="Стрелка вверх 2">
            <a:hlinkClick r:id="rId4" action="ppaction://hlinksldjump" highlightClick="1"/>
          </p:cNvPr>
          <p:cNvSpPr/>
          <p:nvPr/>
        </p:nvSpPr>
        <p:spPr>
          <a:xfrm>
            <a:off x="8286776" y="5072074"/>
            <a:ext cx="500066" cy="1500198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Назад</a:t>
            </a:r>
            <a:endParaRPr lang="ru-RU" sz="1400" dirty="0"/>
          </a:p>
        </p:txBody>
      </p:sp>
    </p:spTree>
  </p:cSld>
  <p:clrMapOvr>
    <a:masterClrMapping/>
  </p:clrMapOvr>
  <p:transition advClick="0"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42976" y="857232"/>
            <a:ext cx="7143800" cy="500066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Привычная нам десятеричная система счисления сформировалась в Индии еще в 5 веке нашей эры, как и прообразы современных цифр. А уже оттуда, благодаря арабской экспансии, она распространилась по исламскому миру и в 10 веке нашей эры пришла в Европу, где начала активно использоваться в 15-16 веках.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Так завоеватели территорий попутно «присвоили» себе еще и авторство цифр, которые теперь называют арабскими.  </a:t>
            </a:r>
            <a:endParaRPr lang="ru-RU" sz="2400" dirty="0"/>
          </a:p>
        </p:txBody>
      </p:sp>
      <p:sp>
        <p:nvSpPr>
          <p:cNvPr id="3" name="Стрелка вверх 2">
            <a:hlinkClick r:id="rId4" action="ppaction://hlinksldjump" highlightClick="1"/>
          </p:cNvPr>
          <p:cNvSpPr/>
          <p:nvPr/>
        </p:nvSpPr>
        <p:spPr>
          <a:xfrm>
            <a:off x="8429652" y="5072074"/>
            <a:ext cx="500066" cy="1500198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Назад</a:t>
            </a:r>
            <a:endParaRPr lang="ru-RU" sz="1400" dirty="0"/>
          </a:p>
        </p:txBody>
      </p:sp>
    </p:spTree>
  </p:cSld>
  <p:clrMapOvr>
    <a:masterClrMapping/>
  </p:clrMapOvr>
  <p:transition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28662" y="642918"/>
            <a:ext cx="7500990" cy="521497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Единственная цифра с двумя официальными названиями – 0 (нуль и ноль). Её придумали в Индии в 6 веке нашей эры.</a:t>
            </a:r>
          </a:p>
          <a:p>
            <a:endParaRPr lang="ru-RU" sz="2000" dirty="0" smtClean="0"/>
          </a:p>
          <a:p>
            <a:r>
              <a:rPr lang="ru-RU" sz="2000" dirty="0" smtClean="0"/>
              <a:t>Интересно, что в Древнем Риме и Греции математики знали о существовании числа «0», но не признавали его. Аристотель утверждал, что «0» – не цифра, поскольку на него нельзя делить.</a:t>
            </a:r>
          </a:p>
          <a:p>
            <a:r>
              <a:rPr lang="ru-RU" sz="2000" dirty="0" smtClean="0"/>
              <a:t>А в Римской империи для нуля даже не нашлось обозначения римскими цифрами. Для записи нуля римляне использовали латинское слово «</a:t>
            </a:r>
            <a:r>
              <a:rPr lang="ru-RU" sz="2000" dirty="0" err="1" smtClean="0"/>
              <a:t>nulla</a:t>
            </a:r>
            <a:r>
              <a:rPr lang="ru-RU" sz="2000" dirty="0" smtClean="0"/>
              <a:t>».</a:t>
            </a:r>
          </a:p>
          <a:p>
            <a:endParaRPr lang="ru-RU" sz="2000" dirty="0" smtClean="0"/>
          </a:p>
          <a:p>
            <a:r>
              <a:rPr lang="ru-RU" sz="2000" dirty="0" smtClean="0"/>
              <a:t>А еще западные учёные считают 0 натуральным числом, а российские – нет.</a:t>
            </a:r>
          </a:p>
          <a:p>
            <a:pPr algn="ctr"/>
            <a:endParaRPr lang="ru-RU" sz="2400" dirty="0"/>
          </a:p>
        </p:txBody>
      </p:sp>
      <p:sp>
        <p:nvSpPr>
          <p:cNvPr id="3" name="Стрелка вверх 2">
            <a:hlinkClick r:id="rId4" action="ppaction://hlinksldjump" highlightClick="1"/>
          </p:cNvPr>
          <p:cNvSpPr/>
          <p:nvPr/>
        </p:nvSpPr>
        <p:spPr>
          <a:xfrm>
            <a:off x="8501090" y="5072074"/>
            <a:ext cx="500066" cy="1500198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Назад</a:t>
            </a:r>
            <a:endParaRPr lang="ru-RU" sz="1400" dirty="0"/>
          </a:p>
        </p:txBody>
      </p:sp>
    </p:spTree>
  </p:cSld>
  <p:clrMapOvr>
    <a:masterClrMapping/>
  </p:clrMapOvr>
  <p:transition advClick="0"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00034" y="214290"/>
            <a:ext cx="8143932" cy="6215106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</a:rPr>
              <a:t>Цель: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Book Antiqua" pitchFamily="18" charset="0"/>
              </a:rPr>
              <a:t>Расширить математический кругозор учащихся, их знания и представления о числах.</a:t>
            </a:r>
          </a:p>
          <a:p>
            <a:endParaRPr lang="ru-RU" dirty="0" smtClean="0"/>
          </a:p>
          <a:p>
            <a:r>
              <a:rPr lang="ru-RU" sz="2800" b="1" i="1" dirty="0" smtClean="0">
                <a:solidFill>
                  <a:srgbClr val="C00000"/>
                </a:solidFill>
                <a:latin typeface="Book Antiqua" pitchFamily="18" charset="0"/>
              </a:rPr>
              <a:t>Задачи:</a:t>
            </a:r>
          </a:p>
          <a:p>
            <a:pPr>
              <a:buFontTx/>
              <a:buChar char="-"/>
            </a:pPr>
            <a:r>
              <a:rPr lang="ru-RU" b="1" i="1" dirty="0" smtClean="0">
                <a:latin typeface="Book Antiqua" pitchFamily="18" charset="0"/>
              </a:rPr>
              <a:t> </a:t>
            </a:r>
            <a:r>
              <a:rPr lang="ru-RU" b="1" i="1" dirty="0" smtClean="0">
                <a:solidFill>
                  <a:schemeClr val="tx2"/>
                </a:solidFill>
                <a:latin typeface="Book Antiqua" pitchFamily="18" charset="0"/>
              </a:rPr>
              <a:t>прививать интерес к математике и теории чисел;  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tx2"/>
                </a:solidFill>
                <a:latin typeface="Book Antiqua" pitchFamily="18" charset="0"/>
              </a:rPr>
              <a:t> развивать память, внимание, логическое мышление и интуицию учащихся;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tx2"/>
                </a:solidFill>
                <a:latin typeface="Book Antiqua" pitchFamily="18" charset="0"/>
              </a:rPr>
              <a:t> способствовать повышению читательской и математической грамотности учащихся;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tx2"/>
                </a:solidFill>
                <a:latin typeface="Book Antiqua" pitchFamily="18" charset="0"/>
              </a:rPr>
              <a:t> воспитывать самостоятельность и ответственность за результаты своих действий;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tx2"/>
                </a:solidFill>
                <a:latin typeface="Book Antiqua" pitchFamily="18" charset="0"/>
              </a:rPr>
              <a:t>  формировать чувства солидарности и ответственности при работе в команде.</a:t>
            </a:r>
          </a:p>
          <a:p>
            <a:pPr algn="ctr"/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58214" y="6286520"/>
            <a:ext cx="571504" cy="35719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1472" y="500042"/>
            <a:ext cx="7858180" cy="550072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/>
              <a:t>Число Пи иррационально и бесконечно, то есть его невозможно представить в виде обыкновенной дроби. Открыли это число ученые разных культур практическим способом, решая задачу о длине окружности, независимо друг от друга.</a:t>
            </a:r>
          </a:p>
          <a:p>
            <a:endParaRPr lang="ru-RU" sz="2000" dirty="0" smtClean="0"/>
          </a:p>
          <a:p>
            <a:r>
              <a:rPr lang="ru-RU" sz="2000" dirty="0" smtClean="0"/>
              <a:t>Забавно, что в 1897 году в штате Индиана пытались законодательно округлить число</a:t>
            </a:r>
            <a:r>
              <a:rPr lang="ru-RU" sz="2000" noProof="1" smtClean="0"/>
              <a:t> π </a:t>
            </a:r>
            <a:r>
              <a:rPr lang="ru-RU" sz="2000" dirty="0" smtClean="0"/>
              <a:t>до 3,2. Палата представителей выпустила соответствующий билль, но, к счастью,  голосование в Сенате США было заблокировано профессором университета.</a:t>
            </a:r>
          </a:p>
          <a:p>
            <a:endParaRPr lang="ru-RU" sz="2000" dirty="0" smtClean="0"/>
          </a:p>
          <a:p>
            <a:r>
              <a:rPr lang="ru-RU" sz="2000" dirty="0" smtClean="0"/>
              <a:t>У числа</a:t>
            </a:r>
            <a:r>
              <a:rPr lang="ru-RU" sz="2000" noProof="1" smtClean="0"/>
              <a:t> π </a:t>
            </a:r>
            <a:r>
              <a:rPr lang="ru-RU" sz="2000" dirty="0" smtClean="0"/>
              <a:t>целых 2 «дня рождения». Это 14 марта, так как в американском формате эта дата записывается 3.14, и 22 июля – 22/7 в европейском формате. Значение последней дроби достаточно близко к значению числа </a:t>
            </a:r>
            <a:r>
              <a:rPr lang="ru-RU" sz="2000" noProof="1" smtClean="0"/>
              <a:t>π</a:t>
            </a:r>
            <a:r>
              <a:rPr lang="ru-RU" sz="2000" dirty="0" smtClean="0"/>
              <a:t>.</a:t>
            </a:r>
          </a:p>
          <a:p>
            <a:pPr algn="ctr"/>
            <a:endParaRPr lang="ru-RU" sz="2000" dirty="0"/>
          </a:p>
        </p:txBody>
      </p:sp>
      <p:sp>
        <p:nvSpPr>
          <p:cNvPr id="3" name="Стрелка вверх 2">
            <a:hlinkClick r:id="rId4" action="ppaction://hlinksldjump" highlightClick="1"/>
          </p:cNvPr>
          <p:cNvSpPr/>
          <p:nvPr/>
        </p:nvSpPr>
        <p:spPr>
          <a:xfrm>
            <a:off x="8501090" y="5072074"/>
            <a:ext cx="500066" cy="1500198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Назад</a:t>
            </a:r>
            <a:endParaRPr lang="ru-RU" sz="1400" dirty="0"/>
          </a:p>
        </p:txBody>
      </p:sp>
    </p:spTree>
  </p:cSld>
  <p:clrMapOvr>
    <a:masterClrMapping/>
  </p:clrMapOvr>
  <p:transition advClick="0"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28662" y="642918"/>
            <a:ext cx="7500990" cy="507209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2000" dirty="0" smtClean="0"/>
          </a:p>
          <a:p>
            <a:pPr lvl="0" algn="ctr"/>
            <a:endParaRPr lang="ru-RU" sz="2000" dirty="0" smtClean="0"/>
          </a:p>
          <a:p>
            <a:pPr lvl="0" algn="ctr"/>
            <a:r>
              <a:rPr lang="ru-RU" sz="2000" dirty="0" smtClean="0"/>
              <a:t>В России несчастливым числом считают «13», а в Азии – «4». Многие азиаты даже страдают </a:t>
            </a:r>
            <a:r>
              <a:rPr lang="ru-RU" sz="2000" noProof="1" smtClean="0"/>
              <a:t>тетрафобией</a:t>
            </a:r>
            <a:r>
              <a:rPr lang="ru-RU" sz="2000" dirty="0" smtClean="0"/>
              <a:t> – иррациональной боязнью четвёрки. Корни такого страха – в созвучии названия числа 4 и китайского слова «смерть». </a:t>
            </a:r>
          </a:p>
          <a:p>
            <a:pPr lvl="0" algn="ctr"/>
            <a:endParaRPr lang="ru-RU" sz="2000" dirty="0" smtClean="0"/>
          </a:p>
          <a:p>
            <a:pPr lvl="0" algn="ctr"/>
            <a:r>
              <a:rPr lang="ru-RU" sz="2000" dirty="0" smtClean="0"/>
              <a:t>В Китае и на Тайване официально разрешается не использовать четвёрку. Во многих зданиях этих стран даже отсутствует 4 этаж (за третьим сразу следует пятый).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А в Италии несчастливым числом считается 17. Причиной нелюбви к этому числу стала древняя традиция. В Римской империи на надгробных плитах писали «меня больше нет». Эта надпись состояла из сочетания цифр 6 и 11 (VIXI), что в сумме даёт 17.</a:t>
            </a:r>
          </a:p>
          <a:p>
            <a:pPr lvl="0" algn="ctr"/>
            <a:endParaRPr lang="ru-RU" sz="2400" dirty="0" smtClean="0"/>
          </a:p>
          <a:p>
            <a:pPr algn="ctr"/>
            <a:endParaRPr lang="ru-RU" sz="2400" dirty="0"/>
          </a:p>
        </p:txBody>
      </p:sp>
      <p:sp>
        <p:nvSpPr>
          <p:cNvPr id="3" name="Стрелка вверх 2">
            <a:hlinkClick r:id="rId4" action="ppaction://hlinksldjump" highlightClick="1"/>
          </p:cNvPr>
          <p:cNvSpPr/>
          <p:nvPr/>
        </p:nvSpPr>
        <p:spPr>
          <a:xfrm>
            <a:off x="8501090" y="5072074"/>
            <a:ext cx="500066" cy="1500198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Назад</a:t>
            </a:r>
            <a:endParaRPr lang="ru-RU" sz="1400" dirty="0"/>
          </a:p>
        </p:txBody>
      </p:sp>
    </p:spTree>
  </p:cSld>
  <p:clrMapOvr>
    <a:masterClrMapping/>
  </p:clrMapOvr>
  <p:transition advClick="0"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42976" y="928670"/>
            <a:ext cx="7215238" cy="507209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Мгновение или миг – не просто поэтическое определение. Он является настоящей единицей исчисления времени, которая составляет одну сотую секунды.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А самое маленькое число в мире не имеет названия, но имеет автора – это </a:t>
            </a:r>
            <a:r>
              <a:rPr lang="ru-RU" sz="2000" dirty="0" err="1" smtClean="0"/>
              <a:t>Шон</a:t>
            </a:r>
            <a:r>
              <a:rPr lang="ru-RU" sz="2000" dirty="0" smtClean="0"/>
              <a:t> </a:t>
            </a:r>
            <a:r>
              <a:rPr lang="ru-RU" sz="2000" dirty="0" err="1" smtClean="0"/>
              <a:t>Кэррол</a:t>
            </a:r>
            <a:r>
              <a:rPr lang="ru-RU" sz="2000" dirty="0" smtClean="0"/>
              <a:t>, доктор космологии и астрофизики,  профессор Калифорнийского технологического университета.</a:t>
            </a:r>
          </a:p>
          <a:p>
            <a:pPr algn="ctr"/>
            <a:r>
              <a:rPr lang="ru-RU" sz="2000" dirty="0" smtClean="0"/>
              <a:t>Число-рекордсмен, невероятно близкое к нулю, представляет собой десятичную дробь, в которой после запятой перед единицей стоит 100 миллионов триллионов </a:t>
            </a:r>
            <a:r>
              <a:rPr lang="ru-RU" sz="2000" dirty="0" err="1" smtClean="0"/>
              <a:t>триллионов</a:t>
            </a:r>
            <a:r>
              <a:rPr lang="ru-RU" sz="2000" dirty="0" smtClean="0"/>
              <a:t> </a:t>
            </a:r>
            <a:r>
              <a:rPr lang="ru-RU" sz="2000" dirty="0" err="1" smtClean="0"/>
              <a:t>триллионов</a:t>
            </a:r>
            <a:r>
              <a:rPr lang="ru-RU" sz="2000" dirty="0" smtClean="0"/>
              <a:t> нулей. И это не абстрактное понятие, а вероятность повторного Большого взрыва и появления новой Вселенной из атома.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</p:txBody>
      </p:sp>
      <p:sp>
        <p:nvSpPr>
          <p:cNvPr id="3" name="Стрелка вверх 2">
            <a:hlinkClick r:id="rId4" action="ppaction://hlinksldjump" highlightClick="1"/>
          </p:cNvPr>
          <p:cNvSpPr/>
          <p:nvPr/>
        </p:nvSpPr>
        <p:spPr>
          <a:xfrm>
            <a:off x="8429652" y="5072074"/>
            <a:ext cx="500066" cy="1500198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Назад</a:t>
            </a:r>
            <a:endParaRPr lang="ru-RU" sz="1400" dirty="0"/>
          </a:p>
        </p:txBody>
      </p:sp>
    </p:spTree>
  </p:cSld>
  <p:clrMapOvr>
    <a:masterClrMapping/>
  </p:clrMapOvr>
  <p:transition advClick="0"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42976" y="714356"/>
            <a:ext cx="7215238" cy="521497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noProof="1" smtClean="0"/>
              <a:t>Гугол – это десять в сотой степени, то есть единица со 100 нулями.</a:t>
            </a:r>
          </a:p>
          <a:p>
            <a:pPr algn="ctr"/>
            <a:r>
              <a:rPr lang="ru-RU" noProof="1" smtClean="0"/>
              <a:t>Центиллион – единица с 600 нулями.</a:t>
            </a:r>
          </a:p>
          <a:p>
            <a:pPr algn="ctr"/>
            <a:endParaRPr lang="ru-RU" noProof="1" smtClean="0"/>
          </a:p>
          <a:p>
            <a:r>
              <a:rPr lang="ru-RU" noProof="1" smtClean="0"/>
              <a:t>Гуголплекс -  это 10 в степени гугол, иначе 10 миллиардов в 100 степени. Калькулятор показывает его как «infinitive» (бесконечность). Записать его привычным способом невозможно, так как такое число нулей больше числа атомов во Вселенной. </a:t>
            </a:r>
          </a:p>
          <a:p>
            <a:r>
              <a:rPr lang="ru-RU" noProof="1" smtClean="0"/>
              <a:t> </a:t>
            </a:r>
          </a:p>
          <a:p>
            <a:r>
              <a:rPr lang="ru-RU" noProof="1" smtClean="0"/>
              <a:t>И всё же в математике существует гораздо большее конечное известное число, в 1980 году попавшее в Книгу рекордов Гиннесса. Это число Грэма. Его название в английском языке -  квинквавигинтиллион.  Это сверхгигантское число – огромнейшая степень тройки, которая не записывается в виде обычной степени, а лишь с использованием специальных значков - сверхстепени. Для его цифровой записи потребовалось бы больше, чем 10 в 500 степени Вселенных! </a:t>
            </a:r>
          </a:p>
          <a:p>
            <a:pPr algn="ctr"/>
            <a:endParaRPr lang="ru-RU" dirty="0"/>
          </a:p>
        </p:txBody>
      </p:sp>
      <p:sp>
        <p:nvSpPr>
          <p:cNvPr id="3" name="Стрелка вверх 2">
            <a:hlinkClick r:id="rId4" action="ppaction://hlinksldjump" highlightClick="1"/>
          </p:cNvPr>
          <p:cNvSpPr/>
          <p:nvPr/>
        </p:nvSpPr>
        <p:spPr>
          <a:xfrm>
            <a:off x="8429652" y="5072074"/>
            <a:ext cx="500066" cy="1500198"/>
          </a:xfrm>
          <a:prstGeom prst="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Назад</a:t>
            </a:r>
            <a:endParaRPr lang="ru-RU" sz="1400" dirty="0"/>
          </a:p>
        </p:txBody>
      </p:sp>
    </p:spTree>
  </p:cSld>
  <p:clrMapOvr>
    <a:masterClrMapping/>
  </p:clrMapOvr>
  <p:transition advClick="0">
    <p:sndAc>
      <p:stSnd>
        <p:snd r:embed="rId2" name="arrow.wav" builtIn="1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cf.ppt-online.org/files1/slide/v/VGAMpcKR0Jzk9Ie4SxhD53WTUHQ8aLusd1oYfOqmE/slide-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143248"/>
            <a:ext cx="3413849" cy="30003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Блок-схема: знак завершения 3"/>
          <p:cNvSpPr/>
          <p:nvPr/>
        </p:nvSpPr>
        <p:spPr>
          <a:xfrm>
            <a:off x="2643174" y="1708242"/>
            <a:ext cx="3616624" cy="649188"/>
          </a:xfrm>
          <a:prstGeom prst="flowChartTerminator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 pitchFamily="34" charset="0"/>
              </a:rPr>
              <a:t>Спасибо за внимание!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43900" y="6215082"/>
            <a:ext cx="500066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571481"/>
            <a:ext cx="750099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C00000"/>
              </a:solidFill>
              <a:latin typeface="Cambria Math" pitchFamily="18" charset="0"/>
              <a:ea typeface="Cambria Math" pitchFamily="18" charset="0"/>
              <a:hlinkClick r:id="rId4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  <a:hlinkClick r:id="rId4"/>
              </a:rPr>
              <a:t>Источники информации:</a:t>
            </a:r>
          </a:p>
          <a:p>
            <a:endParaRPr lang="ru-RU" sz="2400" b="1" dirty="0" smtClean="0">
              <a:solidFill>
                <a:srgbClr val="C00000"/>
              </a:solidFill>
              <a:latin typeface="Candara" pitchFamily="34" charset="0"/>
              <a:hlinkClick r:id="rId4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https://obshe.net/posts/id5374.html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6"/>
              </a:rPr>
              <a:t>https://moesoznanye.ru/nauka/matematika-interesnye-fakty.html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7"/>
              </a:rPr>
              <a:t>https://otvet.mail.ru/question/205749244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8"/>
              </a:rPr>
              <a:t>https://dzen.ru/a/XrhlOP-pmB4Ytb89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hlinkClick r:id="rId4"/>
              </a:rPr>
              <a:t>https://ru.pinterest.com/pin/724446290054619977/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https://klike.net/2730-kartinki-znak-voprosa-32-foto.html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https://catherineasquithgallery.com/raznye-fony/11769-fon-matematika-206-foto.html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>
                <a:hlinkClick r:id="rId11"/>
              </a:rPr>
              <a:t>https://ppt-online.org/292731</a:t>
            </a:r>
            <a:endParaRPr lang="ru-RU" dirty="0" smtClean="0"/>
          </a:p>
          <a:p>
            <a:r>
              <a:rPr lang="en-US" dirty="0" smtClean="0">
                <a:hlinkClick r:id="rId12"/>
              </a:rPr>
              <a:t>https://myslide.ru/presentation/chisla--velikany</a:t>
            </a:r>
            <a:endParaRPr lang="ru-RU" dirty="0" smtClean="0"/>
          </a:p>
          <a:p>
            <a:r>
              <a:rPr lang="en-US" dirty="0" smtClean="0">
                <a:hlinkClick r:id="rId13"/>
              </a:rPr>
              <a:t>https://dzen.ru/a/YhPLn-auWxbrOyNq</a:t>
            </a:r>
            <a:endParaRPr lang="ru-RU" dirty="0" smtClean="0"/>
          </a:p>
          <a:p>
            <a:r>
              <a:rPr lang="en-US" dirty="0" smtClean="0">
                <a:hlinkClick r:id="rId14"/>
              </a:rPr>
              <a:t>https://dzen.ru/a/XtOZjK1BRjsSjMtM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endshow" highlightClick="1"/>
          </p:cNvPr>
          <p:cNvSpPr/>
          <p:nvPr/>
        </p:nvSpPr>
        <p:spPr>
          <a:xfrm>
            <a:off x="8286776" y="6143644"/>
            <a:ext cx="500066" cy="500066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571481"/>
            <a:ext cx="75009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C00000"/>
              </a:solidFill>
              <a:latin typeface="Cambria Math" pitchFamily="18" charset="0"/>
              <a:ea typeface="Cambria Math" pitchFamily="18" charset="0"/>
              <a:hlinkClick r:id="rId4"/>
            </a:endParaRPr>
          </a:p>
          <a:p>
            <a:r>
              <a:rPr lang="ru-RU" sz="2400" dirty="0" smtClean="0"/>
              <a:t>Авторство данного ресурса принадлежит </a:t>
            </a:r>
            <a:r>
              <a:rPr lang="ru-RU" sz="2400" noProof="1" smtClean="0"/>
              <a:t>Стяжкиной</a:t>
            </a:r>
            <a:r>
              <a:rPr lang="ru-RU" sz="2400" noProof="1" smtClean="0"/>
              <a:t> </a:t>
            </a:r>
            <a:r>
              <a:rPr lang="ru-RU" sz="2400" dirty="0" smtClean="0"/>
              <a:t>Светлане Анатольевне, учителю математики ГОУ ЛНР «Молодогвардейская средняя школа № 21».</a:t>
            </a:r>
          </a:p>
          <a:p>
            <a:endParaRPr lang="ru-RU" sz="2400" dirty="0" smtClean="0"/>
          </a:p>
          <a:p>
            <a:r>
              <a:rPr lang="ru-RU" sz="2400" dirty="0" smtClean="0"/>
              <a:t>Автор разрешает использовать презентацию в образовательных целях.</a:t>
            </a:r>
          </a:p>
          <a:p>
            <a:endParaRPr lang="ru-RU" sz="2400" dirty="0" smtClean="0"/>
          </a:p>
          <a:p>
            <a:r>
              <a:rPr lang="ru-RU" sz="2400" dirty="0" smtClean="0"/>
              <a:t>Никакая часть данного ресурса не может быть использована без ссылки на источник.</a:t>
            </a:r>
            <a:endParaRPr lang="ru-RU" sz="2400" dirty="0"/>
          </a:p>
        </p:txBody>
      </p:sp>
    </p:spTree>
  </p:cSld>
  <p:clrMapOvr>
    <a:masterClrMapping/>
  </p:clrMapOvr>
  <p:transition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00034" y="214290"/>
            <a:ext cx="8143932" cy="6215106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</a:rPr>
              <a:t>Правила игры</a:t>
            </a:r>
          </a:p>
          <a:p>
            <a:endParaRPr lang="ru-RU" sz="3200" b="1" i="1" dirty="0" smtClean="0">
              <a:solidFill>
                <a:srgbClr val="C00000"/>
              </a:solidFill>
              <a:latin typeface="Book Antiqua" pitchFamily="18" charset="0"/>
            </a:endParaRPr>
          </a:p>
          <a:p>
            <a:r>
              <a:rPr lang="ru-RU" sz="1600" b="1" i="1" dirty="0" smtClean="0">
                <a:solidFill>
                  <a:schemeClr val="tx2"/>
                </a:solidFill>
                <a:latin typeface="Book Antiqua" pitchFamily="18" charset="0"/>
              </a:rPr>
              <a:t>Викторина состоит из 10 вопросов с выбором одного правильного ответа из двух.</a:t>
            </a:r>
          </a:p>
          <a:p>
            <a:endParaRPr lang="ru-RU" sz="1600" b="1" i="1" dirty="0" smtClean="0">
              <a:solidFill>
                <a:schemeClr val="tx2"/>
              </a:solidFill>
              <a:latin typeface="Book Antiqua" pitchFamily="18" charset="0"/>
            </a:endParaRPr>
          </a:p>
          <a:p>
            <a:r>
              <a:rPr lang="ru-RU" sz="1600" b="1" i="1" dirty="0" smtClean="0">
                <a:solidFill>
                  <a:schemeClr val="tx2"/>
                </a:solidFill>
                <a:latin typeface="Book Antiqua" pitchFamily="18" charset="0"/>
              </a:rPr>
              <a:t>Чтобы увидеть вопрос или выбрать ответ, нужно нажать на соответствующие рисунки-объекты.</a:t>
            </a:r>
          </a:p>
          <a:p>
            <a:r>
              <a:rPr lang="ru-RU" sz="1600" b="1" i="1" dirty="0" smtClean="0">
                <a:solidFill>
                  <a:schemeClr val="tx2"/>
                </a:solidFill>
                <a:latin typeface="Book Antiqua" pitchFamily="18" charset="0"/>
              </a:rPr>
              <a:t>Чтобы узнать больше информации по вопросу или перейти к следующему вопросу, нужно нажать на соответствующее слово на  стрелке-указателе. </a:t>
            </a:r>
          </a:p>
          <a:p>
            <a:r>
              <a:rPr lang="ru-RU" sz="1600" b="1" i="1" dirty="0" smtClean="0">
                <a:solidFill>
                  <a:schemeClr val="tx2"/>
                </a:solidFill>
                <a:latin typeface="Book Antiqua" pitchFamily="18" charset="0"/>
              </a:rPr>
              <a:t>Переход между слайдами выполняется по управляющим кнопкам.</a:t>
            </a:r>
          </a:p>
          <a:p>
            <a:endParaRPr lang="ru-RU" sz="1600" b="1" i="1" dirty="0" smtClean="0">
              <a:solidFill>
                <a:schemeClr val="tx2"/>
              </a:solidFill>
              <a:latin typeface="Book Antiqua" pitchFamily="18" charset="0"/>
            </a:endParaRPr>
          </a:p>
          <a:p>
            <a:r>
              <a:rPr lang="ru-RU" sz="1600" b="1" i="1" dirty="0" smtClean="0">
                <a:solidFill>
                  <a:schemeClr val="tx2"/>
                </a:solidFill>
                <a:latin typeface="Book Antiqua" pitchFamily="18" charset="0"/>
              </a:rPr>
              <a:t>При организации игры в командах побеждает команда, давшая больше правильных ответов.</a:t>
            </a:r>
          </a:p>
          <a:p>
            <a:r>
              <a:rPr lang="ru-RU" sz="1600" b="1" i="1" dirty="0" smtClean="0">
                <a:solidFill>
                  <a:schemeClr val="tx2"/>
                </a:solidFill>
                <a:latin typeface="Book Antiqua" pitchFamily="18" charset="0"/>
              </a:rPr>
              <a:t>При коллективном или индивидуальном прохождении игра выполняет просветительскую функцию, повышая эрудированность учащихся.</a:t>
            </a:r>
          </a:p>
          <a:p>
            <a:endParaRPr lang="ru-RU" b="1" i="1" dirty="0" smtClean="0">
              <a:solidFill>
                <a:schemeClr val="tx2"/>
              </a:solidFill>
              <a:latin typeface="Book Antiqu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15338" y="6286520"/>
            <a:ext cx="642942" cy="35719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>
            <a:hlinkClick r:id="" action="ppaction://hlinkshowjump?jump=nextslide" highlightClick="1"/>
          </p:cNvPr>
          <p:cNvSpPr/>
          <p:nvPr/>
        </p:nvSpPr>
        <p:spPr>
          <a:xfrm>
            <a:off x="6715140" y="142852"/>
            <a:ext cx="2214578" cy="64294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7" action="ppaction://hlinksldjump" highlightClick="1"/>
              </a:rPr>
              <a:t>Узнать</a:t>
            </a:r>
            <a:r>
              <a:rPr lang="ru-RU" dirty="0" smtClean="0"/>
              <a:t> больше</a:t>
            </a:r>
            <a:endParaRPr lang="ru-RU" dirty="0"/>
          </a:p>
        </p:txBody>
      </p:sp>
      <p:sp>
        <p:nvSpPr>
          <p:cNvPr id="2" name="6-конечная звезда 1"/>
          <p:cNvSpPr/>
          <p:nvPr/>
        </p:nvSpPr>
        <p:spPr>
          <a:xfrm>
            <a:off x="2857488" y="1857364"/>
            <a:ext cx="3500462" cy="292895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идет после миллиона?</a:t>
            </a:r>
            <a:endParaRPr lang="ru-RU" dirty="0"/>
          </a:p>
        </p:txBody>
      </p:sp>
      <p:pic>
        <p:nvPicPr>
          <p:cNvPr id="8201" name="Picture 9" descr="https://klike.net/uploads/posts/2022-08/1661927938_j-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50" y="1857364"/>
            <a:ext cx="3643338" cy="2928958"/>
          </a:xfrm>
          <a:prstGeom prst="rect">
            <a:avLst/>
          </a:prstGeom>
          <a:noFill/>
        </p:spPr>
      </p:pic>
      <p:sp>
        <p:nvSpPr>
          <p:cNvPr id="10" name="Стрелка вправо с вырезом 9">
            <a:hlinkClick r:id="" action="ppaction://hlinkshowjump?jump=nextslide" highlightClick="1"/>
          </p:cNvPr>
          <p:cNvSpPr/>
          <p:nvPr/>
        </p:nvSpPr>
        <p:spPr>
          <a:xfrm>
            <a:off x="6715140" y="1000108"/>
            <a:ext cx="2214578" cy="10715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  следующему </a:t>
            </a:r>
            <a:r>
              <a:rPr lang="ru-RU" sz="1600" dirty="0" smtClean="0">
                <a:hlinkClick r:id="" action="ppaction://hlinkshowjump?jump=nextslide" highlightClick="1"/>
              </a:rPr>
              <a:t>вопросу</a:t>
            </a:r>
            <a:endParaRPr lang="ru-RU" sz="16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00100" y="50004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15206" y="5049615"/>
            <a:ext cx="928694" cy="95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Лента лицом вниз 11"/>
          <p:cNvSpPr/>
          <p:nvPr/>
        </p:nvSpPr>
        <p:spPr>
          <a:xfrm>
            <a:off x="6357950" y="4786322"/>
            <a:ext cx="2786050" cy="1285884"/>
          </a:xfrm>
          <a:prstGeom prst="ribbon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Триллион</a:t>
            </a:r>
            <a:endParaRPr lang="ru-RU" dirty="0"/>
          </a:p>
        </p:txBody>
      </p:sp>
      <p:sp>
        <p:nvSpPr>
          <p:cNvPr id="17" name="Круглая лента лицом вверх 16"/>
          <p:cNvSpPr/>
          <p:nvPr/>
        </p:nvSpPr>
        <p:spPr>
          <a:xfrm>
            <a:off x="71406" y="357166"/>
            <a:ext cx="2643206" cy="1500198"/>
          </a:xfrm>
          <a:prstGeom prst="ellipseRibbon2">
            <a:avLst/>
          </a:prstGeo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Миллиард</a:t>
            </a:r>
            <a:endParaRPr lang="ru-RU" dirty="0"/>
          </a:p>
        </p:txBody>
      </p:sp>
    </p:spTree>
  </p:cSld>
  <p:clrMapOvr>
    <a:masterClrMapping/>
  </p:clrMapOvr>
  <p:transition advClick="0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1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9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конечная звезда 1"/>
          <p:cNvSpPr/>
          <p:nvPr/>
        </p:nvSpPr>
        <p:spPr>
          <a:xfrm>
            <a:off x="2857488" y="1857364"/>
            <a:ext cx="3500462" cy="292895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Какое число самое «смешное» на Тайване?</a:t>
            </a:r>
            <a:endParaRPr lang="ru-RU" dirty="0"/>
          </a:p>
        </p:txBody>
      </p:sp>
      <p:pic>
        <p:nvPicPr>
          <p:cNvPr id="8201" name="Picture 9" descr="https://klike.net/uploads/posts/2022-08/1661927938_j-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1857364"/>
            <a:ext cx="3643338" cy="2928958"/>
          </a:xfrm>
          <a:prstGeom prst="rect">
            <a:avLst/>
          </a:prstGeom>
          <a:noFill/>
        </p:spPr>
      </p:pic>
      <p:sp>
        <p:nvSpPr>
          <p:cNvPr id="10" name="Стрелка вправо с вырезом 9">
            <a:hlinkClick r:id="" action="ppaction://hlinkshowjump?jump=nextslide" highlightClick="1"/>
          </p:cNvPr>
          <p:cNvSpPr/>
          <p:nvPr/>
        </p:nvSpPr>
        <p:spPr>
          <a:xfrm>
            <a:off x="6715140" y="1000108"/>
            <a:ext cx="2214578" cy="10715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  следующему </a:t>
            </a:r>
            <a:r>
              <a:rPr lang="ru-RU" sz="1600" dirty="0" smtClean="0">
                <a:hlinkClick r:id="" action="ppaction://hlinkshowjump?jump=nextslide" highlightClick="1"/>
              </a:rPr>
              <a:t>вопросу</a:t>
            </a:r>
            <a:endParaRPr lang="ru-RU" sz="1600" dirty="0"/>
          </a:p>
        </p:txBody>
      </p:sp>
      <p:sp>
        <p:nvSpPr>
          <p:cNvPr id="9" name="Стрелка вправо с вырезом 8">
            <a:hlinkClick r:id="" action="ppaction://hlinkshowjump?jump=nextslide" highlightClick="1"/>
          </p:cNvPr>
          <p:cNvSpPr/>
          <p:nvPr/>
        </p:nvSpPr>
        <p:spPr>
          <a:xfrm>
            <a:off x="6715140" y="142852"/>
            <a:ext cx="2214578" cy="64294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8" action="ppaction://hlinksldjump" highlightClick="1"/>
              </a:rPr>
              <a:t>Узнать</a:t>
            </a:r>
            <a:r>
              <a:rPr lang="ru-RU" dirty="0" smtClean="0"/>
              <a:t> больше</a:t>
            </a:r>
            <a:endParaRPr lang="ru-RU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00100" y="50004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15206" y="5049615"/>
            <a:ext cx="928694" cy="95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Круглая лента лицом вверх 10"/>
          <p:cNvSpPr/>
          <p:nvPr/>
        </p:nvSpPr>
        <p:spPr>
          <a:xfrm>
            <a:off x="71406" y="357166"/>
            <a:ext cx="2643206" cy="1500198"/>
          </a:xfrm>
          <a:prstGeom prst="ellipseRibbon2">
            <a:avLst/>
          </a:prstGeo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555</a:t>
            </a:r>
            <a:endParaRPr lang="ru-RU" dirty="0"/>
          </a:p>
        </p:txBody>
      </p:sp>
      <p:sp>
        <p:nvSpPr>
          <p:cNvPr id="12" name="Лента лицом вниз 11"/>
          <p:cNvSpPr/>
          <p:nvPr/>
        </p:nvSpPr>
        <p:spPr>
          <a:xfrm>
            <a:off x="6357950" y="4786322"/>
            <a:ext cx="2786050" cy="1285884"/>
          </a:xfrm>
          <a:prstGeom prst="ribbon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777</a:t>
            </a:r>
            <a:endParaRPr lang="ru-RU" dirty="0"/>
          </a:p>
        </p:txBody>
      </p:sp>
    </p:spTree>
  </p:cSld>
  <p:clrMapOvr>
    <a:masterClrMapping/>
  </p:clrMapOvr>
  <p:transition advClick="0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9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1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конечная звезда 1"/>
          <p:cNvSpPr/>
          <p:nvPr/>
        </p:nvSpPr>
        <p:spPr>
          <a:xfrm>
            <a:off x="2857488" y="1857364"/>
            <a:ext cx="3500462" cy="292895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Чему равна сумма всех цифр на рулетке казино?</a:t>
            </a:r>
            <a:endParaRPr lang="ru-RU" dirty="0"/>
          </a:p>
        </p:txBody>
      </p:sp>
      <p:pic>
        <p:nvPicPr>
          <p:cNvPr id="8201" name="Picture 9" descr="https://klike.net/uploads/posts/2022-08/1661927938_j-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50" y="1857364"/>
            <a:ext cx="3643338" cy="2928958"/>
          </a:xfrm>
          <a:prstGeom prst="rect">
            <a:avLst/>
          </a:prstGeom>
          <a:noFill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2976" y="571480"/>
            <a:ext cx="928693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86644" y="5143513"/>
            <a:ext cx="928694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Стрелка вправо с вырезом 15">
            <a:hlinkClick r:id="" action="ppaction://hlinkshowjump?jump=nextslide" highlightClick="1"/>
          </p:cNvPr>
          <p:cNvSpPr/>
          <p:nvPr/>
        </p:nvSpPr>
        <p:spPr>
          <a:xfrm>
            <a:off x="6715140" y="142852"/>
            <a:ext cx="2214578" cy="64294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1" action="ppaction://hlinksldjump" highlightClick="1"/>
              </a:rPr>
              <a:t>Узнать</a:t>
            </a:r>
            <a:r>
              <a:rPr lang="ru-RU" dirty="0" smtClean="0"/>
              <a:t> больше</a:t>
            </a:r>
            <a:endParaRPr lang="ru-RU" dirty="0"/>
          </a:p>
        </p:txBody>
      </p:sp>
      <p:sp>
        <p:nvSpPr>
          <p:cNvPr id="17" name="Стрелка вправо с вырезом 16">
            <a:hlinkClick r:id="" action="ppaction://hlinkshowjump?jump=nextslide" highlightClick="1"/>
          </p:cNvPr>
          <p:cNvSpPr/>
          <p:nvPr/>
        </p:nvSpPr>
        <p:spPr>
          <a:xfrm>
            <a:off x="6715140" y="1000108"/>
            <a:ext cx="2214578" cy="10715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  следующему </a:t>
            </a:r>
            <a:r>
              <a:rPr lang="ru-RU" sz="1600" dirty="0" smtClean="0">
                <a:hlinkClick r:id="" action="ppaction://hlinkshowjump?jump=nextslide" highlightClick="1"/>
              </a:rPr>
              <a:t>вопросу</a:t>
            </a:r>
            <a:endParaRPr lang="ru-RU" sz="1600" dirty="0"/>
          </a:p>
        </p:txBody>
      </p:sp>
      <p:sp>
        <p:nvSpPr>
          <p:cNvPr id="10" name="Круглая лента лицом вверх 9"/>
          <p:cNvSpPr/>
          <p:nvPr/>
        </p:nvSpPr>
        <p:spPr>
          <a:xfrm>
            <a:off x="142844" y="428604"/>
            <a:ext cx="2643206" cy="1500198"/>
          </a:xfrm>
          <a:prstGeom prst="ellipseRibbon2">
            <a:avLst/>
          </a:prstGeo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888</a:t>
            </a:r>
            <a:endParaRPr lang="ru-RU" dirty="0"/>
          </a:p>
        </p:txBody>
      </p:sp>
      <p:sp>
        <p:nvSpPr>
          <p:cNvPr id="11" name="Лента лицом вниз 10"/>
          <p:cNvSpPr/>
          <p:nvPr/>
        </p:nvSpPr>
        <p:spPr>
          <a:xfrm>
            <a:off x="6357950" y="4857760"/>
            <a:ext cx="2786050" cy="1285884"/>
          </a:xfrm>
          <a:prstGeom prst="ribbon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666</a:t>
            </a:r>
            <a:endParaRPr lang="ru-RU" dirty="0"/>
          </a:p>
        </p:txBody>
      </p:sp>
    </p:spTree>
  </p:cSld>
  <p:clrMapOvr>
    <a:masterClrMapping/>
  </p:clrMapOvr>
  <p:transition advClick="0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0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конечная звезда 1"/>
          <p:cNvSpPr/>
          <p:nvPr/>
        </p:nvSpPr>
        <p:spPr>
          <a:xfrm>
            <a:off x="2857488" y="1857364"/>
            <a:ext cx="3500462" cy="292895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Какие числа Пифагор считал «мужскими»?</a:t>
            </a:r>
            <a:endParaRPr lang="ru-RU" dirty="0"/>
          </a:p>
        </p:txBody>
      </p:sp>
      <p:pic>
        <p:nvPicPr>
          <p:cNvPr id="8201" name="Picture 9" descr="https://klike.net/uploads/posts/2022-08/1661927938_j-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1857364"/>
            <a:ext cx="3643338" cy="2928958"/>
          </a:xfrm>
          <a:prstGeom prst="rect">
            <a:avLst/>
          </a:prstGeom>
          <a:noFill/>
        </p:spPr>
      </p:pic>
      <p:sp>
        <p:nvSpPr>
          <p:cNvPr id="10" name="Стрелка вправо с вырезом 9">
            <a:hlinkClick r:id="" action="ppaction://hlinkshowjump?jump=nextslide" highlightClick="1"/>
          </p:cNvPr>
          <p:cNvSpPr/>
          <p:nvPr/>
        </p:nvSpPr>
        <p:spPr>
          <a:xfrm>
            <a:off x="6715140" y="1000108"/>
            <a:ext cx="2214578" cy="10715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  следующему </a:t>
            </a:r>
            <a:r>
              <a:rPr lang="ru-RU" sz="1600" dirty="0" smtClean="0">
                <a:hlinkClick r:id="" action="ppaction://hlinkshowjump?jump=nextslide" highlightClick="1"/>
              </a:rPr>
              <a:t>вопросу</a:t>
            </a:r>
            <a:endParaRPr lang="ru-RU" sz="1600" dirty="0"/>
          </a:p>
        </p:txBody>
      </p:sp>
      <p:sp>
        <p:nvSpPr>
          <p:cNvPr id="9" name="Стрелка вправо с вырезом 8">
            <a:hlinkClick r:id="" action="ppaction://hlinkshowjump?jump=nextslide" highlightClick="1"/>
          </p:cNvPr>
          <p:cNvSpPr/>
          <p:nvPr/>
        </p:nvSpPr>
        <p:spPr>
          <a:xfrm>
            <a:off x="6715140" y="142852"/>
            <a:ext cx="2214578" cy="64294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8" action="ppaction://hlinksldjump" highlightClick="1"/>
              </a:rPr>
              <a:t>Узнать</a:t>
            </a:r>
            <a:r>
              <a:rPr lang="ru-RU" dirty="0" smtClean="0"/>
              <a:t> больше</a:t>
            </a:r>
            <a:endParaRPr lang="ru-RU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00100" y="50004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15206" y="5049615"/>
            <a:ext cx="928694" cy="95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Круглая лента лицом вверх 14"/>
          <p:cNvSpPr/>
          <p:nvPr/>
        </p:nvSpPr>
        <p:spPr>
          <a:xfrm>
            <a:off x="71406" y="357166"/>
            <a:ext cx="2643206" cy="1500198"/>
          </a:xfrm>
          <a:prstGeom prst="ellipseRibbon2">
            <a:avLst/>
          </a:prstGeo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Нечётные</a:t>
            </a:r>
            <a:endParaRPr lang="ru-RU" dirty="0"/>
          </a:p>
        </p:txBody>
      </p:sp>
      <p:sp>
        <p:nvSpPr>
          <p:cNvPr id="11" name="Лента лицом вниз 10"/>
          <p:cNvSpPr/>
          <p:nvPr/>
        </p:nvSpPr>
        <p:spPr>
          <a:xfrm>
            <a:off x="6357950" y="4786322"/>
            <a:ext cx="2786050" cy="1285884"/>
          </a:xfrm>
          <a:prstGeom prst="ribbon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Чётные</a:t>
            </a:r>
            <a:endParaRPr lang="ru-RU" dirty="0"/>
          </a:p>
        </p:txBody>
      </p:sp>
    </p:spTree>
  </p:cSld>
  <p:clrMapOvr>
    <a:masterClrMapping/>
  </p:clrMapOvr>
  <p:transition advClick="0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9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1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конечная звезда 1"/>
          <p:cNvSpPr/>
          <p:nvPr/>
        </p:nvSpPr>
        <p:spPr>
          <a:xfrm>
            <a:off x="2857488" y="1857364"/>
            <a:ext cx="3500462" cy="292895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Арабские числа придумали арабы</a:t>
            </a:r>
            <a:endParaRPr lang="ru-RU" dirty="0"/>
          </a:p>
        </p:txBody>
      </p:sp>
      <p:pic>
        <p:nvPicPr>
          <p:cNvPr id="8201" name="Picture 9" descr="https://klike.net/uploads/posts/2022-08/1661927938_j-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50" y="1857364"/>
            <a:ext cx="3643338" cy="2928958"/>
          </a:xfrm>
          <a:prstGeom prst="rect">
            <a:avLst/>
          </a:prstGeom>
          <a:noFill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42976" y="571480"/>
            <a:ext cx="928693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86644" y="5143513"/>
            <a:ext cx="928694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Стрелка вправо с вырезом 15">
            <a:hlinkClick r:id="" action="ppaction://hlinkshowjump?jump=nextslide" highlightClick="1"/>
          </p:cNvPr>
          <p:cNvSpPr/>
          <p:nvPr/>
        </p:nvSpPr>
        <p:spPr>
          <a:xfrm>
            <a:off x="6715140" y="142852"/>
            <a:ext cx="2214578" cy="64294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1" action="ppaction://hlinksldjump" highlightClick="1"/>
              </a:rPr>
              <a:t>Узнать</a:t>
            </a:r>
            <a:r>
              <a:rPr lang="ru-RU" dirty="0" smtClean="0"/>
              <a:t> больше</a:t>
            </a:r>
            <a:endParaRPr lang="ru-RU" dirty="0"/>
          </a:p>
        </p:txBody>
      </p:sp>
      <p:sp>
        <p:nvSpPr>
          <p:cNvPr id="17" name="Стрелка вправо с вырезом 16">
            <a:hlinkClick r:id="" action="ppaction://hlinkshowjump?jump=nextslide" highlightClick="1"/>
          </p:cNvPr>
          <p:cNvSpPr/>
          <p:nvPr/>
        </p:nvSpPr>
        <p:spPr>
          <a:xfrm>
            <a:off x="6715140" y="1000108"/>
            <a:ext cx="2214578" cy="10715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  следующему </a:t>
            </a:r>
            <a:r>
              <a:rPr lang="ru-RU" sz="1600" dirty="0" smtClean="0">
                <a:hlinkClick r:id="" action="ppaction://hlinkshowjump?jump=nextslide" highlightClick="1"/>
              </a:rPr>
              <a:t>вопросу</a:t>
            </a:r>
            <a:endParaRPr lang="ru-RU" sz="1600" dirty="0"/>
          </a:p>
        </p:txBody>
      </p:sp>
      <p:sp>
        <p:nvSpPr>
          <p:cNvPr id="10" name="Круглая лента лицом вверх 9"/>
          <p:cNvSpPr/>
          <p:nvPr/>
        </p:nvSpPr>
        <p:spPr>
          <a:xfrm>
            <a:off x="142844" y="500042"/>
            <a:ext cx="2643206" cy="1500198"/>
          </a:xfrm>
          <a:prstGeom prst="ellipseRibbon2">
            <a:avLst/>
          </a:prstGeo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Верно</a:t>
            </a:r>
            <a:endParaRPr lang="ru-RU" dirty="0"/>
          </a:p>
        </p:txBody>
      </p:sp>
      <p:sp>
        <p:nvSpPr>
          <p:cNvPr id="11" name="Лента лицом вниз 10"/>
          <p:cNvSpPr/>
          <p:nvPr/>
        </p:nvSpPr>
        <p:spPr>
          <a:xfrm>
            <a:off x="6357950" y="4857760"/>
            <a:ext cx="2786050" cy="1285884"/>
          </a:xfrm>
          <a:prstGeom prst="ribbon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Неверно</a:t>
            </a:r>
            <a:endParaRPr lang="ru-RU" dirty="0"/>
          </a:p>
        </p:txBody>
      </p:sp>
    </p:spTree>
  </p:cSld>
  <p:clrMapOvr>
    <a:masterClrMapping/>
  </p:clrMapOvr>
  <p:transition advClick="0">
    <p:dissolve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0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-конечная звезда 1"/>
          <p:cNvSpPr/>
          <p:nvPr/>
        </p:nvSpPr>
        <p:spPr>
          <a:xfrm>
            <a:off x="2857488" y="1857364"/>
            <a:ext cx="3500462" cy="292895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какой цифры два официальных названия?</a:t>
            </a:r>
            <a:endParaRPr lang="ru-RU" dirty="0"/>
          </a:p>
        </p:txBody>
      </p:sp>
      <p:pic>
        <p:nvPicPr>
          <p:cNvPr id="8201" name="Picture 9" descr="https://klike.net/uploads/posts/2022-08/1661927938_j-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50" y="1857364"/>
            <a:ext cx="3643338" cy="2928958"/>
          </a:xfrm>
          <a:prstGeom prst="rect">
            <a:avLst/>
          </a:prstGeom>
          <a:noFill/>
        </p:spPr>
      </p:pic>
      <p:sp>
        <p:nvSpPr>
          <p:cNvPr id="10" name="Стрелка вправо с вырезом 9">
            <a:hlinkClick r:id="" action="ppaction://hlinkshowjump?jump=nextslide" highlightClick="1"/>
          </p:cNvPr>
          <p:cNvSpPr/>
          <p:nvPr/>
        </p:nvSpPr>
        <p:spPr>
          <a:xfrm>
            <a:off x="6715140" y="1000108"/>
            <a:ext cx="2214578" cy="10715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  следующему </a:t>
            </a:r>
            <a:r>
              <a:rPr lang="ru-RU" sz="1600" dirty="0" smtClean="0">
                <a:hlinkClick r:id="" action="ppaction://hlinkshowjump?jump=nextslide" highlightClick="1"/>
              </a:rPr>
              <a:t>вопросу</a:t>
            </a:r>
            <a:endParaRPr lang="ru-RU" sz="1600" dirty="0"/>
          </a:p>
        </p:txBody>
      </p:sp>
      <p:sp>
        <p:nvSpPr>
          <p:cNvPr id="9" name="Стрелка вправо с вырезом 8">
            <a:hlinkClick r:id="" action="ppaction://hlinkshowjump?jump=nextslide" highlightClick="1"/>
          </p:cNvPr>
          <p:cNvSpPr/>
          <p:nvPr/>
        </p:nvSpPr>
        <p:spPr>
          <a:xfrm>
            <a:off x="6715140" y="142852"/>
            <a:ext cx="2214578" cy="64294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8" action="ppaction://hlinksldjump" highlightClick="1"/>
              </a:rPr>
              <a:t>Узнать</a:t>
            </a:r>
            <a:r>
              <a:rPr lang="ru-RU" dirty="0" smtClean="0"/>
              <a:t> больше</a:t>
            </a:r>
            <a:endParaRPr lang="ru-RU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00100" y="500042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15206" y="5049615"/>
            <a:ext cx="928694" cy="95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Круглая лента лицом вверх 10"/>
          <p:cNvSpPr/>
          <p:nvPr/>
        </p:nvSpPr>
        <p:spPr>
          <a:xfrm>
            <a:off x="71406" y="357166"/>
            <a:ext cx="2643206" cy="1500198"/>
          </a:xfrm>
          <a:prstGeom prst="ellipseRibbon2">
            <a:avLst/>
          </a:prstGeo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12" name="Лента лицом вниз 11"/>
          <p:cNvSpPr/>
          <p:nvPr/>
        </p:nvSpPr>
        <p:spPr>
          <a:xfrm>
            <a:off x="6357950" y="4786322"/>
            <a:ext cx="2786050" cy="1285884"/>
          </a:xfrm>
          <a:prstGeom prst="ribbon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ransition advClick="0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9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31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1128</Words>
  <Application>Microsoft Office PowerPoint</Application>
  <PresentationFormat>Экран (4:3)</PresentationFormat>
  <Paragraphs>151</Paragraphs>
  <Slides>26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65</cp:revision>
  <dcterms:created xsi:type="dcterms:W3CDTF">2023-03-01T18:42:33Z</dcterms:created>
  <dcterms:modified xsi:type="dcterms:W3CDTF">2023-03-07T22:32:34Z</dcterms:modified>
</cp:coreProperties>
</file>