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51435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presProps" Target="pres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Group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1143000" y="841801"/>
            <a:ext cx="6858004" cy="3458823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>
            <a:defPPr/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1pPr>
            <a:lvl2pPr marL="0" marR="0" lvl="1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2pPr>
            <a:lvl3pPr marL="0" marR="0" lvl="2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3pPr>
            <a:lvl4pPr marL="0" marR="0" lvl="3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4pPr>
            <a:lvl5pPr marL="0" marR="0" lvl="4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5pPr>
            <a:lvl6pPr marL="0" marR="0" lvl="5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6pPr>
            <a:lvl7pPr marL="0" marR="0" lvl="6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7pPr>
            <a:lvl8pPr marL="0" marR="0" lvl="7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8pPr>
            <a:lvl9pPr marL="0" marR="0" lvl="8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Group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0000" tIns="45000" rIns="90000" bIns="45000"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0000" tIns="45000" rIns="90000" bIns="45000"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1143000" y="841802"/>
            <a:ext cx="6858004" cy="1790764"/>
          </a:xfrm>
          <a:prstGeom prst="rect">
            <a:avLst/>
          </a:prstGeom>
        </p:spPr>
        <p:txBody>
          <a:bodyPr lIns="90000" tIns="45000" rIns="90000" bIns="45000" anchor="b">
            <a:noAutofit/>
          </a:bodyPr>
          <a:lstStyle>
            <a:defPPr/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1pPr>
            <a:lvl2pPr marL="0" marR="0" lvl="1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2pPr>
            <a:lvl3pPr marL="0" marR="0" lvl="2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3pPr>
            <a:lvl4pPr marL="0" marR="0" lvl="3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4pPr>
            <a:lvl5pPr marL="0" marR="0" lvl="4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5pPr>
            <a:lvl6pPr marL="0" marR="0" lvl="5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6pPr>
            <a:lvl7pPr marL="0" marR="0" lvl="6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7pPr>
            <a:lvl8pPr marL="0" marR="0" lvl="7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8pPr>
            <a:lvl9pPr marL="0" marR="0" lvl="8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ubTitle" idx="3"/>
          </p:nvPr>
        </p:nvSpPr>
        <p:spPr>
          <a:xfrm>
            <a:off x="1143000" y="2701624"/>
            <a:ext cx="6858004" cy="1241865"/>
          </a:xfrm>
          <a:prstGeom prst="rect">
            <a:avLst/>
          </a:prstGeom>
        </p:spPr>
        <p:txBody>
          <a:bodyPr lIns="90000" tIns="45000" rIns="90000" bIns="45000" anchor="t">
            <a:noAutofit/>
          </a:bodyPr>
          <a:lstStyle>
            <a:defPPr/>
            <a:lvl1pPr marL="0" marR="0" lvl="0" indent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Symbol"/>
              <a:buNone/>
              <a:defRPr sz="1600"/>
            </a:lvl1pPr>
            <a:lvl2pPr marL="457200" marR="0" lvl="1" indent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Symbol"/>
              <a:buNone/>
              <a:defRPr sz="1600"/>
            </a:lvl2pPr>
            <a:lvl3pPr marL="914400" marR="0" lvl="2" indent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Symbol"/>
              <a:buNone/>
              <a:defRPr sz="1600"/>
            </a:lvl3pPr>
            <a:lvl4pPr marL="1371600" marR="0" lvl="3" indent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Symbol"/>
              <a:buNone/>
              <a:defRPr sz="1600"/>
            </a:lvl4pPr>
            <a:lvl5pPr marL="1828800" marR="0" lvl="4" indent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Symbol"/>
              <a:buNone/>
              <a:defRPr sz="1600"/>
            </a:lvl5pPr>
            <a:lvl6pPr marL="2286000" marR="0" lvl="5" indent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Symbol"/>
              <a:buNone/>
              <a:defRPr sz="1600"/>
            </a:lvl6pPr>
            <a:lvl7pPr marL="2743200" marR="0" lvl="6" indent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Symbol"/>
              <a:buNone/>
              <a:defRPr sz="1600"/>
            </a:lvl7pPr>
            <a:lvl8pPr marL="3200400" marR="0" lvl="7" indent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Symbol"/>
              <a:buNone/>
              <a:defRPr sz="1600"/>
            </a:lvl8pPr>
            <a:lvl9pPr marL="3657600" marR="0" lvl="8" indent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Symbol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0000" tIns="45000" rIns="90000" bIns="45000"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 and Two Columns">
    <p:spTree>
      <p:nvGrpSpPr>
        <p:cNvPr id="1" name="Group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0000" tIns="45000" rIns="90000" bIns="45000"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28650" y="1369267"/>
            <a:ext cx="3886202" cy="3263619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4629152" y="1369267"/>
            <a:ext cx="3886202" cy="3263619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Group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 /><Relationship Id="rId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5" Type="http://schemas.openxmlformats.org/officeDocument/2006/relationships/slideLayout" Target="../slideLayouts/slideLayout5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title"/>
          </p:nvPr>
        </p:nvSpPr>
        <p:spPr>
          <a:xfrm>
            <a:off x="628650" y="273853"/>
            <a:ext cx="7886704" cy="99420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lIns="90000" tIns="45000" rIns="90000" bIns="45000" anchor="ctr">
            <a:normAutofit/>
          </a:bodyPr>
          <a:lstStyle/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28650" y="1369267"/>
            <a:ext cx="7886704" cy="3263619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lIns="90000" tIns="45000" rIns="90000" bIns="45000" anchor="t">
            <a:norm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defPPr/>
      <a:lvl1pPr marL="0" marR="0" lvl="0" indent="0" algn="l">
        <a:lnSpc>
          <a:spcPct val="90000"/>
        </a:lnSpc>
        <a:spcBef>
          <a:spcPts val="0"/>
        </a:spcBef>
        <a:spcAft>
          <a:spcPts val="0"/>
        </a:spcAft>
        <a:buFont typeface="Symbol"/>
        <a:buNone/>
        <a:defRPr sz="3000">
          <a:latin typeface="+mj-lt"/>
          <a:ea typeface="+mj-ea"/>
          <a:cs typeface="+mj-cs"/>
        </a:defRPr>
      </a:lvl1pPr>
      <a:lvl2pPr marL="0" marR="0" lvl="1" indent="0" algn="l">
        <a:lnSpc>
          <a:spcPct val="90000"/>
        </a:lnSpc>
        <a:spcBef>
          <a:spcPts val="0"/>
        </a:spcBef>
        <a:spcAft>
          <a:spcPts val="0"/>
        </a:spcAft>
        <a:buFont typeface="Symbol"/>
        <a:buNone/>
        <a:defRPr sz="3000">
          <a:latin typeface="+mj-lt"/>
          <a:ea typeface="+mj-ea"/>
          <a:cs typeface="+mj-cs"/>
        </a:defRPr>
      </a:lvl2pPr>
      <a:lvl3pPr marL="0" marR="0" lvl="2" indent="0" algn="l">
        <a:lnSpc>
          <a:spcPct val="90000"/>
        </a:lnSpc>
        <a:spcBef>
          <a:spcPts val="0"/>
        </a:spcBef>
        <a:spcAft>
          <a:spcPts val="0"/>
        </a:spcAft>
        <a:buFont typeface="Symbol"/>
        <a:buNone/>
        <a:defRPr sz="3000">
          <a:latin typeface="+mj-lt"/>
          <a:ea typeface="+mj-ea"/>
          <a:cs typeface="+mj-cs"/>
        </a:defRPr>
      </a:lvl3pPr>
      <a:lvl4pPr marL="0" marR="0" lvl="3" indent="0" algn="l">
        <a:lnSpc>
          <a:spcPct val="90000"/>
        </a:lnSpc>
        <a:spcBef>
          <a:spcPts val="0"/>
        </a:spcBef>
        <a:spcAft>
          <a:spcPts val="0"/>
        </a:spcAft>
        <a:buFont typeface="Symbol"/>
        <a:buNone/>
        <a:defRPr sz="3000">
          <a:latin typeface="+mj-lt"/>
          <a:ea typeface="+mj-ea"/>
          <a:cs typeface="+mj-cs"/>
        </a:defRPr>
      </a:lvl4pPr>
      <a:lvl5pPr marL="0" marR="0" lvl="4" indent="0" algn="l">
        <a:lnSpc>
          <a:spcPct val="90000"/>
        </a:lnSpc>
        <a:spcBef>
          <a:spcPts val="0"/>
        </a:spcBef>
        <a:spcAft>
          <a:spcPts val="0"/>
        </a:spcAft>
        <a:buFont typeface="Symbol"/>
        <a:buNone/>
        <a:defRPr sz="3000">
          <a:latin typeface="+mj-lt"/>
          <a:ea typeface="+mj-ea"/>
          <a:cs typeface="+mj-cs"/>
        </a:defRPr>
      </a:lvl5pPr>
      <a:lvl6pPr marL="0" marR="0" lvl="5" indent="0" algn="l">
        <a:lnSpc>
          <a:spcPct val="90000"/>
        </a:lnSpc>
        <a:spcBef>
          <a:spcPts val="0"/>
        </a:spcBef>
        <a:spcAft>
          <a:spcPts val="0"/>
        </a:spcAft>
        <a:buFont typeface="Symbol"/>
        <a:buNone/>
        <a:defRPr sz="3000">
          <a:latin typeface="+mj-lt"/>
          <a:ea typeface="+mj-ea"/>
          <a:cs typeface="+mj-cs"/>
        </a:defRPr>
      </a:lvl6pPr>
      <a:lvl7pPr marL="0" marR="0" lvl="6" indent="0" algn="l">
        <a:lnSpc>
          <a:spcPct val="90000"/>
        </a:lnSpc>
        <a:spcBef>
          <a:spcPts val="0"/>
        </a:spcBef>
        <a:spcAft>
          <a:spcPts val="0"/>
        </a:spcAft>
        <a:buFont typeface="Symbol"/>
        <a:buNone/>
        <a:defRPr sz="3000">
          <a:latin typeface="+mj-lt"/>
          <a:ea typeface="+mj-ea"/>
          <a:cs typeface="+mj-cs"/>
        </a:defRPr>
      </a:lvl7pPr>
      <a:lvl8pPr marL="0" marR="0" lvl="7" indent="0" algn="l">
        <a:lnSpc>
          <a:spcPct val="90000"/>
        </a:lnSpc>
        <a:spcBef>
          <a:spcPts val="0"/>
        </a:spcBef>
        <a:spcAft>
          <a:spcPts val="0"/>
        </a:spcAft>
        <a:buFont typeface="Symbol"/>
        <a:buNone/>
        <a:defRPr sz="3000">
          <a:latin typeface="+mj-lt"/>
          <a:ea typeface="+mj-ea"/>
          <a:cs typeface="+mj-cs"/>
        </a:defRPr>
      </a:lvl8pPr>
      <a:lvl9pPr marL="0" marR="0" lvl="8" indent="0" algn="l">
        <a:lnSpc>
          <a:spcPct val="90000"/>
        </a:lnSpc>
        <a:spcBef>
          <a:spcPts val="0"/>
        </a:spcBef>
        <a:spcAft>
          <a:spcPts val="0"/>
        </a:spcAft>
        <a:buFont typeface="Symbol"/>
        <a:buNone/>
        <a:defRPr sz="3000">
          <a:latin typeface="+mj-lt"/>
          <a:ea typeface="+mj-ea"/>
          <a:cs typeface="+mj-cs"/>
        </a:defRPr>
      </a:lvl9pPr>
    </p:titleStyle>
    <p:bodyStyle>
      <a:defPPr/>
      <a:lvl1pPr marL="314325" marR="0" lvl="0" indent="-314325" algn="l">
        <a:lnSpc>
          <a:spcPct val="90000"/>
        </a:lnSpc>
        <a:spcBef>
          <a:spcPts val="750"/>
        </a:spcBef>
        <a:spcAft>
          <a:spcPts val="0"/>
        </a:spcAft>
        <a:buFont typeface="Symbol"/>
        <a:buChar char=""/>
        <a:defRPr sz="1800">
          <a:latin typeface="+mn-lt"/>
          <a:ea typeface="+mn-ea"/>
          <a:cs typeface="+mn-cs"/>
        </a:defRPr>
      </a:lvl1pPr>
      <a:lvl2pPr marL="736600" marR="0" lvl="1" indent="-279400" algn="l">
        <a:lnSpc>
          <a:spcPct val="90000"/>
        </a:lnSpc>
        <a:spcBef>
          <a:spcPts val="750"/>
        </a:spcBef>
        <a:spcAft>
          <a:spcPts val="0"/>
        </a:spcAft>
        <a:buFont typeface="Symbol"/>
        <a:buChar char=""/>
        <a:defRPr sz="1600">
          <a:latin typeface="+mn-lt"/>
          <a:ea typeface="+mn-ea"/>
          <a:cs typeface="+mn-cs"/>
        </a:defRPr>
      </a:lvl2pPr>
      <a:lvl3pPr marL="1158875" marR="0" lvl="2" indent="-244475" algn="l">
        <a:lnSpc>
          <a:spcPct val="90000"/>
        </a:lnSpc>
        <a:spcBef>
          <a:spcPts val="750"/>
        </a:spcBef>
        <a:spcAft>
          <a:spcPts val="0"/>
        </a:spcAft>
        <a:buFont typeface="Symbol"/>
        <a:buChar char=""/>
        <a:defRPr sz="1400">
          <a:latin typeface="+mn-lt"/>
          <a:ea typeface="+mn-ea"/>
          <a:cs typeface="+mn-cs"/>
        </a:defRPr>
      </a:lvl3pPr>
      <a:lvl4pPr marL="1616075" marR="0" lvl="3" indent="-244475" algn="l">
        <a:lnSpc>
          <a:spcPct val="90000"/>
        </a:lnSpc>
        <a:spcBef>
          <a:spcPts val="750"/>
        </a:spcBef>
        <a:spcAft>
          <a:spcPts val="0"/>
        </a:spcAft>
        <a:buFont typeface="Symbol"/>
        <a:buChar char=""/>
        <a:defRPr sz="1400">
          <a:latin typeface="+mn-lt"/>
          <a:ea typeface="+mn-ea"/>
          <a:cs typeface="+mn-cs"/>
        </a:defRPr>
      </a:lvl4pPr>
      <a:lvl5pPr marL="2073275" marR="0" lvl="4" indent="-244475" algn="l">
        <a:lnSpc>
          <a:spcPct val="90000"/>
        </a:lnSpc>
        <a:spcBef>
          <a:spcPts val="750"/>
        </a:spcBef>
        <a:spcAft>
          <a:spcPts val="0"/>
        </a:spcAft>
        <a:buFont typeface="Symbol"/>
        <a:buChar char=""/>
        <a:defRPr sz="1400">
          <a:latin typeface="+mn-lt"/>
          <a:ea typeface="+mn-ea"/>
          <a:cs typeface="+mn-cs"/>
        </a:defRPr>
      </a:lvl5pPr>
      <a:lvl6pPr marL="2530475" marR="0" lvl="5" indent="-244475" algn="l">
        <a:lnSpc>
          <a:spcPct val="90000"/>
        </a:lnSpc>
        <a:spcBef>
          <a:spcPts val="750"/>
        </a:spcBef>
        <a:spcAft>
          <a:spcPts val="0"/>
        </a:spcAft>
        <a:buFont typeface="Symbol"/>
        <a:buChar char=""/>
        <a:defRPr sz="1400">
          <a:latin typeface="+mn-lt"/>
          <a:ea typeface="+mn-ea"/>
          <a:cs typeface="+mn-cs"/>
        </a:defRPr>
      </a:lvl6pPr>
      <a:lvl7pPr marL="2987675" marR="0" lvl="6" indent="-244475" algn="l">
        <a:lnSpc>
          <a:spcPct val="90000"/>
        </a:lnSpc>
        <a:spcBef>
          <a:spcPts val="750"/>
        </a:spcBef>
        <a:spcAft>
          <a:spcPts val="0"/>
        </a:spcAft>
        <a:buFont typeface="Symbol"/>
        <a:buChar char=""/>
        <a:defRPr sz="1400">
          <a:latin typeface="+mn-lt"/>
          <a:ea typeface="+mn-ea"/>
          <a:cs typeface="+mn-cs"/>
        </a:defRPr>
      </a:lvl7pPr>
      <a:lvl8pPr marL="3444875" marR="0" lvl="7" indent="-244475" algn="l">
        <a:lnSpc>
          <a:spcPct val="90000"/>
        </a:lnSpc>
        <a:spcBef>
          <a:spcPts val="750"/>
        </a:spcBef>
        <a:spcAft>
          <a:spcPts val="0"/>
        </a:spcAft>
        <a:buFont typeface="Symbol"/>
        <a:buChar char=""/>
        <a:defRPr sz="1400">
          <a:latin typeface="+mn-lt"/>
          <a:ea typeface="+mn-ea"/>
          <a:cs typeface="+mn-cs"/>
        </a:defRPr>
      </a:lvl8pPr>
      <a:lvl9pPr marL="3902075" marR="0" lvl="8" indent="-244475" algn="l">
        <a:lnSpc>
          <a:spcPct val="90000"/>
        </a:lnSpc>
        <a:spcBef>
          <a:spcPts val="750"/>
        </a:spcBef>
        <a:spcAft>
          <a:spcPts val="0"/>
        </a:spcAft>
        <a:buFont typeface="Symbol"/>
        <a:buChar char=""/>
        <a:defRPr sz="1400">
          <a:latin typeface="+mn-lt"/>
          <a:ea typeface="+mn-ea"/>
          <a:cs typeface="+mn-cs"/>
        </a:defRPr>
      </a:lvl9pPr>
    </p:bodyStyle>
    <p:otherStyle>
      <a:defPPr/>
      <a:lvl1pPr lvl="0">
        <a:defRPr sz="1600">
          <a:latin typeface="+mn-lt"/>
          <a:ea typeface="+mn-ea"/>
          <a:cs typeface="+mn-cs"/>
        </a:defRPr>
      </a:lvl1pPr>
      <a:lvl2pPr lvl="1">
        <a:defRPr sz="1600">
          <a:latin typeface="+mn-lt"/>
          <a:ea typeface="+mn-ea"/>
          <a:cs typeface="+mn-cs"/>
        </a:defRPr>
      </a:lvl2pPr>
      <a:lvl3pPr lvl="2">
        <a:defRPr sz="1600">
          <a:latin typeface="+mn-lt"/>
          <a:ea typeface="+mn-ea"/>
          <a:cs typeface="+mn-cs"/>
        </a:defRPr>
      </a:lvl3pPr>
      <a:lvl4pPr lvl="3">
        <a:defRPr sz="1600">
          <a:latin typeface="+mn-lt"/>
          <a:ea typeface="+mn-ea"/>
          <a:cs typeface="+mn-cs"/>
        </a:defRPr>
      </a:lvl4pPr>
      <a:lvl5pPr lvl="4">
        <a:defRPr sz="1600">
          <a:latin typeface="+mn-lt"/>
          <a:ea typeface="+mn-ea"/>
          <a:cs typeface="+mn-cs"/>
        </a:defRPr>
      </a:lvl5pPr>
      <a:lvl6pPr lvl="5">
        <a:defRPr sz="1600">
          <a:latin typeface="+mn-lt"/>
          <a:ea typeface="+mn-ea"/>
          <a:cs typeface="+mn-cs"/>
        </a:defRPr>
      </a:lvl6pPr>
      <a:lvl7pPr lvl="6">
        <a:defRPr sz="1600">
          <a:latin typeface="+mn-lt"/>
          <a:ea typeface="+mn-ea"/>
          <a:cs typeface="+mn-cs"/>
        </a:defRPr>
      </a:lvl7pPr>
      <a:lvl8pPr lvl="7">
        <a:defRPr sz="1600">
          <a:latin typeface="+mn-lt"/>
          <a:ea typeface="+mn-ea"/>
          <a:cs typeface="+mn-cs"/>
        </a:defRPr>
      </a:lvl8pPr>
      <a:lvl9pPr lvl="8">
        <a:defRPr sz="1600"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5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5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url?q=http://plavaem.info/tehnika_plavaniya.php&amp;sa=D&amp;ust=1532460988181000" TargetMode="External" /><Relationship Id="rId1" Type="http://schemas.openxmlformats.org/officeDocument/2006/relationships/slideLayout" Target="../slideLayouts/slideLayout4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5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5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4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5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Group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193183" y="415187"/>
            <a:ext cx="8580555" cy="38854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rPr sz="4500" b="1" i="1">
                <a:solidFill>
                  <a:schemeClr val="tx1"/>
                </a:solidFill>
                <a:highlight>
                  <a:srgbClr val="000000">
                    <a:alpha val="0"/>
                  </a:srgbClr>
                </a:highlight>
              </a:rPr>
              <a:t>Мастер</a:t>
            </a:r>
            <a:r>
              <a:rPr sz="3300" b="1" i="1">
                <a:solidFill>
                  <a:schemeClr val="accent6">
                    <a:lumMod val="50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-</a:t>
            </a:r>
            <a:r>
              <a:rPr sz="4500" b="1" i="1">
                <a:solidFill>
                  <a:schemeClr val="tx1"/>
                </a:solidFill>
                <a:highlight>
                  <a:srgbClr val="000000">
                    <a:alpha val="0"/>
                  </a:srgbClr>
                </a:highlight>
              </a:rPr>
              <a:t>класс</a:t>
            </a:r>
            <a:endParaRPr sz="3300" b="1" i="1">
              <a:solidFill>
                <a:schemeClr val="accent6">
                  <a:lumMod val="50000"/>
                </a:schemeClr>
              </a:solidFill>
              <a:highlight>
                <a:srgbClr val="000000">
                  <a:alpha val="0"/>
                </a:srgbClr>
              </a:highlight>
            </a:endParaRPr>
          </a:p>
          <a:p>
            <a:r>
              <a:rPr sz="3300" b="1" i="1">
                <a:solidFill>
                  <a:schemeClr val="accent6">
                    <a:lumMod val="50000"/>
                  </a:schemeClr>
                </a:solidFill>
                <a:highlight>
                  <a:srgbClr val="000000">
                    <a:alpha val="0"/>
                  </a:srgbClr>
                </a:highlight>
                <a:latin typeface="XO Oriel"/>
                <a:ea typeface="XO Oriel"/>
                <a:cs typeface="XO Oriel"/>
              </a:rPr>
              <a:t>«</a:t>
            </a:r>
            <a:r>
              <a:rPr sz="3700" b="1" i="1">
                <a:solidFill>
                  <a:schemeClr val="accent6">
                    <a:lumMod val="50000"/>
                  </a:schemeClr>
                </a:solidFill>
                <a:highlight>
                  <a:srgbClr val="000000">
                    <a:alpha val="0"/>
                  </a:srgbClr>
                </a:highlight>
                <a:latin typeface="XO Oriel"/>
                <a:ea typeface="XO Oriel"/>
                <a:cs typeface="XO Oriel"/>
              </a:rPr>
              <a:t>Сухое</a:t>
            </a:r>
            <a:r>
              <a:rPr sz="3700" b="1" i="1">
                <a:solidFill>
                  <a:schemeClr val="accent6">
                    <a:lumMod val="50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 плавание</a:t>
            </a:r>
            <a:r>
              <a:rPr sz="3300" b="1" i="1">
                <a:solidFill>
                  <a:schemeClr val="accent6">
                    <a:lumMod val="50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» как новая форма организации обучения и воспитания детей в дополнительном образовании</a:t>
            </a:r>
          </a:p>
          <a:p>
            <a:endParaRPr sz="3300" b="1" i="0">
              <a:solidFill>
                <a:schemeClr val="accent6">
                  <a:lumMod val="50000"/>
                </a:schemeClr>
              </a:solidFill>
              <a:highlight>
                <a:srgbClr val="000000">
                  <a:alpha val="0"/>
                </a:srgbClr>
              </a:highlight>
            </a:endParaRPr>
          </a:p>
          <a:p>
            <a:r>
              <a:rPr sz="3300" b="1" i="0">
                <a:solidFill>
                  <a:schemeClr val="accent6">
                    <a:lumMod val="50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Инструктор по плаванию</a:t>
            </a:r>
          </a:p>
          <a:p>
            <a:r>
              <a:rPr sz="3300" b="1" i="0">
                <a:solidFill>
                  <a:schemeClr val="accent6">
                    <a:lumMod val="50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Киселевич Л.В.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Group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290579" y="273853"/>
            <a:ext cx="8627240" cy="994206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 algn="ctr"/>
            <a:r>
              <a:rPr sz="4200" b="1"/>
              <a:t>Координация работы рук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>
              <a:buNone/>
            </a:lvl1pPr>
            <a:lvl2pPr lvl="1">
              <a:buNone/>
            </a:lvl2pPr>
            <a:lvl3pPr lvl="2">
              <a:buNone/>
            </a:lvl3pPr>
            <a:lvl4pPr lvl="3">
              <a:buNone/>
            </a:lvl4pPr>
            <a:lvl5pPr lvl="4">
              <a:buNone/>
            </a:lvl5pPr>
            <a:lvl6pPr lvl="5">
              <a:buNone/>
            </a:lvl6pPr>
            <a:lvl7pPr lvl="6">
              <a:buNone/>
            </a:lvl7pPr>
            <a:lvl8pPr lvl="7">
              <a:buNone/>
            </a:lvl8pPr>
            <a:lvl9pPr lvl="8">
              <a:buNone/>
            </a:lvl9pPr>
          </a:lstStyle>
          <a:p>
            <a:pPr marL="0" indent="0" algn="ctr">
              <a:buNone/>
            </a:pPr>
            <a:r>
              <a:rPr sz="3100"/>
              <a:t>Развивая координацию на суше,юным спортсменам проще осваивать новые движения в воде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body" idx="2"/>
          </p:nvPr>
        </p:nvSpPr>
        <p:spPr>
          <a:prstGeom prst="rect">
            <a:avLst/>
          </a:prstGeom>
        </p:spPr>
      </p:sp>
      <p:sp>
        <p:nvSpPr>
          <p:cNvPr id="54" name="Shape 54"/>
          <p:cNvSpPr txBox="1"/>
          <p:nvPr/>
        </p:nvSpPr>
        <p:spPr>
          <a:xfrm>
            <a:off x="4797384" y="1422441"/>
            <a:ext cx="4165731" cy="3675100"/>
          </a:xfrm>
          <a:prstGeom prst="rect">
            <a:avLst/>
          </a:prstGeom>
          <a:blipFill>
            <a:blip r:embed="rId2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Group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628650" y="273853"/>
            <a:ext cx="8428142" cy="4761278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>
              <a:buFont typeface="Wingdings"/>
              <a:buChar char="Ø"/>
            </a:lvl1pPr>
            <a:lvl2pPr lvl="1">
              <a:buFont typeface="Arial"/>
              <a:buChar char="•"/>
            </a:lvl2pPr>
            <a:lvl3pPr lvl="2">
              <a:buFont typeface="Wingdings"/>
              <a:buChar char="v"/>
            </a:lvl3pPr>
            <a:lvl4pPr lvl="3">
              <a:buFont typeface="Wingdings"/>
              <a:buChar char="Ø"/>
            </a:lvl4pPr>
            <a:lvl5pPr lvl="4">
              <a:buFont typeface="Arial"/>
              <a:buChar char="•"/>
            </a:lvl5pPr>
            <a:lvl6pPr lvl="5">
              <a:buFont typeface="Wingdings"/>
              <a:buChar char="v"/>
            </a:lvl6pPr>
            <a:lvl7pPr lvl="6">
              <a:buFont typeface="Wingdings"/>
              <a:buChar char="Ø"/>
            </a:lvl7pPr>
            <a:lvl8pPr lvl="7">
              <a:buFont typeface="Arial"/>
              <a:buChar char="•"/>
            </a:lvl8pPr>
            <a:lvl9pPr lvl="8">
              <a:buFont typeface="Wingdings"/>
              <a:buChar char="v"/>
            </a:lvl9pPr>
          </a:lstStyle>
          <a:p>
            <a:pPr marL="0" indent="0" algn="l">
              <a:buNone/>
            </a:pPr>
            <a:r>
              <a:rPr sz="4100" b="1"/>
              <a:t>Сухое</a:t>
            </a:r>
            <a:r>
              <a:rPr sz="4100"/>
              <a:t> </a:t>
            </a:r>
            <a:r>
              <a:rPr sz="4100" b="1"/>
              <a:t>плавание</a:t>
            </a:r>
            <a:r>
              <a:rPr sz="4100"/>
              <a:t> играет важную роль в жизни спортсмена,укрепляет и развивает:</a:t>
            </a:r>
          </a:p>
          <a:p>
            <a:pPr marL="642937" indent="-642937" algn="l">
              <a:buFont typeface="Wingdings"/>
              <a:buChar char="Ø"/>
            </a:pPr>
            <a:r>
              <a:rPr sz="4100"/>
              <a:t>Опорно-двигательный аппарат</a:t>
            </a:r>
          </a:p>
          <a:p>
            <a:pPr marL="642937" indent="-642937" algn="l">
              <a:buFont typeface="Wingdings"/>
              <a:buChar char="Ø"/>
            </a:pPr>
            <a:r>
              <a:rPr sz="4100"/>
              <a:t>Сердечно-сосудистой систему</a:t>
            </a:r>
          </a:p>
          <a:p>
            <a:pPr marL="642937" indent="-642937" algn="l">
              <a:buFont typeface="Wingdings"/>
              <a:buChar char="Ø"/>
            </a:pPr>
            <a:r>
              <a:rPr sz="4100"/>
              <a:t>Дыхательную систему</a:t>
            </a:r>
          </a:p>
          <a:p>
            <a:pPr marL="642937" indent="-642937" algn="l">
              <a:buFont typeface="Wingdings"/>
              <a:buChar char="Ø"/>
            </a:pPr>
            <a:r>
              <a:rPr sz="4100"/>
              <a:t>Нервную регуляцию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Group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-71067" y="337213"/>
            <a:ext cx="4556473" cy="4620502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 algn="ctr"/>
            <a:r>
              <a:rPr sz="4600" b="1" i="0"/>
              <a:t>Упражнения на суше являются </a:t>
            </a:r>
            <a:r>
              <a:rPr sz="4600" b="1" i="0" u="sng"/>
              <a:t>необходимой</a:t>
            </a:r>
            <a:r>
              <a:rPr sz="4600" b="1" i="0"/>
              <a:t> </a:t>
            </a:r>
            <a:r>
              <a:rPr sz="4600" b="1" i="0" u="sng"/>
              <a:t>составляющей</a:t>
            </a:r>
            <a:r>
              <a:rPr sz="4600" b="1" i="0"/>
              <a:t> </a:t>
            </a:r>
            <a:r>
              <a:rPr sz="4600" b="1" i="0" u="sng"/>
              <a:t>успеха</a:t>
            </a:r>
            <a:r>
              <a:rPr sz="4600" b="1" i="0"/>
              <a:t> в плавании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body" idx="2"/>
          </p:nvPr>
        </p:nvSpPr>
        <p:spPr>
          <a:prstGeom prst="rect">
            <a:avLst/>
          </a:prstGeom>
        </p:spPr>
      </p:sp>
      <p:sp>
        <p:nvSpPr>
          <p:cNvPr id="60" name="Shape 60"/>
          <p:cNvSpPr txBox="1"/>
          <p:nvPr/>
        </p:nvSpPr>
        <p:spPr>
          <a:xfrm>
            <a:off x="4390356" y="1094796"/>
            <a:ext cx="4561178" cy="2807412"/>
          </a:xfrm>
          <a:prstGeom prst="rect">
            <a:avLst/>
          </a:prstGeom>
          <a:blipFill>
            <a:blip r:embed="rId2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Group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33804" y="1542029"/>
            <a:ext cx="8948410" cy="1303693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 algn="ctr"/>
            <a:r>
              <a:rPr sz="4100" b="1" i="1">
                <a:solidFill>
                  <a:schemeClr val="accent6">
                    <a:lumMod val="75000"/>
                  </a:schemeClr>
                </a:solidFill>
              </a:rPr>
              <a:t>БЛАГОДАРЮ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Group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628650" y="273853"/>
            <a:ext cx="7886704" cy="3533391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 algn="ctr"/>
            <a:r>
              <a:rPr sz="6300" b="1" u="sng">
                <a:solidFill>
                  <a:schemeClr val="accent6"/>
                </a:solidFill>
              </a:rPr>
              <a:t>Сухое плавание</a:t>
            </a:r>
            <a:r>
              <a:rPr sz="6300"/>
              <a:t>-это имитация плавательных движений на суше</a:t>
            </a:r>
            <a:endParaRPr sz="6300">
              <a:highlight>
                <a:srgbClr val="000000">
                  <a:alpha val="0"/>
                </a:srgbClr>
              </a:highligh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Group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161790" y="273853"/>
            <a:ext cx="8739931" cy="4632491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 marL="76200" marR="76200" indent="374649" algn="ctr">
              <a:spcBef>
                <a:spcPts val="600"/>
              </a:spcBef>
              <a:spcAft>
                <a:spcPts val="600"/>
              </a:spcAft>
            </a:pPr>
            <a:r>
              <a:rPr sz="5500" b="1" i="0" u="sng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Сухое</a:t>
            </a:r>
            <a:r>
              <a:rPr sz="4700" b="0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 </a:t>
            </a:r>
            <a:r>
              <a:rPr sz="5500" b="1" i="0" u="sng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плавание</a:t>
            </a:r>
            <a:r>
              <a:rPr sz="4700" b="0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 служит для облегчения освоения </a:t>
            </a:r>
            <a:r>
              <a:rPr sz="4700" b="0" i="0" u="none" strike="noStrike" spc="0">
                <a:solidFill>
                  <a:schemeClr val="tx1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  <a:hlinkClick r:id="rId2"/>
              </a:rPr>
              <a:t>техники плавания,</a:t>
            </a:r>
            <a:r>
              <a:rPr sz="4700" b="0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ее совершенствования, улучшения спортивных результатов,</a:t>
            </a:r>
            <a:r>
              <a:rPr sz="4700" b="0" i="0" strike="noStrike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профилактики травм.</a:t>
            </a:r>
            <a:endParaRPr sz="4700" b="0" i="0" spc="0">
              <a:solidFill>
                <a:srgbClr val="000000"/>
              </a:solidFill>
              <a:highlight>
                <a:srgbClr val="000000">
                  <a:alpha val="0"/>
                </a:srgbClr>
              </a:highlight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Group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193988" y="273853"/>
            <a:ext cx="8723835" cy="4584195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>
              <a:buFont typeface="Arial"/>
              <a:buChar char="•"/>
            </a:lvl1pPr>
            <a:lvl2pPr lvl="1">
              <a:buFont typeface="Courier New"/>
              <a:buChar char="o"/>
            </a:lvl2pPr>
            <a:lvl3pPr lvl="2">
              <a:buFont typeface="Wingdings"/>
              <a:buChar char="§"/>
            </a:lvl3pPr>
            <a:lvl4pPr lvl="3">
              <a:buFont typeface="Arial"/>
              <a:buChar char="•"/>
            </a:lvl4pPr>
            <a:lvl5pPr lvl="4">
              <a:buFont typeface="Courier New"/>
              <a:buChar char="o"/>
            </a:lvl5pPr>
            <a:lvl6pPr lvl="5">
              <a:buFont typeface="Wingdings"/>
              <a:buChar char="§"/>
            </a:lvl6pPr>
            <a:lvl7pPr lvl="6">
              <a:buFont typeface="Arial"/>
              <a:buChar char="•"/>
            </a:lvl7pPr>
            <a:lvl8pPr lvl="7">
              <a:buFont typeface="Courier New"/>
              <a:buChar char="o"/>
            </a:lvl8pPr>
            <a:lvl9pPr lvl="8">
              <a:buFont typeface="Wingdings"/>
              <a:buChar char="§"/>
            </a:lvl9pPr>
          </a:lstStyle>
          <a:p>
            <a:pPr marR="76200" algn="ctr">
              <a:spcBef>
                <a:spcPts val="600"/>
              </a:spcBef>
              <a:spcAft>
                <a:spcPts val="600"/>
              </a:spcAft>
            </a:pPr>
            <a:r>
              <a:rPr sz="5600" b="0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 </a:t>
            </a:r>
            <a:r>
              <a:rPr sz="5600" b="1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Физические</a:t>
            </a:r>
            <a:r>
              <a:rPr sz="5600" b="0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 </a:t>
            </a:r>
            <a:r>
              <a:rPr sz="5600" b="1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нагрузки</a:t>
            </a:r>
            <a:r>
              <a:rPr sz="5600" b="0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 </a:t>
            </a:r>
            <a:r>
              <a:rPr sz="5600" b="1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на</a:t>
            </a:r>
            <a:r>
              <a:rPr sz="5600" b="0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 </a:t>
            </a:r>
            <a:r>
              <a:rPr sz="5600" b="1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суше</a:t>
            </a:r>
            <a:r>
              <a:rPr sz="5600" b="0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   </a:t>
            </a:r>
            <a:r>
              <a:rPr sz="5600" b="0" i="0" u="none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зависят</a:t>
            </a:r>
            <a:r>
              <a:rPr sz="5600" b="0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 от:</a:t>
            </a:r>
          </a:p>
          <a:p>
            <a:pPr marL="1236662" marR="76200" indent="-785812" algn="ctr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sz="5600" b="0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 </a:t>
            </a:r>
            <a:r>
              <a:rPr sz="5600" b="0" i="0" u="sng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решаемых</a:t>
            </a:r>
            <a:r>
              <a:rPr sz="5600" b="0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  </a:t>
            </a:r>
            <a:r>
              <a:rPr sz="5600" b="0" i="0" u="sng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задач</a:t>
            </a:r>
            <a:r>
              <a:rPr sz="5600" b="0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 </a:t>
            </a:r>
          </a:p>
          <a:p>
            <a:pPr marL="1236662" marR="76200" indent="-785812" algn="ctr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sz="5600" b="0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 </a:t>
            </a:r>
            <a:r>
              <a:rPr sz="5600" b="0" i="0" u="sng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вида</a:t>
            </a:r>
            <a:r>
              <a:rPr sz="5600" b="0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 </a:t>
            </a:r>
            <a:r>
              <a:rPr sz="5600" b="0" i="0" u="sng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физической</a:t>
            </a:r>
            <a:r>
              <a:rPr sz="5600" b="0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 </a:t>
            </a:r>
            <a:r>
              <a:rPr sz="5600" b="0" i="0" u="sng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нагрузки</a:t>
            </a:r>
            <a:r>
              <a:rPr sz="5600" b="0" i="0" spc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Group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rPr sz="3400" b="1"/>
              <a:t>1. Растяжка до и после тренировки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4315230" y="1691239"/>
            <a:ext cx="3886202" cy="3263619"/>
          </a:xfrm>
          <a:prstGeom prst="rect">
            <a:avLst/>
          </a:prstGeom>
        </p:spPr>
      </p:sp>
      <p:sp>
        <p:nvSpPr>
          <p:cNvPr id="31" name="Shape 31"/>
          <p:cNvSpPr txBox="1"/>
          <p:nvPr/>
        </p:nvSpPr>
        <p:spPr>
          <a:xfrm>
            <a:off x="435045" y="1287979"/>
            <a:ext cx="3745791" cy="3604006"/>
          </a:xfrm>
          <a:prstGeom prst="rect">
            <a:avLst/>
          </a:prstGeom>
          <a:blipFill>
            <a:blip r:embed="rId2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>
              <a:defRPr sz="1600">
                <a:latin typeface="+mn-lt"/>
                <a:ea typeface="+mn-ea"/>
                <a:cs typeface="+mn-cs"/>
              </a:defRPr>
            </a:lvl1pPr>
            <a:lvl2pPr marL="457200" lvl="1" indent="0">
              <a:defRPr sz="1600">
                <a:latin typeface="+mn-lt"/>
                <a:ea typeface="+mn-ea"/>
                <a:cs typeface="+mn-cs"/>
              </a:defRPr>
            </a:lvl2pPr>
            <a:lvl3pPr marL="914400" lvl="2" indent="0">
              <a:defRPr sz="1600">
                <a:latin typeface="+mn-lt"/>
                <a:ea typeface="+mn-ea"/>
                <a:cs typeface="+mn-cs"/>
              </a:defRPr>
            </a:lvl3pPr>
            <a:lvl4pPr marL="1371600" lvl="3" indent="0">
              <a:defRPr sz="1600">
                <a:latin typeface="+mn-lt"/>
                <a:ea typeface="+mn-ea"/>
                <a:cs typeface="+mn-cs"/>
              </a:defRPr>
            </a:lvl4pPr>
            <a:lvl5pPr marL="1828800" lvl="4" indent="0">
              <a:defRPr sz="1600">
                <a:latin typeface="+mn-lt"/>
                <a:ea typeface="+mn-ea"/>
                <a:cs typeface="+mn-cs"/>
              </a:defRPr>
            </a:lvl5pPr>
            <a:lvl6pPr marL="2286000" lvl="5" indent="0">
              <a:defRPr sz="1600">
                <a:latin typeface="+mn-lt"/>
                <a:ea typeface="+mn-ea"/>
                <a:cs typeface="+mn-cs"/>
              </a:defRPr>
            </a:lvl6pPr>
            <a:lvl7pPr marL="2743200" lvl="6" indent="0">
              <a:defRPr sz="1600">
                <a:latin typeface="+mn-lt"/>
                <a:ea typeface="+mn-ea"/>
                <a:cs typeface="+mn-cs"/>
              </a:defRPr>
            </a:lvl7pPr>
            <a:lvl8pPr marL="3200400" lvl="7" indent="0">
              <a:defRPr sz="1600">
                <a:latin typeface="+mn-lt"/>
                <a:ea typeface="+mn-ea"/>
                <a:cs typeface="+mn-cs"/>
              </a:defRPr>
            </a:lvl8pPr>
            <a:lvl9pPr marL="3657600" lvl="8" indent="0">
              <a:defRPr sz="1600"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2" name="Shape 32"/>
          <p:cNvSpPr txBox="1"/>
          <p:nvPr/>
        </p:nvSpPr>
        <p:spPr>
          <a:xfrm>
            <a:off x="4546039" y="1331039"/>
            <a:ext cx="4089694" cy="3546923"/>
          </a:xfrm>
          <a:prstGeom prst="rect">
            <a:avLst/>
          </a:prstGeom>
          <a:blipFill>
            <a:blip r:embed="rId3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>
              <a:defRPr sz="1600">
                <a:latin typeface="+mn-lt"/>
                <a:ea typeface="+mn-ea"/>
                <a:cs typeface="+mn-cs"/>
              </a:defRPr>
            </a:lvl1pPr>
            <a:lvl2pPr marL="457200" lvl="1" indent="0">
              <a:defRPr sz="1600">
                <a:latin typeface="+mn-lt"/>
                <a:ea typeface="+mn-ea"/>
                <a:cs typeface="+mn-cs"/>
              </a:defRPr>
            </a:lvl2pPr>
            <a:lvl3pPr marL="914400" lvl="2" indent="0">
              <a:defRPr sz="1600">
                <a:latin typeface="+mn-lt"/>
                <a:ea typeface="+mn-ea"/>
                <a:cs typeface="+mn-cs"/>
              </a:defRPr>
            </a:lvl3pPr>
            <a:lvl4pPr marL="1371600" lvl="3" indent="0">
              <a:defRPr sz="1600">
                <a:latin typeface="+mn-lt"/>
                <a:ea typeface="+mn-ea"/>
                <a:cs typeface="+mn-cs"/>
              </a:defRPr>
            </a:lvl4pPr>
            <a:lvl5pPr marL="1828800" lvl="4" indent="0">
              <a:defRPr sz="1600">
                <a:latin typeface="+mn-lt"/>
                <a:ea typeface="+mn-ea"/>
                <a:cs typeface="+mn-cs"/>
              </a:defRPr>
            </a:lvl5pPr>
            <a:lvl6pPr marL="2286000" lvl="5" indent="0">
              <a:defRPr sz="1600">
                <a:latin typeface="+mn-lt"/>
                <a:ea typeface="+mn-ea"/>
                <a:cs typeface="+mn-cs"/>
              </a:defRPr>
            </a:lvl6pPr>
            <a:lvl7pPr marL="2743200" lvl="6" indent="0">
              <a:defRPr sz="1600">
                <a:latin typeface="+mn-lt"/>
                <a:ea typeface="+mn-ea"/>
                <a:cs typeface="+mn-cs"/>
              </a:defRPr>
            </a:lvl7pPr>
            <a:lvl8pPr marL="3200400" lvl="7" indent="0">
              <a:defRPr sz="1600">
                <a:latin typeface="+mn-lt"/>
                <a:ea typeface="+mn-ea"/>
                <a:cs typeface="+mn-cs"/>
              </a:defRPr>
            </a:lvl8pPr>
            <a:lvl9pPr marL="3657600" lvl="8" indent="0">
              <a:defRPr sz="1600"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Group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765488" y="249705"/>
            <a:ext cx="7886704" cy="994207"/>
          </a:xfrm>
          <a:prstGeom prst="rect">
            <a:avLst/>
          </a:prstGeom>
        </p:spPr>
        <p:txBody>
          <a:bodyPr/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 algn="ctr"/>
            <a:r>
              <a:rPr sz="3700" b="1"/>
              <a:t>2.Имитационные движения плавания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>
              <a:buNone/>
            </a:lvl1pPr>
            <a:lvl2pPr lvl="1">
              <a:buNone/>
            </a:lvl2pPr>
            <a:lvl3pPr lvl="2">
              <a:buNone/>
            </a:lvl3pPr>
            <a:lvl4pPr lvl="3">
              <a:buNone/>
            </a:lvl4pPr>
            <a:lvl5pPr lvl="4">
              <a:buNone/>
            </a:lvl5pPr>
            <a:lvl6pPr lvl="5">
              <a:buNone/>
            </a:lvl6pPr>
            <a:lvl7pPr lvl="6">
              <a:buNone/>
            </a:lvl7pPr>
            <a:lvl8pPr lvl="7">
              <a:buNone/>
            </a:lvl8pPr>
            <a:lvl9pPr lvl="8">
              <a:buNone/>
            </a:lvl9pPr>
          </a:lstStyle>
          <a:p>
            <a:pPr marL="0" indent="0">
              <a:buNone/>
            </a:pPr>
            <a:r>
              <a:rPr sz="2800"/>
              <a:t>Работа на суше с разбором по стилям плавания (отдельными элементами) позволяет в воде соединить упражнение воедино</a:t>
            </a:r>
          </a:p>
          <a:p>
            <a:pPr marL="0" indent="0">
              <a:buNone/>
            </a:pPr>
            <a:endParaRPr sz="2800"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prstGeom prst="rect">
            <a:avLst/>
          </a:prstGeom>
        </p:spPr>
      </p:sp>
      <p:sp>
        <p:nvSpPr>
          <p:cNvPr id="37" name="Shape 37"/>
          <p:cNvSpPr txBox="1"/>
          <p:nvPr/>
        </p:nvSpPr>
        <p:spPr>
          <a:xfrm>
            <a:off x="4536579" y="1392620"/>
            <a:ext cx="4008913" cy="2954586"/>
          </a:xfrm>
          <a:prstGeom prst="rect">
            <a:avLst/>
          </a:prstGeom>
          <a:blipFill>
            <a:blip r:embed="rId2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>
              <a:defRPr sz="1600">
                <a:latin typeface="+mn-lt"/>
                <a:ea typeface="+mn-ea"/>
                <a:cs typeface="+mn-cs"/>
              </a:defRPr>
            </a:lvl1pPr>
            <a:lvl2pPr marL="457200" lvl="1" indent="0">
              <a:defRPr sz="1600">
                <a:latin typeface="+mn-lt"/>
                <a:ea typeface="+mn-ea"/>
                <a:cs typeface="+mn-cs"/>
              </a:defRPr>
            </a:lvl2pPr>
            <a:lvl3pPr marL="914400" lvl="2" indent="0">
              <a:defRPr sz="1600">
                <a:latin typeface="+mn-lt"/>
                <a:ea typeface="+mn-ea"/>
                <a:cs typeface="+mn-cs"/>
              </a:defRPr>
            </a:lvl3pPr>
            <a:lvl4pPr marL="1371600" lvl="3" indent="0">
              <a:defRPr sz="1600">
                <a:latin typeface="+mn-lt"/>
                <a:ea typeface="+mn-ea"/>
                <a:cs typeface="+mn-cs"/>
              </a:defRPr>
            </a:lvl4pPr>
            <a:lvl5pPr marL="1828800" lvl="4" indent="0">
              <a:defRPr sz="1600">
                <a:latin typeface="+mn-lt"/>
                <a:ea typeface="+mn-ea"/>
                <a:cs typeface="+mn-cs"/>
              </a:defRPr>
            </a:lvl5pPr>
            <a:lvl6pPr marL="2286000" lvl="5" indent="0">
              <a:defRPr sz="1600">
                <a:latin typeface="+mn-lt"/>
                <a:ea typeface="+mn-ea"/>
                <a:cs typeface="+mn-cs"/>
              </a:defRPr>
            </a:lvl6pPr>
            <a:lvl7pPr marL="2743200" lvl="6" indent="0">
              <a:defRPr sz="1600">
                <a:latin typeface="+mn-lt"/>
                <a:ea typeface="+mn-ea"/>
                <a:cs typeface="+mn-cs"/>
              </a:defRPr>
            </a:lvl7pPr>
            <a:lvl8pPr marL="3200400" lvl="7" indent="0">
              <a:defRPr sz="1600">
                <a:latin typeface="+mn-lt"/>
                <a:ea typeface="+mn-ea"/>
                <a:cs typeface="+mn-cs"/>
              </a:defRPr>
            </a:lvl8pPr>
            <a:lvl9pPr marL="3657600" lvl="8" indent="0">
              <a:defRPr sz="1600"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Group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 algn="ctr"/>
            <a:r>
              <a:rPr sz="4200" b="1"/>
              <a:t>3.Стабилизация и координация корпуса тела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>
              <a:buNone/>
            </a:lvl1pPr>
            <a:lvl2pPr lvl="1">
              <a:buNone/>
            </a:lvl2pPr>
            <a:lvl3pPr lvl="2">
              <a:buNone/>
            </a:lvl3pPr>
            <a:lvl4pPr lvl="3">
              <a:buNone/>
            </a:lvl4pPr>
            <a:lvl5pPr lvl="4">
              <a:buNone/>
            </a:lvl5pPr>
            <a:lvl6pPr lvl="5">
              <a:buNone/>
            </a:lvl6pPr>
            <a:lvl7pPr lvl="6">
              <a:buNone/>
            </a:lvl7pPr>
            <a:lvl8pPr lvl="7">
              <a:buNone/>
            </a:lvl8pPr>
            <a:lvl9pPr lvl="8">
              <a:buNone/>
            </a:lvl9pPr>
          </a:lstStyle>
          <a:p>
            <a:pPr marL="0" marR="7620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sz="3800" b="0" i="0" spc="0">
                <a:solidFill>
                  <a:srgbClr val="181818"/>
                </a:solidFill>
                <a:highlight>
                  <a:srgbClr val="000000">
                    <a:alpha val="0"/>
                  </a:srgbClr>
                </a:highlight>
                <a:latin typeface="Times New Roman"/>
                <a:ea typeface="Times New Roman"/>
                <a:cs typeface="Times New Roman"/>
              </a:rPr>
              <a:t>Благодаря упражнениям укрепляются рабочие мышцы, связки, нарабатывается мышечная память и выносливость, а также развивается растяжка.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Group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628650" y="3863601"/>
            <a:ext cx="7886704" cy="643944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 algn="ctr"/>
            <a:r>
              <a:rPr b="1"/>
              <a:t>СТАБИЛИЗАЦИЯ</a:t>
            </a:r>
          </a:p>
        </p:txBody>
      </p:sp>
      <p:sp>
        <p:nvSpPr>
          <p:cNvPr id="43" name="Shape 43"/>
          <p:cNvSpPr txBox="1"/>
          <p:nvPr/>
        </p:nvSpPr>
        <p:spPr>
          <a:xfrm>
            <a:off x="445757" y="514440"/>
            <a:ext cx="7820363" cy="3028154"/>
          </a:xfrm>
          <a:prstGeom prst="rect">
            <a:avLst/>
          </a:prstGeom>
          <a:blipFill>
            <a:blip r:embed="rId2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>
              <a:defRPr sz="1600">
                <a:latin typeface="+mn-lt"/>
                <a:ea typeface="+mn-ea"/>
                <a:cs typeface="+mn-cs"/>
              </a:defRPr>
            </a:lvl1pPr>
            <a:lvl2pPr marL="457200" lvl="1" indent="0">
              <a:defRPr sz="1600">
                <a:latin typeface="+mn-lt"/>
                <a:ea typeface="+mn-ea"/>
                <a:cs typeface="+mn-cs"/>
              </a:defRPr>
            </a:lvl2pPr>
            <a:lvl3pPr marL="914400" lvl="2" indent="0">
              <a:defRPr sz="1600">
                <a:latin typeface="+mn-lt"/>
                <a:ea typeface="+mn-ea"/>
                <a:cs typeface="+mn-cs"/>
              </a:defRPr>
            </a:lvl3pPr>
            <a:lvl4pPr marL="1371600" lvl="3" indent="0">
              <a:defRPr sz="1600">
                <a:latin typeface="+mn-lt"/>
                <a:ea typeface="+mn-ea"/>
                <a:cs typeface="+mn-cs"/>
              </a:defRPr>
            </a:lvl4pPr>
            <a:lvl5pPr marL="1828800" lvl="4" indent="0">
              <a:defRPr sz="1600">
                <a:latin typeface="+mn-lt"/>
                <a:ea typeface="+mn-ea"/>
                <a:cs typeface="+mn-cs"/>
              </a:defRPr>
            </a:lvl5pPr>
            <a:lvl6pPr marL="2286000" lvl="5" indent="0">
              <a:defRPr sz="1600">
                <a:latin typeface="+mn-lt"/>
                <a:ea typeface="+mn-ea"/>
                <a:cs typeface="+mn-cs"/>
              </a:defRPr>
            </a:lvl6pPr>
            <a:lvl7pPr marL="2743200" lvl="6" indent="0">
              <a:defRPr sz="1600">
                <a:latin typeface="+mn-lt"/>
                <a:ea typeface="+mn-ea"/>
                <a:cs typeface="+mn-cs"/>
              </a:defRPr>
            </a:lvl7pPr>
            <a:lvl8pPr marL="3200400" lvl="7" indent="0">
              <a:defRPr sz="1600">
                <a:latin typeface="+mn-lt"/>
                <a:ea typeface="+mn-ea"/>
                <a:cs typeface="+mn-cs"/>
              </a:defRPr>
            </a:lvl8pPr>
            <a:lvl9pPr marL="3657600" lvl="8" indent="0">
              <a:defRPr sz="1600"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Group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 algn="ctr"/>
            <a:r>
              <a:rPr b="1"/>
              <a:t>КООРДИНАЦИЯ КОРПУСА 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28650" y="1369267"/>
            <a:ext cx="3886202" cy="3263619"/>
          </a:xfrm>
          <a:prstGeom prst="rect">
            <a:avLst/>
          </a:prstGeom>
        </p:spPr>
        <p:txBody>
          <a:bodyPr/>
          <a:lstStyle>
            <a:defPPr/>
            <a:lvl1pPr lvl="0">
              <a:buNone/>
            </a:lvl1pPr>
            <a:lvl2pPr lvl="1">
              <a:buNone/>
            </a:lvl2pPr>
            <a:lvl3pPr lvl="2">
              <a:buNone/>
            </a:lvl3pPr>
            <a:lvl4pPr lvl="3">
              <a:buNone/>
            </a:lvl4pPr>
            <a:lvl5pPr lvl="4">
              <a:buNone/>
            </a:lvl5pPr>
            <a:lvl6pPr lvl="5">
              <a:buNone/>
            </a:lvl6pPr>
            <a:lvl7pPr lvl="6">
              <a:buNone/>
            </a:lvl7pPr>
            <a:lvl8pPr lvl="7">
              <a:buNone/>
            </a:lvl8pPr>
            <a:lvl9pPr lvl="8">
              <a:buNone/>
            </a:lvl9pPr>
          </a:lstStyle>
          <a:p>
            <a:pPr marL="0" indent="0" algn="ctr">
              <a:buNone/>
            </a:pPr>
            <a:endParaRPr sz="3000"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prstGeom prst="rect">
            <a:avLst/>
          </a:prstGeom>
        </p:spPr>
      </p:sp>
      <p:sp>
        <p:nvSpPr>
          <p:cNvPr id="48" name="Shape 48"/>
          <p:cNvSpPr txBox="1"/>
          <p:nvPr/>
        </p:nvSpPr>
        <p:spPr>
          <a:xfrm>
            <a:off x="143024" y="2050069"/>
            <a:ext cx="5014072" cy="2822206"/>
          </a:xfrm>
          <a:prstGeom prst="rect">
            <a:avLst/>
          </a:prstGeom>
          <a:blipFill>
            <a:blip r:embed="rId2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" name="Shape 49"/>
          <p:cNvSpPr txBox="1"/>
          <p:nvPr/>
        </p:nvSpPr>
        <p:spPr>
          <a:xfrm>
            <a:off x="5344735" y="1601902"/>
            <a:ext cx="3312285" cy="3312284"/>
          </a:xfrm>
          <a:prstGeom prst="rect">
            <a:avLst/>
          </a:prstGeom>
          <a:blipFill>
            <a:blip r:embed="rId3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sic">
  <a:themeElements>
    <a:clrScheme name="Office">
      <a:dk1>
        <a:srgbClr val="000000"/>
      </a:dk1>
      <a:lt1>
        <a:srgbClr val="FFFFFF"/>
      </a:lt1>
      <a:dk2>
        <a:srgbClr val="3D5166"/>
      </a:dk2>
      <a:lt2>
        <a:srgbClr val="E5E6E7"/>
      </a:lt2>
      <a:accent1>
        <a:srgbClr val="D15757"/>
      </a:accent1>
      <a:accent2>
        <a:srgbClr val="E8B448"/>
      </a:accent2>
      <a:accent3>
        <a:srgbClr val="91C25F"/>
      </a:accent3>
      <a:accent4>
        <a:srgbClr val="3EB07E"/>
      </a:accent4>
      <a:accent5>
        <a:srgbClr val="36A6D6"/>
      </a:accent5>
      <a:accent6>
        <a:srgbClr val="367FCB"/>
      </a:accent6>
      <a:hlink>
        <a:srgbClr val="367FCB"/>
      </a:hlink>
      <a:folHlink>
        <a:srgbClr val="965E99"/>
      </a:folHlink>
    </a:clrScheme>
    <a:fontScheme name="Office">
      <a:majorFont>
        <a:latin typeface="XO Oriel"/>
        <a:ea typeface=""/>
        <a:cs typeface=""/>
      </a:majorFont>
      <a:minorFont>
        <a:latin typeface="XO Oriel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</a:gradFill>
      </a:fillStyleLst>
      <a:lnStyleLst>
        <a:ln w="6350">
          <a:solidFill>
            <a:schemeClr val="phClr">
              <a:shade val="95000"/>
              <a:satMod val="105000"/>
            </a:schemeClr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Normal.dotm</Template>
  <TotalTime>0</TotalTime>
  <Application>Microsoft Office PowerPoint</Application>
  <DocSecurity>0</DocSecurity>
  <PresentationFormat>Экран (16:9)</PresentationFormat>
  <Slides>13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Basic</vt:lpstr>
      <vt:lpstr>Мастер-класс «Сухое плавание» как новая форма организации обучения и воспитания детей в дополнительном образовании  Инструктор по плаванию Киселевич Л.В.</vt:lpstr>
      <vt:lpstr>Сухое плавание-это имитация плавательных движений на суше</vt:lpstr>
      <vt:lpstr>Сухое плавание служит для облегчения освоения техники плавания,ее совершенствования, улучшения спортивных результатов,профилактики травм.</vt:lpstr>
      <vt:lpstr> Физические нагрузки на суше   зависят от:  решаемых  задач   вида физической нагрузки.</vt:lpstr>
      <vt:lpstr>1. Растяжка до и после тренировки</vt:lpstr>
      <vt:lpstr>2.Имитационные движения плавания</vt:lpstr>
      <vt:lpstr>3.Стабилизация и координация корпуса тела</vt:lpstr>
      <vt:lpstr>СТАБИЛИЗАЦИЯ</vt:lpstr>
      <vt:lpstr>КООРДИНАЦИЯ КОРПУСА </vt:lpstr>
      <vt:lpstr>Координация работы рук</vt:lpstr>
      <vt:lpstr>Сухое плавание играет важную роль в жизни спортсмена,укрепляет и развивает: Опорно-двигательный аппарат Сердечно-сосудистой систему Дыхательную систему Нервную регуляцию</vt:lpstr>
      <vt:lpstr>Упражнения на суше являются необходимой составляющей успеха в плавании</vt:lpstr>
      <vt:lpstr>БЛАГОДАРЮ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«Сухое плавание» как новая форма организации обучения и воспитания детей в дополнительном образовании  Инструктор по плаванию Киселевич Л.В.</dc:title>
  <cp:lastModifiedBy>Любовь Любовь</cp:lastModifiedBy>
  <cp:revision>1</cp:revision>
  <dcterms:created xsi:type="dcterms:W3CDTF">2016-09-26T04:24:41Z</dcterms:created>
  <dcterms:modified xsi:type="dcterms:W3CDTF">2025-02-14T16:11:29Z</dcterms:modified>
</cp:coreProperties>
</file>