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79" r:id="rId2"/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94" r:id="rId31"/>
    <p:sldId id="289" r:id="rId32"/>
    <p:sldId id="288" r:id="rId33"/>
    <p:sldId id="290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BEF93"/>
    <a:srgbClr val="FFFFCC"/>
    <a:srgbClr val="FBEEB7"/>
    <a:srgbClr val="DAF4FA"/>
    <a:srgbClr val="EBEB75"/>
    <a:srgbClr val="E4E8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 autoAdjust="0"/>
    <p:restoredTop sz="94660"/>
  </p:normalViewPr>
  <p:slideViewPr>
    <p:cSldViewPr>
      <p:cViewPr>
        <p:scale>
          <a:sx n="57" d="100"/>
          <a:sy n="57" d="100"/>
        </p:scale>
        <p:origin x="-786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A4E1C-5F2C-46CC-B49A-A29B8CB643F2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E04A7-840B-45B5-9EC6-C3899412C7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741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E04A7-840B-45B5-9EC6-C3899412C7A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33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E04A7-840B-45B5-9EC6-C3899412C7A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941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59A21-0B5E-40F6-AC3C-E973218EFA56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640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993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704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410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889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13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581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071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55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430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435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925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4BDBA-5F67-435A-80B9-4F71FD50F8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A06FE-B9EE-4FAF-8254-0114FC02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86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2.wdp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slide" Target="slide1.xml"/><Relationship Id="rId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openxmlformats.org/officeDocument/2006/relationships/slide" Target="slide4.xml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slide" Target="slide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33333333\U14_01.avi" TargetMode="Externa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slide" Target="slide23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13" Type="http://schemas.openxmlformats.org/officeDocument/2006/relationships/slide" Target="slide33.xml"/><Relationship Id="rId18" Type="http://schemas.openxmlformats.org/officeDocument/2006/relationships/image" Target="../media/image38.gif"/><Relationship Id="rId3" Type="http://schemas.openxmlformats.org/officeDocument/2006/relationships/slide" Target="slide25.xml"/><Relationship Id="rId21" Type="http://schemas.openxmlformats.org/officeDocument/2006/relationships/slide" Target="slide34.xml"/><Relationship Id="rId7" Type="http://schemas.openxmlformats.org/officeDocument/2006/relationships/slide" Target="slide30.xml"/><Relationship Id="rId12" Type="http://schemas.openxmlformats.org/officeDocument/2006/relationships/image" Target="../media/image35.gif"/><Relationship Id="rId17" Type="http://schemas.openxmlformats.org/officeDocument/2006/relationships/slide" Target="slide27.xml"/><Relationship Id="rId25" Type="http://schemas.openxmlformats.org/officeDocument/2006/relationships/slide" Target="slide1.xml"/><Relationship Id="rId2" Type="http://schemas.openxmlformats.org/officeDocument/2006/relationships/image" Target="../media/image30.png"/><Relationship Id="rId16" Type="http://schemas.openxmlformats.org/officeDocument/2006/relationships/image" Target="../media/image37.gif"/><Relationship Id="rId20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11" Type="http://schemas.openxmlformats.org/officeDocument/2006/relationships/slide" Target="slide29.xml"/><Relationship Id="rId24" Type="http://schemas.openxmlformats.org/officeDocument/2006/relationships/slide" Target="slide35.xml"/><Relationship Id="rId5" Type="http://schemas.openxmlformats.org/officeDocument/2006/relationships/slide" Target="slide26.xml"/><Relationship Id="rId15" Type="http://schemas.openxmlformats.org/officeDocument/2006/relationships/slide" Target="slide31.xml"/><Relationship Id="rId23" Type="http://schemas.microsoft.com/office/2007/relationships/hdphoto" Target="../media/hdphoto6.wdp"/><Relationship Id="rId10" Type="http://schemas.openxmlformats.org/officeDocument/2006/relationships/image" Target="../media/image34.gif"/><Relationship Id="rId19" Type="http://schemas.openxmlformats.org/officeDocument/2006/relationships/slide" Target="slide32.xml"/><Relationship Id="rId4" Type="http://schemas.openxmlformats.org/officeDocument/2006/relationships/image" Target="../media/image31.gif"/><Relationship Id="rId9" Type="http://schemas.openxmlformats.org/officeDocument/2006/relationships/slide" Target="slide28.xml"/><Relationship Id="rId14" Type="http://schemas.openxmlformats.org/officeDocument/2006/relationships/image" Target="../media/image36.gif"/><Relationship Id="rId22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slide" Target="slide24.xml"/><Relationship Id="rId4" Type="http://schemas.openxmlformats.org/officeDocument/2006/relationships/image" Target="../media/image3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34.gif"/><Relationship Id="rId4" Type="http://schemas.openxmlformats.org/officeDocument/2006/relationships/slide" Target="slide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35.gif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33.gif"/><Relationship Id="rId4" Type="http://schemas.openxmlformats.org/officeDocument/2006/relationships/slide" Target="slide8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slide" Target="slide24.xml"/><Relationship Id="rId7" Type="http://schemas.openxmlformats.org/officeDocument/2006/relationships/image" Target="../media/image4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slide" Target="slide1.xml"/><Relationship Id="rId5" Type="http://schemas.openxmlformats.org/officeDocument/2006/relationships/image" Target="../media/image41.png"/><Relationship Id="rId10" Type="http://schemas.microsoft.com/office/2007/relationships/hdphoto" Target="../media/hdphoto9.wdp"/><Relationship Id="rId4" Type="http://schemas.openxmlformats.org/officeDocument/2006/relationships/image" Target="../media/image37.gif"/><Relationship Id="rId9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39.gif"/><Relationship Id="rId4" Type="http://schemas.openxmlformats.org/officeDocument/2006/relationships/slide" Target="slide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40.png"/><Relationship Id="rId4" Type="http://schemas.openxmlformats.org/officeDocument/2006/relationships/slide" Target="slide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smeshariki-mir.ru/?page_id=2998" TargetMode="External"/><Relationship Id="rId13" Type="http://schemas.openxmlformats.org/officeDocument/2006/relationships/hyperlink" Target="file:///C:\Users\&#1076;&#1085;&#1089;\Documents\&#1082;&#1086;&#1085;&#1082;&#1091;&#1088;&#1089;%20&#1057;&#1048;&#1055;&#1050;&#1056;&#1054;\&#1082;&#1072;&#1088;&#1090;&#1080;&#1085;&#1082;&#1080;\&#1087;&#1089;&#1080;&#1093;&#1088;&#1086;&#1084;&#1077;&#1090;&#1088;.jpg" TargetMode="External"/><Relationship Id="rId18" Type="http://schemas.openxmlformats.org/officeDocument/2006/relationships/hyperlink" Target="http://shop.promtorgtula.ru/upload/iblock/933/93332a816cb98b8d5a03c486dea52ea2.png" TargetMode="External"/><Relationship Id="rId3" Type="http://schemas.openxmlformats.org/officeDocument/2006/relationships/hyperlink" Target="http://smeshariki-mir.ru/?page_id=2992" TargetMode="External"/><Relationship Id="rId21" Type="http://schemas.openxmlformats.org/officeDocument/2006/relationships/hyperlink" Target="http://previews.123rf.com/images/dudass/dudass1009/dudass100900031/7912602-Thermometer-Stock-Vector-thermometer.jpg" TargetMode="External"/><Relationship Id="rId7" Type="http://schemas.openxmlformats.org/officeDocument/2006/relationships/hyperlink" Target="http://smeshariki-mir.ru/?page_id=2995" TargetMode="External"/><Relationship Id="rId12" Type="http://schemas.openxmlformats.org/officeDocument/2006/relationships/hyperlink" Target="http://smeshariki-mir.ru/?page_id=6932" TargetMode="External"/><Relationship Id="rId17" Type="http://schemas.openxmlformats.org/officeDocument/2006/relationships/hyperlink" Target="http://st03.kakprosto.ru/tumb/680/images/article/2011/8/6/1_5254fc971eacc5254fc971eb0a.jpg" TargetMode="External"/><Relationship Id="rId2" Type="http://schemas.openxmlformats.org/officeDocument/2006/relationships/image" Target="../media/image28.png"/><Relationship Id="rId16" Type="http://schemas.openxmlformats.org/officeDocument/2006/relationships/hyperlink" Target="http://www.liveexpert.ru/public/uploads/2016/04/10/9152f6952141f5b5447924523eed87da.jpg" TargetMode="External"/><Relationship Id="rId20" Type="http://schemas.openxmlformats.org/officeDocument/2006/relationships/hyperlink" Target="http://pandia.ru/text/77/496/images/image002_47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meshariki-mir.ru/?page_id=30" TargetMode="External"/><Relationship Id="rId11" Type="http://schemas.openxmlformats.org/officeDocument/2006/relationships/hyperlink" Target="http://smeshariki-mir.ru/?page_id=3007" TargetMode="External"/><Relationship Id="rId5" Type="http://schemas.openxmlformats.org/officeDocument/2006/relationships/hyperlink" Target="http://smeshariki-mir.ru/?page_id=2987" TargetMode="External"/><Relationship Id="rId15" Type="http://schemas.openxmlformats.org/officeDocument/2006/relationships/hyperlink" Target="http://fs1.ppt4web.ru/images/3958/61935/640/img7.jpg" TargetMode="External"/><Relationship Id="rId10" Type="http://schemas.openxmlformats.org/officeDocument/2006/relationships/hyperlink" Target="http://smeshariki-mir.ru/?page_id=3004" TargetMode="External"/><Relationship Id="rId19" Type="http://schemas.openxmlformats.org/officeDocument/2006/relationships/hyperlink" Target="http://msk.globural.ru/uploadedFiles/eshopimages/big/826a3341b384f9b62fd5ac6b5f226bf3_2.JPG" TargetMode="External"/><Relationship Id="rId4" Type="http://schemas.openxmlformats.org/officeDocument/2006/relationships/hyperlink" Target="http://smeshariki-mir.ru/?page_id=2989" TargetMode="External"/><Relationship Id="rId9" Type="http://schemas.openxmlformats.org/officeDocument/2006/relationships/hyperlink" Target="http://smeshariki-mir.ru/?page_id=3001" TargetMode="External"/><Relationship Id="rId14" Type="http://schemas.openxmlformats.org/officeDocument/2006/relationships/hyperlink" Target="https://im3-tub-ru.yandex.net/i?id=cc0ab00fa8b2433db9b093c8f7a04d60&amp;n=33&amp;h=215&amp;w=220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" Type="http://schemas.openxmlformats.org/officeDocument/2006/relationships/slide" Target="slide5.xml"/><Relationship Id="rId16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5" y="0"/>
            <a:ext cx="5769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Тепловые явления</a:t>
            </a:r>
            <a:endParaRPr lang="ru-RU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9" descr="line4.gif (11519 bytes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923330"/>
            <a:ext cx="9144000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line4.gif (11519 bytes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36" y="4797152"/>
            <a:ext cx="8999200" cy="107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71" y="1268760"/>
            <a:ext cx="4119664" cy="30897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3" name="Рисунок 1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36096"/>
            <a:ext cx="3763216" cy="28224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Прямоугольник 13"/>
          <p:cNvSpPr/>
          <p:nvPr/>
        </p:nvSpPr>
        <p:spPr>
          <a:xfrm>
            <a:off x="624492" y="4907693"/>
            <a:ext cx="80116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</a:rPr>
              <a:t>Дорогие ребята!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</a:rPr>
              <a:t>Для перехода к физическим играм кликните по соответствующей иллюстрации и далее действуйте согласно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</a:rPr>
              <a:t>правилам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</a:rPr>
              <a:t>для каждой игры.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</a:rPr>
              <a:t> Желаю удачи!</a:t>
            </a:r>
          </a:p>
        </p:txBody>
      </p:sp>
    </p:spTree>
    <p:extLst>
      <p:ext uri="{BB962C8B-B14F-4D97-AF65-F5344CB8AC3E}">
        <p14:creationId xmlns:p14="http://schemas.microsoft.com/office/powerpoint/2010/main" val="254503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Приборы</a:t>
            </a:r>
            <a:br>
              <a:rPr lang="ru-RU" b="1" dirty="0" smtClean="0"/>
            </a:br>
            <a:r>
              <a:rPr lang="ru-RU" sz="2700" b="1" dirty="0" smtClean="0"/>
              <a:t>Калориметр – это прибор для измерения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276872"/>
            <a:ext cx="1924050" cy="1590675"/>
          </a:xfrm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59" b="100000" l="8974" r="974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298" y="5212428"/>
            <a:ext cx="743054" cy="704948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899592" y="2347052"/>
            <a:ext cx="5616624" cy="7920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о</a:t>
            </a:r>
            <a:r>
              <a:rPr lang="ru-RU" sz="2400" dirty="0" smtClean="0"/>
              <a:t>тносительной влажности воздуха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3861048"/>
            <a:ext cx="5616624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а</a:t>
            </a:r>
            <a:r>
              <a:rPr lang="ru-RU" sz="2400" dirty="0" smtClean="0"/>
              <a:t>тмосферного давления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3464" y="5060160"/>
            <a:ext cx="5808776" cy="10094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к</a:t>
            </a:r>
            <a:r>
              <a:rPr lang="ru-RU" sz="2000" dirty="0" smtClean="0"/>
              <a:t>оличества теплоты, выделяющейся или поглощающейся в каком-либо физическом процессе</a:t>
            </a:r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23464" y="2347052"/>
            <a:ext cx="559275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99592" y="3861048"/>
            <a:ext cx="561662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>
            <a:hlinkClick r:id="rId6" action="ppaction://hlinksldjump"/>
          </p:cNvPr>
          <p:cNvSpPr/>
          <p:nvPr/>
        </p:nvSpPr>
        <p:spPr>
          <a:xfrm>
            <a:off x="1043608" y="6205096"/>
            <a:ext cx="1656184" cy="293712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Тепловые явления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0270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Приборы</a:t>
            </a:r>
            <a:br>
              <a:rPr lang="ru-RU" b="1" dirty="0" smtClean="0"/>
            </a:br>
            <a:r>
              <a:rPr lang="ru-RU" sz="2700" b="1" dirty="0" smtClean="0"/>
              <a:t>Какой из приборов называется гигрометром?</a:t>
            </a:r>
            <a:r>
              <a:rPr lang="ru-RU" sz="2700" b="1" dirty="0"/>
              <a:t/>
            </a:r>
            <a:br>
              <a:rPr lang="ru-RU" sz="2700" b="1" dirty="0"/>
            </a:br>
            <a:endParaRPr lang="ru-RU" sz="27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03" l="2353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517847"/>
            <a:ext cx="2580738" cy="3438454"/>
          </a:xfrm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4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41" y="4956300"/>
            <a:ext cx="743054" cy="7049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823" y="1243513"/>
            <a:ext cx="4149080" cy="4149080"/>
          </a:xfrm>
          <a:prstGeom prst="rect">
            <a:avLst/>
          </a:prstGeom>
        </p:spPr>
      </p:pic>
      <p:pic>
        <p:nvPicPr>
          <p:cNvPr id="1026" name="Picture 2" descr="C:\Users\днс\Downloads\826a3341b384f9b62fd5ac6b5f226bf3_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62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013" y="1916831"/>
            <a:ext cx="2926511" cy="280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3076992" y="1618299"/>
            <a:ext cx="1512168" cy="33995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27735" y="1618299"/>
            <a:ext cx="2926511" cy="33995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11" action="ppaction://hlinksldjump"/>
          </p:cNvPr>
          <p:cNvSpPr/>
          <p:nvPr/>
        </p:nvSpPr>
        <p:spPr>
          <a:xfrm>
            <a:off x="1285840" y="6165304"/>
            <a:ext cx="1806493" cy="4377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510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Приборы</a:t>
            </a:r>
            <a:br>
              <a:rPr lang="ru-RU" b="1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829" y="1357475"/>
            <a:ext cx="2096347" cy="3143689"/>
          </a:xfrm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76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710184"/>
            <a:ext cx="743054" cy="7049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34421"/>
            <a:ext cx="5256584" cy="24916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07704" y="740460"/>
            <a:ext cx="6500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Какую влажность воздуха показывает прибор?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19672" y="4149080"/>
            <a:ext cx="2016224" cy="432048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20%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80032" y="4983084"/>
            <a:ext cx="2016224" cy="432048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44%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80032" y="5745544"/>
            <a:ext cx="2016224" cy="432048"/>
          </a:xfrm>
          <a:prstGeom prst="round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13%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19672" y="4145384"/>
            <a:ext cx="201622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19672" y="5661248"/>
            <a:ext cx="2076584" cy="5163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>
            <a:hlinkClick r:id="rId7" action="ppaction://hlinksldjump"/>
          </p:cNvPr>
          <p:cNvSpPr/>
          <p:nvPr/>
        </p:nvSpPr>
        <p:spPr>
          <a:xfrm>
            <a:off x="1331640" y="6177592"/>
            <a:ext cx="1760694" cy="425440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2720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Виды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теплопередачи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</a:rPr>
              <a:t>Какой вид теплопередачи показан на рисунке?</a:t>
            </a:r>
            <a:r>
              <a:rPr lang="ru-RU" sz="2700" b="1" dirty="0"/>
              <a:t/>
            </a:r>
            <a:br>
              <a:rPr lang="ru-RU" sz="2700" b="1" dirty="0"/>
            </a:br>
            <a:endParaRPr lang="ru-RU" sz="27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328439"/>
            <a:ext cx="3637495" cy="3323761"/>
          </a:xfrm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641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055" y="4320356"/>
            <a:ext cx="743054" cy="70494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40681" y="2708920"/>
            <a:ext cx="3611887" cy="5040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излучение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0681" y="3575144"/>
            <a:ext cx="3611887" cy="504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конвекция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7449" y="4521248"/>
            <a:ext cx="3611887" cy="5040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теплопроводность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4856" y="2708920"/>
            <a:ext cx="3611887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0681" y="3575144"/>
            <a:ext cx="3595119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>
            <a:hlinkClick r:id="rId6" action="ppaction://hlinksldjump"/>
          </p:cNvPr>
          <p:cNvSpPr/>
          <p:nvPr/>
        </p:nvSpPr>
        <p:spPr>
          <a:xfrm>
            <a:off x="1259632" y="6165304"/>
            <a:ext cx="1832702" cy="4377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0321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Виды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теплопередачи 2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Какой(-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ие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) из видов теп­ло­пе­ре­да­чи осу­ществ­ля­ет­ся(-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ются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) без пе­ре­но­са ве­ще­ства?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82296" y="1988840"/>
            <a:ext cx="6120680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Излучение и теплопроводность</a:t>
            </a:r>
          </a:p>
          <a:p>
            <a:pPr algn="ctr"/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600" y="3429000"/>
            <a:ext cx="6120680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Излучение и конвекция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1600" y="4869160"/>
            <a:ext cx="6120680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Только теплопроводность </a:t>
            </a:r>
            <a:endParaRPr lang="ru-RU" sz="2000" b="1" dirty="0"/>
          </a:p>
        </p:txBody>
      </p:sp>
      <p:pic>
        <p:nvPicPr>
          <p:cNvPr id="1026" name="Picture 2" descr="C:\Users\днс\Documents\конкурс СИПКРО\картинки\гал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49" l="76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930549"/>
            <a:ext cx="74295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002755" y="3429000"/>
            <a:ext cx="612068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1600" y="4869160"/>
            <a:ext cx="610998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>
            <a:hlinkClick r:id="rId6" action="ppaction://hlinksldjump"/>
          </p:cNvPr>
          <p:cNvSpPr/>
          <p:nvPr/>
        </p:nvSpPr>
        <p:spPr>
          <a:xfrm>
            <a:off x="1187624" y="6165304"/>
            <a:ext cx="1904710" cy="4377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6062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3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Виды теплопередачи</a:t>
            </a:r>
            <a:br>
              <a:rPr lang="ru-RU" b="1" dirty="0" smtClean="0"/>
            </a:br>
            <a:r>
              <a:rPr lang="ru-RU" sz="3100" b="1" dirty="0" smtClean="0"/>
              <a:t> </a:t>
            </a:r>
            <a:r>
              <a:rPr lang="ru-RU" sz="3100" dirty="0" smtClean="0"/>
              <a:t>Три </a:t>
            </a:r>
            <a:r>
              <a:rPr lang="ru-RU" sz="3100" dirty="0"/>
              <a:t>ложки из­го­тов­ле­ны из раз­ных ма­те­ри­а­лов: алю­ми­ния, </a:t>
            </a:r>
            <a:r>
              <a:rPr lang="ru-RU" sz="3100" dirty="0" smtClean="0"/>
              <a:t>де­ре­ва и пласт­мас­сы. </a:t>
            </a:r>
            <a:r>
              <a:rPr lang="ru-RU" sz="3100" dirty="0"/>
              <a:t>Наи­боль­шей теп­ло­про­вод­но­стью об­ла­да­ет ложка, из­го­тов­лен­ная из</a:t>
            </a:r>
            <a:r>
              <a:rPr lang="ru-RU" sz="3100" b="1" dirty="0"/>
              <a:t/>
            </a:r>
            <a:br>
              <a:rPr lang="ru-RU" sz="3100" b="1" dirty="0"/>
            </a:br>
            <a:endParaRPr lang="ru-RU" sz="31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36" y="2547630"/>
            <a:ext cx="742950" cy="704850"/>
          </a:xfrm>
          <a:prstGeom prst="rect">
            <a:avLst/>
          </a:prstGeom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339752" y="2676416"/>
            <a:ext cx="352839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алюминия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3861048"/>
            <a:ext cx="3528392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пластмассы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39752" y="4869160"/>
            <a:ext cx="3528392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дерева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39752" y="3861048"/>
            <a:ext cx="352839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27320" y="4869160"/>
            <a:ext cx="352839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5" action="ppaction://hlinksldjump"/>
          </p:cNvPr>
          <p:cNvSpPr/>
          <p:nvPr/>
        </p:nvSpPr>
        <p:spPr>
          <a:xfrm>
            <a:off x="1331640" y="6165304"/>
            <a:ext cx="1760694" cy="4377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66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21525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Виды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теплопередачи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</a:rPr>
              <a:t>Как происходит нагревание воздуха  в комнате батареями отопления?</a:t>
            </a:r>
            <a:endParaRPr lang="ru-RU" sz="27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6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119" y="4590470"/>
            <a:ext cx="743054" cy="704948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11559" y="4654912"/>
            <a:ext cx="3980183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</a:t>
            </a:r>
            <a:r>
              <a:rPr lang="ru-RU" sz="2400" b="1" dirty="0" smtClean="0"/>
              <a:t>утем конвекции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2492896"/>
            <a:ext cx="4050475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путем излучения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3573016"/>
            <a:ext cx="3980183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</a:t>
            </a:r>
            <a:r>
              <a:rPr lang="ru-RU" sz="2400" b="1" dirty="0" smtClean="0"/>
              <a:t>утем теплопроводности</a:t>
            </a:r>
            <a:endParaRPr lang="ru-RU" sz="24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2" b="100000" l="12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69" y="1843980"/>
            <a:ext cx="3391957" cy="2996228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576413" y="2492896"/>
            <a:ext cx="405047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0330" y="3573016"/>
            <a:ext cx="3996559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7" action="ppaction://hlinksldjump"/>
          </p:cNvPr>
          <p:cNvSpPr/>
          <p:nvPr/>
        </p:nvSpPr>
        <p:spPr>
          <a:xfrm>
            <a:off x="1259632" y="6165304"/>
            <a:ext cx="1832702" cy="4377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1782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Графики процессов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На ри­сун­ке пред­став­лен гра­фик за­ви­си­мо­сти тем­пе­ра­ту­ры ве­ще­ства </a:t>
            </a:r>
            <a:r>
              <a:rPr lang="ru-RU" sz="2400" i="1" dirty="0"/>
              <a:t>t</a:t>
            </a:r>
            <a:r>
              <a:rPr lang="ru-RU" sz="2400" dirty="0"/>
              <a:t> от по­лу­чен­но­го ко­ли­че­ства теп­ло­ты </a:t>
            </a:r>
            <a:r>
              <a:rPr lang="ru-RU" sz="2400" i="1" dirty="0"/>
              <a:t>Q</a:t>
            </a:r>
            <a:r>
              <a:rPr lang="ru-RU" sz="2400" dirty="0"/>
              <a:t> в про­цес­се на­гре­ва­ния. Пер­во­на­чаль­но ве­ще­ство на­хо­ди­лось в твёрдом со­сто­я­нии.</a:t>
            </a:r>
          </a:p>
          <a:p>
            <a:pPr marL="0" indent="0">
              <a:buNone/>
            </a:pPr>
            <a:r>
              <a:rPr lang="ru-RU" sz="2400" dirty="0"/>
              <a:t>Ка­ко­му аг­ре­гат­но­му со­сто­я­нию со­от­вет­ству­ет точка А на гра­фи­ке?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722" y="3065831"/>
            <a:ext cx="2616646" cy="2182443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755576" y="3429000"/>
            <a:ext cx="3888432" cy="4320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Твердому состоянию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5576" y="4157052"/>
            <a:ext cx="3888432" cy="4240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 </a:t>
            </a:r>
            <a:r>
              <a:rPr lang="ru-RU" sz="2000" b="1" dirty="0" smtClean="0"/>
              <a:t>жидкому состоянию</a:t>
            </a:r>
            <a:endParaRPr lang="ru-RU" sz="2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5576" y="4941168"/>
            <a:ext cx="388843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Частично жидкому, частично твердому</a:t>
            </a:r>
            <a:endParaRPr lang="ru-RU" sz="20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399" y="3292550"/>
            <a:ext cx="743054" cy="704948"/>
          </a:xfrm>
          <a:prstGeom prst="rect">
            <a:avLst/>
          </a:prstGeom>
        </p:spPr>
      </p:pic>
      <p:sp>
        <p:nvSpPr>
          <p:cNvPr id="12" name="11"/>
          <p:cNvSpPr/>
          <p:nvPr/>
        </p:nvSpPr>
        <p:spPr>
          <a:xfrm>
            <a:off x="776888" y="4144376"/>
            <a:ext cx="3888432" cy="4240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12"/>
          <p:cNvSpPr/>
          <p:nvPr/>
        </p:nvSpPr>
        <p:spPr>
          <a:xfrm>
            <a:off x="776888" y="4960242"/>
            <a:ext cx="388843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>
            <a:hlinkClick r:id="rId6" action="ppaction://hlinksldjump"/>
          </p:cNvPr>
          <p:cNvSpPr/>
          <p:nvPr/>
        </p:nvSpPr>
        <p:spPr>
          <a:xfrm>
            <a:off x="1108540" y="6154125"/>
            <a:ext cx="2016224" cy="4377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5568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Графики процессов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2700" dirty="0"/>
              <a:t>На ри­сун­ке при­ведён гра­фик за­ви­си­мо­сти тем­пе­ра­ту­ры воды от вре­ме­ни. Какой(-</a:t>
            </a:r>
            <a:r>
              <a:rPr lang="ru-RU" sz="2700" dirty="0" err="1"/>
              <a:t>ие</a:t>
            </a:r>
            <a:r>
              <a:rPr lang="ru-RU" sz="2700" dirty="0"/>
              <a:t>) из участ­ков гра­фи­ка от­но­сит­ся(-</a:t>
            </a:r>
            <a:r>
              <a:rPr lang="ru-RU" sz="2700" dirty="0" err="1"/>
              <a:t>ятся</a:t>
            </a:r>
            <a:r>
              <a:rPr lang="ru-RU" sz="2700" dirty="0"/>
              <a:t>) к про­цес­су охла­жде­ния воды?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564904"/>
            <a:ext cx="3734652" cy="2448272"/>
          </a:xfrm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12160" y="2708920"/>
            <a:ext cx="2088232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/>
              <a:t>ГД</a:t>
            </a:r>
            <a:r>
              <a:rPr lang="ru-RU" sz="2000" b="1" dirty="0"/>
              <a:t> и </a:t>
            </a:r>
            <a:r>
              <a:rPr lang="ru-RU" sz="2000" b="1" i="1" dirty="0"/>
              <a:t>ЕЖ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12160" y="3590032"/>
            <a:ext cx="2088232" cy="4320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толь­ко </a:t>
            </a:r>
            <a:r>
              <a:rPr lang="ru-RU" sz="2000" b="1" i="1" dirty="0"/>
              <a:t>ГД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29545" y="4532952"/>
            <a:ext cx="2088232" cy="40821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толь­ко </a:t>
            </a:r>
            <a:r>
              <a:rPr lang="ru-RU" sz="2000" b="1" i="1" dirty="0"/>
              <a:t>ЕЖ</a:t>
            </a:r>
            <a:endParaRPr lang="ru-RU" sz="20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5128" r="987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585" y="4270252"/>
            <a:ext cx="743054" cy="704948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6023937" y="2708920"/>
            <a:ext cx="208823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29545" y="3590032"/>
            <a:ext cx="208823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>
            <a:hlinkClick r:id="rId6" action="ppaction://hlinksldjump"/>
          </p:cNvPr>
          <p:cNvSpPr/>
          <p:nvPr/>
        </p:nvSpPr>
        <p:spPr>
          <a:xfrm>
            <a:off x="1076110" y="6165304"/>
            <a:ext cx="2016224" cy="4377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0964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7142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Графики процессов</a:t>
            </a:r>
            <a:br>
              <a:rPr lang="ru-RU" b="1" dirty="0" smtClean="0"/>
            </a:br>
            <a:r>
              <a:rPr lang="ru-RU" sz="3100" b="1" dirty="0" smtClean="0"/>
              <a:t>Какое вещество было подвергнуто исследованию?</a:t>
            </a:r>
            <a:r>
              <a:rPr lang="ru-RU" sz="3100" b="1" dirty="0"/>
              <a:t/>
            </a:r>
            <a:br>
              <a:rPr lang="ru-RU" sz="3100" b="1" dirty="0"/>
            </a:br>
            <a:endParaRPr lang="ru-RU" sz="31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107" y="1844824"/>
            <a:ext cx="4502357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54" b="100000" l="7692" r="987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503" y="4642616"/>
            <a:ext cx="743054" cy="70494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899592" y="2507040"/>
            <a:ext cx="2808312" cy="576064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Золото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3593584"/>
            <a:ext cx="2808312" cy="576064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Свинец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99592" y="4707058"/>
            <a:ext cx="2808312" cy="576064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Олово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35523" y="2507040"/>
            <a:ext cx="29529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6825" y="3593584"/>
            <a:ext cx="2891678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6" action="ppaction://hlinksldjump"/>
          </p:cNvPr>
          <p:cNvSpPr/>
          <p:nvPr/>
        </p:nvSpPr>
        <p:spPr>
          <a:xfrm>
            <a:off x="1259632" y="6165304"/>
            <a:ext cx="1832702" cy="4377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9428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74221" y="620688"/>
            <a:ext cx="3952528" cy="1752600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Автор: Малафеева И.А. учитель физики </a:t>
            </a:r>
          </a:p>
          <a:p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 МБОУ Школа № 168 г. о. Самара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30819" y="2090172"/>
            <a:ext cx="625729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Интерактивная игра</a:t>
            </a:r>
            <a:b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«Ассорти тепловое»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3851920" y="4858392"/>
            <a:ext cx="1728192" cy="432048"/>
          </a:xfrm>
          <a:prstGeom prst="rightArrow">
            <a:avLst>
              <a:gd name="adj1" fmla="val 71164"/>
              <a:gd name="adj2" fmla="val 50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+mj-lt"/>
                <a:cs typeface="Times New Roman" panose="02020603050405020304" pitchFamily="18" charset="0"/>
              </a:rPr>
              <a:t>Далее</a:t>
            </a:r>
            <a:endParaRPr lang="ru-RU" sz="2000" b="1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6" name="U14_01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55576" y="3932770"/>
            <a:ext cx="2175248" cy="1994689"/>
          </a:xfrm>
          <a:prstGeom prst="rect">
            <a:avLst/>
          </a:prstGeom>
          <a:noFill/>
          <a:ln w="57150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FFFF99">
                <a:alpha val="50000"/>
              </a:srgbClr>
            </a:outerShdw>
          </a:effectLst>
        </p:spPr>
      </p:pic>
      <p:pic>
        <p:nvPicPr>
          <p:cNvPr id="7" name="Picture 7" descr="logoнг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021" y="3932770"/>
            <a:ext cx="2231867" cy="203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трелка вправо 7">
            <a:hlinkClick r:id="" action="ppaction://hlinkshowjump?jump=firstslide"/>
          </p:cNvPr>
          <p:cNvSpPr/>
          <p:nvPr/>
        </p:nvSpPr>
        <p:spPr>
          <a:xfrm>
            <a:off x="755575" y="404664"/>
            <a:ext cx="1461651" cy="275129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Тепловые явления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9720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Графики процессов 4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Сколько минут нагревалось тело?</a:t>
            </a:r>
            <a:br>
              <a:rPr lang="ru-RU" sz="3100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587" y="2285713"/>
            <a:ext cx="4883854" cy="311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60" y="2860234"/>
            <a:ext cx="743054" cy="70494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2860234"/>
            <a:ext cx="1872208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600" y="3741685"/>
            <a:ext cx="1872208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60603" y="4757662"/>
            <a:ext cx="1872209" cy="6480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80252" y="3785554"/>
            <a:ext cx="187220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96088" y="4749117"/>
            <a:ext cx="186121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7" action="ppaction://hlinksldjump"/>
          </p:cNvPr>
          <p:cNvSpPr/>
          <p:nvPr/>
        </p:nvSpPr>
        <p:spPr>
          <a:xfrm>
            <a:off x="1259632" y="6165304"/>
            <a:ext cx="1832702" cy="4377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1932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33" y="1917742"/>
            <a:ext cx="6707636" cy="116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лево 5">
            <a:hlinkClick r:id="" action="ppaction://hlinkshowjump?jump=firstslide"/>
          </p:cNvPr>
          <p:cNvSpPr/>
          <p:nvPr/>
        </p:nvSpPr>
        <p:spPr>
          <a:xfrm>
            <a:off x="2843808" y="5827512"/>
            <a:ext cx="2016224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469" y="2502188"/>
            <a:ext cx="1420813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822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221088"/>
            <a:ext cx="7772400" cy="14700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ФИЗИКА СО СМЕШАРИКАМИ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27" y="3003808"/>
            <a:ext cx="8525305" cy="26205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565003" y="1700808"/>
            <a:ext cx="6408712" cy="129614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+mj-lt"/>
              </a:rPr>
              <a:t>ФИЗИКА СО СМЕШАРИКАМИ</a:t>
            </a:r>
            <a:endParaRPr lang="ru-RU" sz="40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548680"/>
            <a:ext cx="3658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Автор: Малафеева И.А. учитель физики </a:t>
            </a:r>
          </a:p>
          <a:p>
            <a:r>
              <a:rPr lang="ru-RU" sz="1600" dirty="0" smtClean="0"/>
              <a:t> МБОУ Школа № 168 г. о. Самара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1187149"/>
            <a:ext cx="2810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Интерактивная игра</a:t>
            </a:r>
          </a:p>
        </p:txBody>
      </p:sp>
      <p:sp>
        <p:nvSpPr>
          <p:cNvPr id="4" name="Стрелка вправо 3">
            <a:hlinkClick r:id="rId5" action="ppaction://hlinksldjump"/>
          </p:cNvPr>
          <p:cNvSpPr/>
          <p:nvPr/>
        </p:nvSpPr>
        <p:spPr>
          <a:xfrm>
            <a:off x="3722008" y="5877272"/>
            <a:ext cx="1584176" cy="57606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</a:t>
            </a:r>
            <a:endParaRPr lang="ru-RU" dirty="0"/>
          </a:p>
        </p:txBody>
      </p:sp>
      <p:sp>
        <p:nvSpPr>
          <p:cNvPr id="8" name="Стрелка влево 7">
            <a:hlinkClick r:id="rId6" action="ppaction://hlinksldjump"/>
          </p:cNvPr>
          <p:cNvSpPr/>
          <p:nvPr/>
        </p:nvSpPr>
        <p:spPr>
          <a:xfrm>
            <a:off x="381888" y="169740"/>
            <a:ext cx="1872207" cy="378940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8435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8"/>
          </a:xfrm>
        </p:spPr>
        <p:txBody>
          <a:bodyPr>
            <a:normAutofit fontScale="77500" lnSpcReduction="20000"/>
          </a:bodyPr>
          <a:lstStyle/>
          <a:p>
            <a:pPr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На каждом слайде есть кнопка возврата к слайду «Игровое поле», где располагаются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Смешарики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, кликая по которым происходит переход на слайд с вопросом. </a:t>
            </a:r>
          </a:p>
          <a:p>
            <a:pPr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У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каждого вопроса имеется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3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возможных варианта ответов по теме «Внутренняя энергия. Количество теплоты». При выборе правильного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ответа сам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ответ выделяется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цветом, при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выборе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неправильного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ответа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 он исчезает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. </a:t>
            </a:r>
          </a:p>
          <a:p>
            <a:pPr>
              <a:buFont typeface="+mj-lt"/>
              <a:buAutoNum type="arabicPeriod"/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После выполнения задания возвращаемся назад, нажав      по кнопке «Игровое поле»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. </a:t>
            </a:r>
            <a:endParaRPr lang="ru-RU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84728" y="260648"/>
            <a:ext cx="44198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игры</a:t>
            </a:r>
            <a:endParaRPr lang="ru-RU" sz="5400" b="1" cap="none" spc="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2926120" y="5337212"/>
            <a:ext cx="2448272" cy="504056"/>
          </a:xfrm>
          <a:prstGeom prst="roundRect">
            <a:avLst/>
          </a:prstGeom>
          <a:ln w="57150"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Начать игру</a:t>
            </a:r>
            <a:endParaRPr lang="ru-RU" sz="2000" dirty="0"/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179512" y="6255876"/>
            <a:ext cx="1760694" cy="2520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7801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7" y="0"/>
            <a:ext cx="9417519" cy="6858000"/>
          </a:xfr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328" y="4677195"/>
            <a:ext cx="1585464" cy="1352929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624" y="3752448"/>
            <a:ext cx="1218349" cy="1316718"/>
          </a:xfrm>
          <a:prstGeom prst="rect">
            <a:avLst/>
          </a:prstGeom>
        </p:spPr>
      </p:pic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692" y="148288"/>
            <a:ext cx="1287508" cy="1407458"/>
          </a:xfrm>
          <a:prstGeom prst="rect">
            <a:avLst/>
          </a:prstGeom>
        </p:spPr>
      </p:pic>
      <p:pic>
        <p:nvPicPr>
          <p:cNvPr id="8" name="Рисунок 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752" y="1124201"/>
            <a:ext cx="1584176" cy="1301874"/>
          </a:xfrm>
          <a:prstGeom prst="rect">
            <a:avLst/>
          </a:prstGeom>
        </p:spPr>
      </p:pic>
      <p:pic>
        <p:nvPicPr>
          <p:cNvPr id="12" name="Рисунок 1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0"/>
            <a:ext cx="1253711" cy="1285857"/>
          </a:xfrm>
          <a:prstGeom prst="rect">
            <a:avLst/>
          </a:prstGeom>
        </p:spPr>
      </p:pic>
      <p:pic>
        <p:nvPicPr>
          <p:cNvPr id="13" name="Рисунок 12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18" y="2708920"/>
            <a:ext cx="972108" cy="1296144"/>
          </a:xfrm>
          <a:prstGeom prst="rect">
            <a:avLst/>
          </a:prstGeom>
        </p:spPr>
      </p:pic>
      <p:pic>
        <p:nvPicPr>
          <p:cNvPr id="14" name="Рисунок 13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4" y="1124201"/>
            <a:ext cx="1213296" cy="1386624"/>
          </a:xfrm>
          <a:prstGeom prst="rect">
            <a:avLst/>
          </a:prstGeom>
        </p:spPr>
      </p:pic>
      <p:pic>
        <p:nvPicPr>
          <p:cNvPr id="15" name="Рисунок 14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696" y="2306036"/>
            <a:ext cx="1140555" cy="1410996"/>
          </a:xfrm>
          <a:prstGeom prst="rect">
            <a:avLst/>
          </a:prstGeom>
        </p:spPr>
      </p:pic>
      <p:pic>
        <p:nvPicPr>
          <p:cNvPr id="16" name="Рисунок 15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076" y="401346"/>
            <a:ext cx="1184069" cy="1214430"/>
          </a:xfrm>
          <a:prstGeom prst="rect">
            <a:avLst/>
          </a:prstGeom>
        </p:spPr>
      </p:pic>
      <p:pic>
        <p:nvPicPr>
          <p:cNvPr id="17" name="Рисунок 16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9750" l="10000" r="96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826" y="4385396"/>
            <a:ext cx="2001900" cy="1251187"/>
          </a:xfrm>
          <a:prstGeom prst="rect">
            <a:avLst/>
          </a:prstGeom>
        </p:spPr>
      </p:pic>
      <p:sp>
        <p:nvSpPr>
          <p:cNvPr id="18" name="AutoShape 4" descr="Крош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Скругленный прямоугольник 2">
            <a:hlinkClick r:id="rId24" action="ppaction://hlinksldjump"/>
          </p:cNvPr>
          <p:cNvSpPr/>
          <p:nvPr/>
        </p:nvSpPr>
        <p:spPr>
          <a:xfrm>
            <a:off x="6923722" y="6030124"/>
            <a:ext cx="1826501" cy="49522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Финиш</a:t>
            </a:r>
            <a:endParaRPr lang="ru-RU" sz="2400" dirty="0"/>
          </a:p>
        </p:txBody>
      </p:sp>
      <p:sp>
        <p:nvSpPr>
          <p:cNvPr id="19" name="Стрелка влево 18">
            <a:hlinkClick r:id="rId25" action="ppaction://hlinksldjump"/>
          </p:cNvPr>
          <p:cNvSpPr/>
          <p:nvPr/>
        </p:nvSpPr>
        <p:spPr>
          <a:xfrm>
            <a:off x="-252536" y="408804"/>
            <a:ext cx="2016224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8876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2362763" cy="2016224"/>
          </a:xfrm>
        </p:spPr>
      </p:pic>
      <p:sp useBgFill="1">
        <p:nvSpPr>
          <p:cNvPr id="5" name="Скругленная прямоугольная выноска 4"/>
          <p:cNvSpPr/>
          <p:nvPr/>
        </p:nvSpPr>
        <p:spPr>
          <a:xfrm>
            <a:off x="3203848" y="332656"/>
            <a:ext cx="5688632" cy="1656184"/>
          </a:xfrm>
          <a:prstGeom prst="wedgeRoundRectCallout">
            <a:avLst>
              <a:gd name="adj1" fmla="val -67703"/>
              <a:gd name="adj2" fmla="val -8965"/>
              <a:gd name="adj3" fmla="val 16667"/>
            </a:avLst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 от </a:t>
            </a:r>
            <a:r>
              <a:rPr lang="ru-RU" sz="2800" b="1" dirty="0" err="1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Копатыча</a:t>
            </a:r>
            <a:r>
              <a:rPr lang="ru-RU" sz="28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Какая единица измерения внутренней энергии является основной?</a:t>
            </a:r>
            <a:endParaRPr lang="ru-RU" sz="28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63592" y="3933056"/>
            <a:ext cx="3116520" cy="864096"/>
          </a:xfrm>
          <a:prstGeom prst="roundRect">
            <a:avLst/>
          </a:prstGeom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Джоуль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74300" y="2778363"/>
            <a:ext cx="3116520" cy="864096"/>
          </a:xfrm>
          <a:prstGeom prst="roundRect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Калория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63592" y="5085184"/>
            <a:ext cx="3116520" cy="864096"/>
          </a:xfrm>
          <a:prstGeom prst="roundRect">
            <a:avLst/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КилоДжоуль</a:t>
            </a:r>
            <a:endParaRPr lang="ru-RU" sz="2800" dirty="0"/>
          </a:p>
        </p:txBody>
      </p:sp>
      <p:sp>
        <p:nvSpPr>
          <p:cNvPr id="11" name="Стрелка вправо 10">
            <a:hlinkClick r:id="rId4" action="ppaction://hlinksldjump"/>
          </p:cNvPr>
          <p:cNvSpPr/>
          <p:nvPr/>
        </p:nvSpPr>
        <p:spPr>
          <a:xfrm>
            <a:off x="6516216" y="5805264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sp>
        <p:nvSpPr>
          <p:cNvPr id="9" name="Стрелка влево 8">
            <a:hlinkClick r:id="rId5" action="ppaction://hlinksldjump"/>
          </p:cNvPr>
          <p:cNvSpPr/>
          <p:nvPr/>
        </p:nvSpPr>
        <p:spPr>
          <a:xfrm>
            <a:off x="235269" y="5697252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15408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768" y="1484784"/>
            <a:ext cx="1976113" cy="2232248"/>
          </a:xfr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251520" y="332656"/>
            <a:ext cx="5688632" cy="1368152"/>
          </a:xfrm>
          <a:prstGeom prst="wedgeRoundRectCallout">
            <a:avLst>
              <a:gd name="adj1" fmla="val 64269"/>
              <a:gd name="adj2" fmla="val 93615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 от Нюши: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происходит с внутренней энергией при охлаждении тела?</a:t>
            </a:r>
            <a:endParaRPr lang="ru-RU" sz="2800" b="1" dirty="0">
              <a:ln w="1905"/>
              <a:solidFill>
                <a:srgbClr val="9900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3406904"/>
            <a:ext cx="2880320" cy="936104"/>
          </a:xfrm>
          <a:prstGeom prst="rect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не изменяется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20536" y="4673312"/>
            <a:ext cx="2880320" cy="936104"/>
          </a:xfrm>
          <a:prstGeom prst="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уменьшается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2132856"/>
            <a:ext cx="2880320" cy="936104"/>
          </a:xfrm>
          <a:prstGeom prst="rect">
            <a:avLst/>
          </a:prstGeom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увеличивается</a:t>
            </a:r>
            <a:endParaRPr lang="ru-RU" sz="2800" dirty="0"/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6732240" y="5877272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sp>
        <p:nvSpPr>
          <p:cNvPr id="9" name="Стрелка влево 8">
            <a:hlinkClick r:id="rId5" action="ppaction://hlinksldjump"/>
          </p:cNvPr>
          <p:cNvSpPr/>
          <p:nvPr/>
        </p:nvSpPr>
        <p:spPr>
          <a:xfrm>
            <a:off x="235269" y="5877272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9551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021" y="2777030"/>
            <a:ext cx="1675011" cy="2072179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539552" y="404664"/>
            <a:ext cx="7614748" cy="1296144"/>
          </a:xfrm>
          <a:prstGeom prst="wedgeRoundRectCallout">
            <a:avLst>
              <a:gd name="adj1" fmla="val 36572"/>
              <a:gd name="adj2" fmla="val 121730"/>
              <a:gd name="adj3" fmla="val 16667"/>
            </a:avLst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0033"/>
                </a:solidFill>
              </a:rPr>
              <a:t>Вопрос от </a:t>
            </a:r>
            <a:r>
              <a:rPr lang="ru-RU" sz="2800" b="1" dirty="0" err="1" smtClean="0">
                <a:solidFill>
                  <a:srgbClr val="660033"/>
                </a:solidFill>
              </a:rPr>
              <a:t>Лосяша</a:t>
            </a:r>
            <a:r>
              <a:rPr lang="ru-RU" sz="2800" b="1" dirty="0" smtClean="0">
                <a:solidFill>
                  <a:srgbClr val="660033"/>
                </a:solidFill>
              </a:rPr>
              <a:t>:</a:t>
            </a:r>
          </a:p>
          <a:p>
            <a:pPr algn="ctr"/>
            <a:r>
              <a:rPr lang="ru-RU" sz="2800" b="1" dirty="0" smtClean="0">
                <a:solidFill>
                  <a:srgbClr val="660033"/>
                </a:solidFill>
              </a:rPr>
              <a:t>От чего не зависит внутренняя энергия  тела?</a:t>
            </a:r>
            <a:endParaRPr lang="ru-RU" sz="2800" b="1" dirty="0">
              <a:solidFill>
                <a:srgbClr val="660033"/>
              </a:solidFill>
            </a:endParaRPr>
          </a:p>
        </p:txBody>
      </p:sp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6732240" y="6165304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4450" y="5043636"/>
            <a:ext cx="5040560" cy="864096"/>
          </a:xfrm>
          <a:prstGeom prst="round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от температуры тела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07604" y="2371270"/>
            <a:ext cx="5040560" cy="864096"/>
          </a:xfrm>
          <a:prstGeom prst="roundRect">
            <a:avLst/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от агрегатного состояния вещества</a:t>
            </a:r>
            <a:endParaRPr lang="ru-RU" sz="28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4450" y="3717032"/>
            <a:ext cx="5040560" cy="864096"/>
          </a:xfrm>
          <a:prstGeom prst="roundRect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от механического движения тела</a:t>
            </a:r>
            <a:endParaRPr lang="ru-RU" sz="2800" dirty="0"/>
          </a:p>
        </p:txBody>
      </p:sp>
      <p:sp>
        <p:nvSpPr>
          <p:cNvPr id="12" name="Стрелка влево 11">
            <a:hlinkClick r:id="rId6" action="ppaction://hlinksldjump"/>
          </p:cNvPr>
          <p:cNvSpPr/>
          <p:nvPr/>
        </p:nvSpPr>
        <p:spPr>
          <a:xfrm>
            <a:off x="235269" y="5985320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19316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613178" y="6093296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692695"/>
            <a:ext cx="2421210" cy="2064257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539552" y="332656"/>
            <a:ext cx="6192688" cy="1044116"/>
          </a:xfrm>
          <a:prstGeom prst="wedgeRoundRectCallout">
            <a:avLst>
              <a:gd name="adj1" fmla="val 53488"/>
              <a:gd name="adj2" fmla="val 9169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66"/>
                </a:solidFill>
              </a:rPr>
              <a:t>Вопрос от </a:t>
            </a:r>
            <a:r>
              <a:rPr lang="ru-RU" sz="2400" b="1" dirty="0" err="1" smtClean="0">
                <a:solidFill>
                  <a:srgbClr val="003366"/>
                </a:solidFill>
              </a:rPr>
              <a:t>Бараша</a:t>
            </a:r>
            <a:r>
              <a:rPr lang="ru-RU" sz="2400" dirty="0" smtClean="0">
                <a:solidFill>
                  <a:srgbClr val="003366"/>
                </a:solidFill>
              </a:rPr>
              <a:t>:</a:t>
            </a:r>
          </a:p>
          <a:p>
            <a:pPr algn="ctr"/>
            <a:r>
              <a:rPr lang="ru-RU" sz="2400" b="1" dirty="0">
                <a:solidFill>
                  <a:srgbClr val="003366"/>
                </a:solidFill>
              </a:rPr>
              <a:t>Сравните значения внутренней энергии воды и льда</a:t>
            </a:r>
            <a:endParaRPr lang="ru-RU" sz="2400" dirty="0">
              <a:solidFill>
                <a:srgbClr val="003366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7780" y="2132856"/>
            <a:ext cx="6768752" cy="864096"/>
          </a:xfrm>
          <a:prstGeom prst="roundRect">
            <a:avLst>
              <a:gd name="adj" fmla="val 50000"/>
            </a:avLst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внутренняя энергия воды меньше, чем внутренняя энергия льда</a:t>
            </a:r>
            <a:endParaRPr lang="ru-RU" sz="2400" dirty="0">
              <a:solidFill>
                <a:srgbClr val="003366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3501008"/>
            <a:ext cx="6734100" cy="936104"/>
          </a:xfrm>
          <a:prstGeom prst="roundRect">
            <a:avLst>
              <a:gd name="adj" fmla="val 50000"/>
            </a:avLst>
          </a:prstGeom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003366"/>
              </a:solidFill>
            </a:endParaRPr>
          </a:p>
          <a:p>
            <a:pPr algn="ctr"/>
            <a:endParaRPr lang="ru-RU" sz="2400" dirty="0">
              <a:solidFill>
                <a:srgbClr val="003366"/>
              </a:solidFill>
            </a:endParaRPr>
          </a:p>
          <a:p>
            <a:pPr algn="ctr"/>
            <a:r>
              <a:rPr lang="ru-RU" sz="2400" dirty="0" smtClean="0">
                <a:solidFill>
                  <a:srgbClr val="003366"/>
                </a:solidFill>
              </a:rPr>
              <a:t>Внутренняя энергия </a:t>
            </a:r>
            <a:r>
              <a:rPr lang="ru-RU" sz="2400" dirty="0">
                <a:solidFill>
                  <a:srgbClr val="003366"/>
                </a:solidFill>
              </a:rPr>
              <a:t>воды больше, чем внутренняя энергия льда</a:t>
            </a:r>
          </a:p>
          <a:p>
            <a:pPr algn="ctr"/>
            <a:endParaRPr lang="ru-RU" sz="2400" dirty="0"/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2432" y="4937720"/>
            <a:ext cx="6734100" cy="936104"/>
          </a:xfrm>
          <a:prstGeom prst="roundRect">
            <a:avLst>
              <a:gd name="adj" fmla="val 50000"/>
            </a:avLst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66"/>
                </a:solidFill>
              </a:rPr>
              <a:t>внутренняя энергия воды равна внутренней энергии льда</a:t>
            </a:r>
          </a:p>
          <a:p>
            <a:pPr algn="ctr"/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11" name="Стрелка влево 10">
            <a:hlinkClick r:id="rId6" action="ppaction://hlinksldjump"/>
          </p:cNvPr>
          <p:cNvSpPr/>
          <p:nvPr/>
        </p:nvSpPr>
        <p:spPr>
          <a:xfrm>
            <a:off x="292402" y="6165304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9850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732240" y="5877272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114" y="476672"/>
            <a:ext cx="1825403" cy="187220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4848" y="105273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51520" y="476672"/>
            <a:ext cx="6336704" cy="1584176"/>
          </a:xfrm>
          <a:prstGeom prst="wedgeRoundRectCallout">
            <a:avLst>
              <a:gd name="adj1" fmla="val 62596"/>
              <a:gd name="adj2" fmla="val 30829"/>
              <a:gd name="adj3" fmla="val 16667"/>
            </a:avLst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66"/>
                </a:solidFill>
              </a:rPr>
              <a:t>Вопрос </a:t>
            </a:r>
            <a:r>
              <a:rPr lang="ru-RU" sz="2800" b="1" dirty="0">
                <a:solidFill>
                  <a:srgbClr val="003366"/>
                </a:solidFill>
              </a:rPr>
              <a:t>от </a:t>
            </a:r>
            <a:r>
              <a:rPr lang="ru-RU" sz="2800" b="1" dirty="0" smtClean="0">
                <a:solidFill>
                  <a:srgbClr val="003366"/>
                </a:solidFill>
              </a:rPr>
              <a:t>Кар-</a:t>
            </a:r>
            <a:r>
              <a:rPr lang="ru-RU" sz="2800" b="1" dirty="0" err="1" smtClean="0">
                <a:solidFill>
                  <a:srgbClr val="003366"/>
                </a:solidFill>
              </a:rPr>
              <a:t>Карыча</a:t>
            </a:r>
            <a:r>
              <a:rPr lang="ru-RU" sz="2800" b="1" dirty="0" smtClean="0">
                <a:solidFill>
                  <a:srgbClr val="003366"/>
                </a:solidFill>
              </a:rPr>
              <a:t>:</a:t>
            </a:r>
          </a:p>
          <a:p>
            <a:pPr algn="ctr"/>
            <a:r>
              <a:rPr lang="ru-RU" sz="2800" b="1" dirty="0" smtClean="0">
                <a:solidFill>
                  <a:srgbClr val="003366"/>
                </a:solidFill>
              </a:rPr>
              <a:t>Что называется количеством теплоты?</a:t>
            </a: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91680" y="2636912"/>
            <a:ext cx="5688632" cy="792088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температура, которую теряет или получает тело при теплопередаче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91680" y="3789040"/>
            <a:ext cx="5688632" cy="792088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внутренняя и механическая энергия тела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91680" y="4911608"/>
            <a:ext cx="5688632" cy="792088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энергия, </a:t>
            </a:r>
            <a:r>
              <a:rPr lang="ru-RU" sz="2000" b="1" dirty="0">
                <a:solidFill>
                  <a:srgbClr val="002060"/>
                </a:solidFill>
              </a:rPr>
              <a:t>которую теряет или получает тело при теплопередаче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Стрелка влево 8">
            <a:hlinkClick r:id="rId6" action="ppaction://hlinksldjump"/>
          </p:cNvPr>
          <p:cNvSpPr/>
          <p:nvPr/>
        </p:nvSpPr>
        <p:spPr>
          <a:xfrm>
            <a:off x="251520" y="5971873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6909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50876" y="1508721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AutoNum type="arabicPeriod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Выберите на игровом поле тему и номер вопроса, вам будет предложено три варианта ответа.</a:t>
            </a:r>
          </a:p>
          <a:p>
            <a:pPr>
              <a:buAutoNum type="arabicPeriod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Если ответ выбран верно, то напротив ответа появится красная галочка -      , неверные ответы окрасятся в синий цвет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После выполнения задания возвращаемся назад, нажав      по кнопке «Игровое поле»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0" indent="0">
              <a:buNone/>
            </a:pPr>
            <a:endParaRPr lang="ru-RU" dirty="0" smtClean="0"/>
          </a:p>
          <a:p>
            <a:pPr>
              <a:buAutoNum type="arabicPeriod"/>
            </a:pPr>
            <a:endParaRPr lang="ru-RU" dirty="0" smtClean="0"/>
          </a:p>
          <a:p>
            <a:pPr>
              <a:buAutoNum type="arabicPeriod"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585391"/>
            <a:ext cx="4419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Правила игры</a:t>
            </a:r>
            <a:endParaRPr lang="ru-RU" sz="5400" b="1" cap="none" spc="0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75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009" y="3283027"/>
            <a:ext cx="507378" cy="481358"/>
          </a:xfrm>
          <a:prstGeom prst="rect">
            <a:avLst/>
          </a:prstGeom>
        </p:spPr>
      </p:pic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3131840" y="5949280"/>
            <a:ext cx="2304256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Начать игру</a:t>
            </a:r>
            <a:endParaRPr lang="ru-RU" sz="2000" b="1" dirty="0"/>
          </a:p>
        </p:txBody>
      </p:sp>
      <p:sp>
        <p:nvSpPr>
          <p:cNvPr id="7" name="Стрелка вправо 6">
            <a:hlinkClick r:id="" action="ppaction://hlinkshowjump?jump=firstslide"/>
          </p:cNvPr>
          <p:cNvSpPr/>
          <p:nvPr/>
        </p:nvSpPr>
        <p:spPr>
          <a:xfrm>
            <a:off x="539552" y="296353"/>
            <a:ext cx="1572816" cy="275129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Тепловые явления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67877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>
          <a:xfrm>
            <a:off x="888856" y="489691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732240" y="5877272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8" name="Рисунок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030"/>
            <a:ext cx="1944216" cy="2125348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2411760" y="404664"/>
            <a:ext cx="6480720" cy="1882714"/>
          </a:xfrm>
          <a:prstGeom prst="wedgeRoundRectCallout">
            <a:avLst>
              <a:gd name="adj1" fmla="val -64638"/>
              <a:gd name="adj2" fmla="val 37204"/>
              <a:gd name="adj3" fmla="val 16667"/>
            </a:avLst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Вопрос от Ёжика:</a:t>
            </a:r>
          </a:p>
          <a:p>
            <a:pPr algn="ctr"/>
            <a:r>
              <a:rPr lang="ru-RU" sz="2400" b="1" dirty="0" smtClean="0"/>
              <a:t>На Земле в огромных масштабах осуществляется круговорот воздушных масс. С каким видом  теплопередачи в основном связано движение воздуха?</a:t>
            </a:r>
            <a:endParaRPr lang="ru-RU" sz="24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11760" y="2724356"/>
            <a:ext cx="3600400" cy="648072"/>
          </a:xfrm>
          <a:prstGeom prst="round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излучение</a:t>
            </a:r>
            <a:endParaRPr lang="ru-RU" sz="24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432720" y="3794172"/>
            <a:ext cx="3600400" cy="648072"/>
          </a:xfrm>
          <a:prstGeom prst="round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теплопроводность</a:t>
            </a:r>
            <a:endParaRPr lang="ru-RU" sz="24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32720" y="4824184"/>
            <a:ext cx="3600400" cy="648072"/>
          </a:xfrm>
          <a:prstGeom prst="round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конвекция</a:t>
            </a:r>
            <a:endParaRPr lang="ru-RU" sz="2400" b="1" dirty="0"/>
          </a:p>
        </p:txBody>
      </p:sp>
      <p:sp>
        <p:nvSpPr>
          <p:cNvPr id="10" name="Стрелка влево 9">
            <a:hlinkClick r:id="rId6" action="ppaction://hlinksldjump"/>
          </p:cNvPr>
          <p:cNvSpPr/>
          <p:nvPr/>
        </p:nvSpPr>
        <p:spPr>
          <a:xfrm>
            <a:off x="291026" y="5971873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3477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732240" y="5877272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Picture 2" descr="C:\Users\днс\Documents\Смешарики\11.gif"/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800708"/>
            <a:ext cx="1826103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2483768" y="620688"/>
            <a:ext cx="6480720" cy="1224136"/>
          </a:xfrm>
          <a:prstGeom prst="wedgeRoundRectCallout">
            <a:avLst>
              <a:gd name="adj1" fmla="val -64306"/>
              <a:gd name="adj2" fmla="val 93624"/>
              <a:gd name="adj3" fmla="val 16667"/>
            </a:avLst>
          </a:prstGeom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Каким прибором измеряют влажность воздуха? </a:t>
            </a:r>
            <a:endParaRPr lang="ru-RU" sz="2400" b="1" dirty="0"/>
          </a:p>
        </p:txBody>
      </p:sp>
      <p:pic>
        <p:nvPicPr>
          <p:cNvPr id="2050" name="Picture 2" descr="C:\Users\днс\AppData\Local\Microsoft\Windows\Temporary Internet Files\Content.IE5\MFO7HN2Q\13[1]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26" b="95000" l="10278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113031"/>
            <a:ext cx="230425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56" b="9638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10" y="2847704"/>
            <a:ext cx="3640035" cy="27300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933" y="2283379"/>
            <a:ext cx="3361555" cy="3361555"/>
          </a:xfrm>
          <a:prstGeom prst="rect">
            <a:avLst/>
          </a:prstGeom>
        </p:spPr>
      </p:pic>
      <p:sp>
        <p:nvSpPr>
          <p:cNvPr id="10" name="Стрелка влево 9">
            <a:hlinkClick r:id="rId11" action="ppaction://hlinksldjump"/>
          </p:cNvPr>
          <p:cNvSpPr/>
          <p:nvPr/>
        </p:nvSpPr>
        <p:spPr>
          <a:xfrm>
            <a:off x="207014" y="6021288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189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732240" y="5877272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022" y="1271572"/>
            <a:ext cx="1941852" cy="1991643"/>
          </a:xfrm>
          <a:prstGeom prst="rect">
            <a:avLst/>
          </a:prstGeo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827584" y="404665"/>
            <a:ext cx="5616624" cy="1224136"/>
          </a:xfrm>
          <a:prstGeom prst="wedgeRoundRectCallout">
            <a:avLst>
              <a:gd name="adj1" fmla="val 59436"/>
              <a:gd name="adj2" fmla="val 116019"/>
              <a:gd name="adj3" fmla="val 16667"/>
            </a:avLst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3366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336600"/>
                </a:solidFill>
              </a:rPr>
              <a:t>Вопрос </a:t>
            </a:r>
            <a:r>
              <a:rPr lang="ru-RU" sz="2400" b="1" dirty="0">
                <a:solidFill>
                  <a:srgbClr val="336600"/>
                </a:solidFill>
              </a:rPr>
              <a:t>от </a:t>
            </a:r>
            <a:r>
              <a:rPr lang="ru-RU" sz="2400" b="1" dirty="0" err="1" smtClean="0">
                <a:solidFill>
                  <a:srgbClr val="336600"/>
                </a:solidFill>
              </a:rPr>
              <a:t>Мышарика</a:t>
            </a:r>
            <a:r>
              <a:rPr lang="ru-RU" sz="2400" b="1" dirty="0" smtClean="0">
                <a:solidFill>
                  <a:srgbClr val="336600"/>
                </a:solidFill>
              </a:rPr>
              <a:t>:</a:t>
            </a:r>
          </a:p>
          <a:p>
            <a:pPr algn="ctr"/>
            <a:r>
              <a:rPr lang="ru-RU" sz="2400" b="1" dirty="0" smtClean="0">
                <a:solidFill>
                  <a:srgbClr val="336600"/>
                </a:solidFill>
              </a:rPr>
              <a:t>В каких единицах измеряется удельная теплоемкость?</a:t>
            </a:r>
          </a:p>
          <a:p>
            <a:pPr algn="ctr"/>
            <a:endParaRPr lang="ru-RU" sz="2400" b="1" dirty="0">
              <a:solidFill>
                <a:srgbClr val="3366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760" y="2687151"/>
            <a:ext cx="3672408" cy="576064"/>
          </a:xfrm>
          <a:prstGeom prst="round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00"/>
                </a:solidFill>
              </a:rPr>
              <a:t>Дж/к</a:t>
            </a:r>
            <a:r>
              <a:rPr lang="ru-RU" sz="2400" b="1" dirty="0" smtClean="0"/>
              <a:t>г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11760" y="3861048"/>
            <a:ext cx="3672408" cy="576064"/>
          </a:xfrm>
          <a:prstGeom prst="round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00"/>
                </a:solidFill>
              </a:rPr>
              <a:t>Дж/</a:t>
            </a:r>
            <a:r>
              <a:rPr lang="ru-RU" sz="2400" b="1" dirty="0" err="1" smtClean="0">
                <a:solidFill>
                  <a:srgbClr val="336600"/>
                </a:solidFill>
              </a:rPr>
              <a:t>кг°С</a:t>
            </a:r>
            <a:endParaRPr lang="ru-RU" sz="2400" b="1" dirty="0">
              <a:solidFill>
                <a:srgbClr val="3366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11760" y="4941168"/>
            <a:ext cx="3672408" cy="576064"/>
          </a:xfrm>
          <a:prstGeom prst="round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336600"/>
                </a:solidFill>
              </a:rPr>
              <a:t>Дж°С</a:t>
            </a:r>
            <a:r>
              <a:rPr lang="ru-RU" sz="2400" b="1" dirty="0" smtClean="0">
                <a:solidFill>
                  <a:srgbClr val="336600"/>
                </a:solidFill>
              </a:rPr>
              <a:t>/кг</a:t>
            </a:r>
            <a:endParaRPr lang="ru-RU" sz="2400" b="1" dirty="0">
              <a:solidFill>
                <a:srgbClr val="336600"/>
              </a:solidFill>
            </a:endParaRPr>
          </a:p>
        </p:txBody>
      </p:sp>
      <p:sp>
        <p:nvSpPr>
          <p:cNvPr id="11" name="Стрелка влево 10">
            <a:hlinkClick r:id="rId6" action="ppaction://hlinksldjump"/>
          </p:cNvPr>
          <p:cNvSpPr/>
          <p:nvPr/>
        </p:nvSpPr>
        <p:spPr>
          <a:xfrm>
            <a:off x="235269" y="5985320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4678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75656" y="69269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Picture 2" descr="C:\Users\днс\Documents\Смешарики\8.gif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1584176" cy="211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6732240" y="5877272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2411760" y="332656"/>
            <a:ext cx="6480720" cy="1440160"/>
          </a:xfrm>
          <a:prstGeom prst="wedgeRoundRectCallout">
            <a:avLst>
              <a:gd name="adj1" fmla="val -64377"/>
              <a:gd name="adj2" fmla="val 2291"/>
              <a:gd name="adj3" fmla="val 16667"/>
            </a:avLst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Вопрос от </a:t>
            </a:r>
            <a:r>
              <a:rPr lang="ru-RU" sz="2400" b="1" dirty="0" err="1" smtClean="0"/>
              <a:t>Пина</a:t>
            </a:r>
            <a:r>
              <a:rPr lang="ru-RU" sz="2400" b="1" dirty="0" smtClean="0"/>
              <a:t>:</a:t>
            </a:r>
          </a:p>
          <a:p>
            <a:pPr algn="ctr"/>
            <a:r>
              <a:rPr lang="ru-RU" sz="2400" b="1" dirty="0" smtClean="0"/>
              <a:t>Какое явление относится к тепловым?</a:t>
            </a:r>
            <a:endParaRPr lang="ru-RU" sz="2400" b="1" dirty="0"/>
          </a:p>
        </p:txBody>
      </p:sp>
      <p:sp>
        <p:nvSpPr>
          <p:cNvPr id="2" name="Овал 1"/>
          <p:cNvSpPr/>
          <p:nvPr/>
        </p:nvSpPr>
        <p:spPr>
          <a:xfrm>
            <a:off x="2407067" y="2299275"/>
            <a:ext cx="5256584" cy="936104"/>
          </a:xfrm>
          <a:prstGeom prst="ellipse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Кипение воды</a:t>
            </a:r>
            <a:endParaRPr lang="ru-RU" sz="2400" b="1" dirty="0">
              <a:solidFill>
                <a:srgbClr val="8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537763" y="4920891"/>
            <a:ext cx="5256584" cy="936104"/>
          </a:xfrm>
          <a:prstGeom prst="ellips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Течение воды</a:t>
            </a:r>
            <a:endParaRPr lang="ru-RU" sz="2400" b="1" dirty="0">
              <a:solidFill>
                <a:srgbClr val="8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411760" y="3645024"/>
            <a:ext cx="5256584" cy="936104"/>
          </a:xfrm>
          <a:prstGeom prst="ellipse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Давление жидкости</a:t>
            </a:r>
            <a:endParaRPr lang="ru-RU" sz="2400" b="1" dirty="0">
              <a:solidFill>
                <a:srgbClr val="800000"/>
              </a:solidFill>
            </a:endParaRPr>
          </a:p>
        </p:txBody>
      </p:sp>
      <p:sp>
        <p:nvSpPr>
          <p:cNvPr id="9" name="Стрелка влево 8">
            <a:hlinkClick r:id="rId5" action="ppaction://hlinksldjump"/>
          </p:cNvPr>
          <p:cNvSpPr/>
          <p:nvPr/>
        </p:nvSpPr>
        <p:spPr>
          <a:xfrm>
            <a:off x="235269" y="5913276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1856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732240" y="5877272"/>
            <a:ext cx="1872208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50" l="10000" r="96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317" y="1196752"/>
            <a:ext cx="2534683" cy="1584176"/>
          </a:xfrm>
          <a:prstGeom prst="rect">
            <a:avLst/>
          </a:prstGeo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928394" y="250494"/>
            <a:ext cx="5472608" cy="1090273"/>
          </a:xfrm>
          <a:prstGeom prst="wedgeRoundRectCallout">
            <a:avLst>
              <a:gd name="adj1" fmla="val 63287"/>
              <a:gd name="adj2" fmla="val 120221"/>
              <a:gd name="adj3" fmla="val 16667"/>
            </a:avLst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Вопрос от Кроша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Удель­ная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теплоёмкость стали равна  500 Дж/кг·°С. Что это озна­ча­ет?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4529" y="2339972"/>
            <a:ext cx="6408712" cy="792088"/>
          </a:xfrm>
          <a:prstGeom prst="round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для на­гре­ва­ния 1 кг стали на 1 °С не­об­хо­ди­мо за­тра­тить энер­гию 500 Дж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1223" y="3722568"/>
            <a:ext cx="6408712" cy="792088"/>
          </a:xfrm>
          <a:prstGeom prst="roundRect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для на­гре­ва­ния 500 кг стали на 1 °С не­об­хо­ди­мо за­тра­тить энер­гию 1 Дж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4529" y="5085184"/>
            <a:ext cx="6408712" cy="792088"/>
          </a:xfrm>
          <a:prstGeom prst="roundRect">
            <a:avLst/>
          </a:prstGeom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для на­гре­ва­ния 500 кг стали на 1 °С не­об­хо­ди­мо за­тра­тить энер­гию 500 Дж</a:t>
            </a:r>
          </a:p>
        </p:txBody>
      </p:sp>
      <p:sp>
        <p:nvSpPr>
          <p:cNvPr id="8" name="Стрелка влево 7">
            <a:hlinkClick r:id="rId7" action="ppaction://hlinksldjump"/>
          </p:cNvPr>
          <p:cNvSpPr/>
          <p:nvPr/>
        </p:nvSpPr>
        <p:spPr>
          <a:xfrm>
            <a:off x="235269" y="6165304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619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9676" y="2487086"/>
            <a:ext cx="628665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игру!</a:t>
            </a:r>
            <a:endParaRPr lang="ru-RU" sz="66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845528" y="836712"/>
            <a:ext cx="6850805" cy="1289406"/>
          </a:xfrm>
          <a:prstGeom prst="ribbon2">
            <a:avLst>
              <a:gd name="adj1" fmla="val 16667"/>
              <a:gd name="adj2" fmla="val 6690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ln w="11430"/>
              <a:solidFill>
                <a:srgbClr val="00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Изучая </a:t>
            </a:r>
            <a:r>
              <a:rPr lang="ru-RU" sz="3200" b="1" dirty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физику – познаешь природу!</a:t>
            </a:r>
          </a:p>
          <a:p>
            <a:pPr algn="ctr"/>
            <a:endParaRPr lang="ru-RU" sz="3200" dirty="0"/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235269" y="5697252"/>
            <a:ext cx="1904710" cy="504056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911993"/>
            <a:ext cx="3154594" cy="228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6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848" y="26064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740000"/>
                </a:solidFill>
                <a:latin typeface="+mn-lt"/>
              </a:rPr>
              <a:t>Использованные интернет </a:t>
            </a:r>
            <a:r>
              <a:rPr lang="ru-RU" sz="2000" dirty="0" smtClean="0">
                <a:solidFill>
                  <a:srgbClr val="740000"/>
                </a:solidFill>
                <a:latin typeface="+mn-lt"/>
              </a:rPr>
              <a:t>– ресурсы и литература</a:t>
            </a:r>
            <a:endParaRPr lang="ru-RU" sz="20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548680"/>
            <a:ext cx="7787208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200" dirty="0" err="1" smtClean="0"/>
              <a:t>Копатыч</a:t>
            </a:r>
            <a:r>
              <a:rPr lang="ru-RU" sz="1200" dirty="0" smtClean="0"/>
              <a:t> </a:t>
            </a:r>
            <a:r>
              <a:rPr lang="en-US" sz="1200" dirty="0">
                <a:hlinkClick r:id="rId3"/>
              </a:rPr>
              <a:t>http://smeshariki-mir.ru/?</a:t>
            </a:r>
            <a:r>
              <a:rPr lang="en-US" sz="1200" dirty="0" smtClean="0">
                <a:hlinkClick r:id="rId3"/>
              </a:rPr>
              <a:t>page_id=2992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smtClean="0"/>
              <a:t>Кар-</a:t>
            </a:r>
            <a:r>
              <a:rPr lang="ru-RU" sz="1200" dirty="0" err="1" smtClean="0"/>
              <a:t>карыч</a:t>
            </a:r>
            <a:r>
              <a:rPr lang="ru-RU" sz="1200" dirty="0" smtClean="0"/>
              <a:t> </a:t>
            </a:r>
            <a:r>
              <a:rPr lang="en-US" sz="1200" dirty="0">
                <a:hlinkClick r:id="rId4"/>
              </a:rPr>
              <a:t>http://smeshariki-mir.ru/?</a:t>
            </a:r>
            <a:r>
              <a:rPr lang="en-US" sz="1200" dirty="0" smtClean="0">
                <a:hlinkClick r:id="rId4"/>
              </a:rPr>
              <a:t>page_id=2989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smtClean="0"/>
              <a:t>Ежик </a:t>
            </a:r>
            <a:r>
              <a:rPr lang="en-US" sz="1200" dirty="0">
                <a:hlinkClick r:id="rId5"/>
              </a:rPr>
              <a:t>http://smeshariki-mir.ru/?</a:t>
            </a:r>
            <a:r>
              <a:rPr lang="en-US" sz="1200" dirty="0" smtClean="0">
                <a:hlinkClick r:id="rId5"/>
              </a:rPr>
              <a:t>page_id=2987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err="1" smtClean="0"/>
              <a:t>Бараш</a:t>
            </a:r>
            <a:r>
              <a:rPr lang="ru-RU" sz="1200" dirty="0" smtClean="0"/>
              <a:t> </a:t>
            </a:r>
            <a:r>
              <a:rPr lang="en-US" sz="1200" dirty="0">
                <a:hlinkClick r:id="rId6"/>
              </a:rPr>
              <a:t>http://smeshariki-mir.ru/?</a:t>
            </a:r>
            <a:r>
              <a:rPr lang="en-US" sz="1200" dirty="0" smtClean="0">
                <a:hlinkClick r:id="rId6"/>
              </a:rPr>
              <a:t>page_id=30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err="1" smtClean="0"/>
              <a:t>Крош</a:t>
            </a:r>
            <a:r>
              <a:rPr lang="ru-RU" sz="1200" dirty="0" smtClean="0"/>
              <a:t> </a:t>
            </a:r>
            <a:r>
              <a:rPr lang="en-US" sz="1200" dirty="0">
                <a:hlinkClick r:id="rId7"/>
              </a:rPr>
              <a:t>http://smeshariki-mir.ru/?</a:t>
            </a:r>
            <a:r>
              <a:rPr lang="en-US" sz="1200" dirty="0" smtClean="0">
                <a:hlinkClick r:id="rId7"/>
              </a:rPr>
              <a:t>page_id=2995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err="1" smtClean="0"/>
              <a:t>Лосяш</a:t>
            </a:r>
            <a:r>
              <a:rPr lang="ru-RU" sz="1200" dirty="0" smtClean="0"/>
              <a:t> </a:t>
            </a:r>
            <a:r>
              <a:rPr lang="en-US" sz="1200" dirty="0">
                <a:hlinkClick r:id="rId8"/>
              </a:rPr>
              <a:t>http://smeshariki-mir.ru/?</a:t>
            </a:r>
            <a:r>
              <a:rPr lang="en-US" sz="1200" dirty="0" smtClean="0">
                <a:hlinkClick r:id="rId8"/>
              </a:rPr>
              <a:t>page_id=2998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smtClean="0"/>
              <a:t>Нюша </a:t>
            </a:r>
            <a:r>
              <a:rPr lang="en-US" sz="1200" dirty="0">
                <a:hlinkClick r:id="rId9"/>
              </a:rPr>
              <a:t>http://smeshariki-mir.ru/?</a:t>
            </a:r>
            <a:r>
              <a:rPr lang="en-US" sz="1200" dirty="0" smtClean="0">
                <a:hlinkClick r:id="rId9"/>
              </a:rPr>
              <a:t>page_id=3001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err="1" smtClean="0"/>
              <a:t>Пин</a:t>
            </a:r>
            <a:r>
              <a:rPr lang="ru-RU" sz="1200" dirty="0" smtClean="0"/>
              <a:t> </a:t>
            </a:r>
            <a:r>
              <a:rPr lang="en-US" sz="1200" dirty="0">
                <a:hlinkClick r:id="rId10"/>
              </a:rPr>
              <a:t>http://smeshariki-mir.ru/?</a:t>
            </a:r>
            <a:r>
              <a:rPr lang="en-US" sz="1200" dirty="0" smtClean="0">
                <a:hlinkClick r:id="rId10"/>
              </a:rPr>
              <a:t>page_id=3004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err="1" smtClean="0"/>
              <a:t>Совунья</a:t>
            </a:r>
            <a:r>
              <a:rPr lang="ru-RU" sz="1200" dirty="0" smtClean="0"/>
              <a:t> </a:t>
            </a:r>
            <a:r>
              <a:rPr lang="en-US" sz="1200" dirty="0">
                <a:hlinkClick r:id="rId11"/>
              </a:rPr>
              <a:t>http://smeshariki-mir.ru/?</a:t>
            </a:r>
            <a:r>
              <a:rPr lang="en-US" sz="1200" dirty="0" smtClean="0">
                <a:hlinkClick r:id="rId11"/>
              </a:rPr>
              <a:t>page_id=3007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err="1" smtClean="0"/>
              <a:t>Мышарик</a:t>
            </a:r>
            <a:r>
              <a:rPr lang="ru-RU" sz="1200" dirty="0" smtClean="0"/>
              <a:t> </a:t>
            </a:r>
            <a:r>
              <a:rPr lang="en-US" sz="1200" dirty="0">
                <a:hlinkClick r:id="rId12"/>
              </a:rPr>
              <a:t>http://smeshariki-mir.ru/?</a:t>
            </a:r>
            <a:r>
              <a:rPr lang="en-US" sz="1200" dirty="0" smtClean="0">
                <a:hlinkClick r:id="rId12"/>
              </a:rPr>
              <a:t>page_id=6932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smtClean="0"/>
              <a:t>Психрометр </a:t>
            </a:r>
            <a:r>
              <a:rPr lang="en-US" sz="1200" dirty="0">
                <a:hlinkClick r:id="rId13" action="ppaction://hlinkfile"/>
              </a:rPr>
              <a:t>file:///C:/Users/</a:t>
            </a:r>
            <a:r>
              <a:rPr lang="ru-RU" sz="1200" dirty="0" err="1">
                <a:hlinkClick r:id="rId13" action="ppaction://hlinkfile"/>
              </a:rPr>
              <a:t>днс</a:t>
            </a:r>
            <a:r>
              <a:rPr lang="ru-RU" sz="1200" dirty="0">
                <a:hlinkClick r:id="rId13" action="ppaction://hlinkfile"/>
              </a:rPr>
              <a:t>/</a:t>
            </a:r>
            <a:r>
              <a:rPr lang="en-US" sz="1200" dirty="0">
                <a:hlinkClick r:id="rId13" action="ppaction://hlinkfile"/>
              </a:rPr>
              <a:t>Documents/</a:t>
            </a:r>
            <a:r>
              <a:rPr lang="ru-RU" sz="1200" dirty="0">
                <a:hlinkClick r:id="rId13" action="ppaction://hlinkfile"/>
              </a:rPr>
              <a:t>конкурс%20СИПКРО/картинки/психрометр.</a:t>
            </a:r>
            <a:r>
              <a:rPr lang="en-US" sz="1200" dirty="0" smtClean="0">
                <a:hlinkClick r:id="rId13" action="ppaction://hlinkfile"/>
              </a:rPr>
              <a:t>jpg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 smtClean="0"/>
              <a:t>Барометр </a:t>
            </a:r>
            <a:r>
              <a:rPr lang="en-US" sz="1200" dirty="0">
                <a:hlinkClick r:id="rId14"/>
              </a:rPr>
              <a:t>https://</a:t>
            </a:r>
            <a:r>
              <a:rPr lang="en-US" sz="1200" dirty="0" smtClean="0">
                <a:hlinkClick r:id="rId14"/>
              </a:rPr>
              <a:t>im3-tub-ru.yandex.net/i?id=cc0ab00fa8b2433db9b093c8f7a04d60&amp;n=33&amp;h=215&amp;w=220</a:t>
            </a:r>
            <a:endParaRPr lang="ru-RU" sz="1200" dirty="0" smtClean="0"/>
          </a:p>
          <a:p>
            <a:pPr marL="0" indent="0">
              <a:buNone/>
            </a:pPr>
            <a:r>
              <a:rPr lang="ru-RU" sz="1200" dirty="0"/>
              <a:t>Психрометр </a:t>
            </a:r>
            <a:r>
              <a:rPr lang="en-US" sz="1200" dirty="0">
                <a:hlinkClick r:id="rId15"/>
              </a:rPr>
              <a:t>http://fs1.ppt4web.ru/images/3958/61935/640/img7.jpg</a:t>
            </a:r>
            <a:endParaRPr lang="ru-RU" sz="1200" dirty="0"/>
          </a:p>
          <a:p>
            <a:pPr marL="0" indent="0">
              <a:buNone/>
            </a:pPr>
            <a:r>
              <a:rPr lang="ru-RU" sz="1200" dirty="0"/>
              <a:t>Психрометрическая таблица </a:t>
            </a:r>
            <a:r>
              <a:rPr lang="en-US" sz="1200" dirty="0">
                <a:hlinkClick r:id="rId16"/>
              </a:rPr>
              <a:t>http://</a:t>
            </a:r>
            <a:r>
              <a:rPr lang="en-US" sz="1200" dirty="0" smtClean="0">
                <a:hlinkClick r:id="rId16"/>
              </a:rPr>
              <a:t>www.liveexpert.ru/public/uploads/2016/04/10/9152f6952141f5b5447924523eed87da.jpg</a:t>
            </a:r>
            <a:endParaRPr lang="ru-RU" sz="1200" dirty="0"/>
          </a:p>
          <a:p>
            <a:pPr marL="0" indent="0">
              <a:buNone/>
            </a:pPr>
            <a:r>
              <a:rPr lang="ru-RU" sz="1200" dirty="0"/>
              <a:t>Гигрометр </a:t>
            </a:r>
            <a:r>
              <a:rPr lang="en-US" sz="1200" dirty="0">
                <a:hlinkClick r:id="rId17"/>
              </a:rPr>
              <a:t>http://</a:t>
            </a:r>
            <a:r>
              <a:rPr lang="en-US" sz="1200" dirty="0" smtClean="0">
                <a:hlinkClick r:id="rId17"/>
              </a:rPr>
              <a:t>st03.kakprosto.ru/tumb/680/images/article/2011/8/6/1_5254fc971eacc5254fc971eb0a.jpg</a:t>
            </a:r>
            <a:endParaRPr lang="ru-RU" sz="1200" dirty="0"/>
          </a:p>
          <a:p>
            <a:pPr marL="0" indent="0">
              <a:buNone/>
            </a:pPr>
            <a:r>
              <a:rPr lang="ru-RU" sz="1200" dirty="0"/>
              <a:t>Психрометр</a:t>
            </a:r>
            <a:r>
              <a:rPr lang="en-US" sz="1200" dirty="0">
                <a:hlinkClick r:id="rId18"/>
              </a:rPr>
              <a:t>http://</a:t>
            </a:r>
            <a:r>
              <a:rPr lang="en-US" sz="1200" dirty="0" smtClean="0">
                <a:hlinkClick r:id="rId18"/>
              </a:rPr>
              <a:t>shop.promtorgtula.ru/upload/iblock/933/93332a816cb98b8d5a03c486dea52ea2.png</a:t>
            </a:r>
            <a:endParaRPr lang="ru-RU" sz="1200" dirty="0"/>
          </a:p>
          <a:p>
            <a:pPr marL="0" indent="0">
              <a:buNone/>
            </a:pPr>
            <a:r>
              <a:rPr lang="ru-RU" sz="1200" dirty="0"/>
              <a:t>Барометр-анероид </a:t>
            </a:r>
            <a:r>
              <a:rPr lang="en-US" sz="1200" dirty="0">
                <a:hlinkClick r:id="rId19"/>
              </a:rPr>
              <a:t>http://</a:t>
            </a:r>
            <a:r>
              <a:rPr lang="en-US" sz="1200" dirty="0" smtClean="0">
                <a:hlinkClick r:id="rId19"/>
              </a:rPr>
              <a:t>msk.globural.ru/uploadedFiles/eshopimages/big/826a3341b384f9b62fd5ac6b5f226bf3_2.JPG</a:t>
            </a:r>
            <a:endParaRPr lang="ru-RU" sz="1200" dirty="0"/>
          </a:p>
          <a:p>
            <a:pPr marL="0" indent="0">
              <a:buNone/>
            </a:pPr>
            <a:r>
              <a:rPr lang="ru-RU" sz="1200" dirty="0"/>
              <a:t>Калориметр </a:t>
            </a:r>
            <a:r>
              <a:rPr lang="en-US" sz="1200" dirty="0">
                <a:hlinkClick r:id="rId20"/>
              </a:rPr>
              <a:t>http://pandia.ru/text/77/496/images/image002_472.jpg</a:t>
            </a:r>
            <a:endParaRPr lang="ru-RU" sz="1200" dirty="0"/>
          </a:p>
          <a:p>
            <a:pPr marL="0" indent="0">
              <a:buNone/>
            </a:pPr>
            <a:r>
              <a:rPr lang="ru-RU" sz="1200" dirty="0"/>
              <a:t>Термометр </a:t>
            </a:r>
            <a:r>
              <a:rPr lang="en-US" sz="1200" dirty="0">
                <a:hlinkClick r:id="rId21"/>
              </a:rPr>
              <a:t>http://</a:t>
            </a:r>
            <a:r>
              <a:rPr lang="en-US" sz="1200" dirty="0" smtClean="0">
                <a:hlinkClick r:id="rId21"/>
              </a:rPr>
              <a:t>previews.123rf.com/images/dudass/dudass1009/dudass100900031/7912602-Thermometer-Stock-Vector-thermometer.jpg</a:t>
            </a:r>
            <a:endParaRPr lang="ru-RU" sz="1200" dirty="0"/>
          </a:p>
          <a:p>
            <a:pPr marL="0" indent="0">
              <a:buNone/>
            </a:pPr>
            <a:r>
              <a:rPr lang="ru-RU" sz="1200" dirty="0" smtClean="0"/>
              <a:t> КИМ Физика 8 класс 2014 г. «Экзамен</a:t>
            </a:r>
            <a:r>
              <a:rPr lang="ru-RU" sz="1200" dirty="0"/>
              <a:t>» </a:t>
            </a:r>
            <a:r>
              <a:rPr lang="ru-RU" sz="1200" dirty="0" err="1"/>
              <a:t>Бобошина</a:t>
            </a:r>
            <a:r>
              <a:rPr lang="ru-RU" sz="1200" dirty="0"/>
              <a:t> С.Б</a:t>
            </a:r>
            <a:endParaRPr lang="ru-RU" sz="1200" dirty="0" smtClean="0"/>
          </a:p>
          <a:p>
            <a:pPr marL="0" lvl="0" indent="0">
              <a:buNone/>
            </a:pPr>
            <a:r>
              <a:rPr lang="ru-RU" sz="1200" dirty="0" smtClean="0"/>
              <a:t>Тесты «Физика»  8 класс Авторы: Н.К. </a:t>
            </a:r>
            <a:r>
              <a:rPr lang="ru-RU" sz="1200" dirty="0" err="1" smtClean="0"/>
              <a:t>Ханнанов</a:t>
            </a:r>
            <a:r>
              <a:rPr lang="ru-RU" sz="1200" dirty="0" smtClean="0"/>
              <a:t>, Т.А. </a:t>
            </a:r>
            <a:r>
              <a:rPr lang="ru-RU" sz="1200" dirty="0" err="1" smtClean="0"/>
              <a:t>Ханнанова</a:t>
            </a:r>
            <a:r>
              <a:rPr lang="ru-RU" sz="1200" dirty="0" smtClean="0"/>
              <a:t> </a:t>
            </a:r>
          </a:p>
          <a:p>
            <a:pPr marL="0" indent="0">
              <a:buNone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93524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93640" y="487705"/>
            <a:ext cx="55102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Ассорти тепловое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683754"/>
              </p:ext>
            </p:extLst>
          </p:nvPr>
        </p:nvGraphicFramePr>
        <p:xfrm>
          <a:off x="755575" y="1397000"/>
          <a:ext cx="7560841" cy="426424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232249"/>
                <a:gridCol w="1332148"/>
                <a:gridCol w="1332148"/>
                <a:gridCol w="1332148"/>
                <a:gridCol w="1332148"/>
              </a:tblGrid>
              <a:tr h="10660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660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660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660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1.1">
            <a:hlinkClick r:id="rId2" action="ppaction://hlinksldjump"/>
          </p:cNvPr>
          <p:cNvSpPr/>
          <p:nvPr/>
        </p:nvSpPr>
        <p:spPr>
          <a:xfrm>
            <a:off x="2987824" y="1410291"/>
            <a:ext cx="1368152" cy="10098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1" name="1.2">
            <a:hlinkClick r:id="rId3" action="ppaction://hlinksldjump"/>
          </p:cNvPr>
          <p:cNvSpPr/>
          <p:nvPr/>
        </p:nvSpPr>
        <p:spPr>
          <a:xfrm>
            <a:off x="4355976" y="1411035"/>
            <a:ext cx="1296144" cy="10098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3" name="1.3">
            <a:hlinkClick r:id="rId4" action="ppaction://hlinksldjump"/>
          </p:cNvPr>
          <p:cNvSpPr/>
          <p:nvPr/>
        </p:nvSpPr>
        <p:spPr>
          <a:xfrm>
            <a:off x="5652120" y="1411035"/>
            <a:ext cx="1368152" cy="10098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14" name="1.4">
            <a:hlinkClick r:id="rId5" action="ppaction://hlinksldjump"/>
          </p:cNvPr>
          <p:cNvSpPr/>
          <p:nvPr/>
        </p:nvSpPr>
        <p:spPr>
          <a:xfrm>
            <a:off x="7020272" y="1411035"/>
            <a:ext cx="1296144" cy="10098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1411035"/>
            <a:ext cx="2232248" cy="10098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Физические величины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55576" y="2420888"/>
            <a:ext cx="2232248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Приборы</a:t>
            </a:r>
            <a:endParaRPr lang="ru-RU" b="1" dirty="0"/>
          </a:p>
        </p:txBody>
      </p:sp>
      <p:sp>
        <p:nvSpPr>
          <p:cNvPr id="17" name="2.1">
            <a:hlinkClick r:id="rId6" action="ppaction://hlinksldjump"/>
          </p:cNvPr>
          <p:cNvSpPr/>
          <p:nvPr/>
        </p:nvSpPr>
        <p:spPr>
          <a:xfrm>
            <a:off x="2987824" y="2420888"/>
            <a:ext cx="1368152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8" name="2.2">
            <a:hlinkClick r:id="rId7" action="ppaction://hlinksldjump"/>
          </p:cNvPr>
          <p:cNvSpPr/>
          <p:nvPr/>
        </p:nvSpPr>
        <p:spPr>
          <a:xfrm>
            <a:off x="4355976" y="2420888"/>
            <a:ext cx="1296144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9" name="2.3">
            <a:hlinkClick r:id="rId8" action="ppaction://hlinksldjump"/>
          </p:cNvPr>
          <p:cNvSpPr/>
          <p:nvPr/>
        </p:nvSpPr>
        <p:spPr>
          <a:xfrm>
            <a:off x="5652120" y="2420888"/>
            <a:ext cx="1368152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21" name="2.4">
            <a:hlinkClick r:id="rId9" action="ppaction://hlinksldjump"/>
          </p:cNvPr>
          <p:cNvSpPr/>
          <p:nvPr/>
        </p:nvSpPr>
        <p:spPr>
          <a:xfrm>
            <a:off x="7020272" y="2420888"/>
            <a:ext cx="1296144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55576" y="3501008"/>
            <a:ext cx="2232248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Виды теплопередачи</a:t>
            </a:r>
          </a:p>
        </p:txBody>
      </p:sp>
      <p:sp>
        <p:nvSpPr>
          <p:cNvPr id="23" name="3.1">
            <a:hlinkClick r:id="rId10" action="ppaction://hlinksldjump"/>
          </p:cNvPr>
          <p:cNvSpPr/>
          <p:nvPr/>
        </p:nvSpPr>
        <p:spPr>
          <a:xfrm>
            <a:off x="2987824" y="3501008"/>
            <a:ext cx="1368152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24" name="3.2">
            <a:hlinkClick r:id="rId11" action="ppaction://hlinksldjump"/>
          </p:cNvPr>
          <p:cNvSpPr/>
          <p:nvPr/>
        </p:nvSpPr>
        <p:spPr>
          <a:xfrm>
            <a:off x="4355976" y="3501008"/>
            <a:ext cx="1296144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26" name="3.3">
            <a:hlinkClick r:id="rId12" action="ppaction://hlinksldjump"/>
          </p:cNvPr>
          <p:cNvSpPr/>
          <p:nvPr/>
        </p:nvSpPr>
        <p:spPr>
          <a:xfrm>
            <a:off x="5652120" y="3501008"/>
            <a:ext cx="1368152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27" name="3.4">
            <a:hlinkClick r:id="rId13" action="ppaction://hlinksldjump"/>
          </p:cNvPr>
          <p:cNvSpPr/>
          <p:nvPr/>
        </p:nvSpPr>
        <p:spPr>
          <a:xfrm>
            <a:off x="7020272" y="3501008"/>
            <a:ext cx="1296144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55576" y="4581128"/>
            <a:ext cx="2232248" cy="11521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Графики</a:t>
            </a:r>
          </a:p>
          <a:p>
            <a:pPr algn="ctr"/>
            <a:r>
              <a:rPr lang="ru-RU" b="1" dirty="0"/>
              <a:t>процессов</a:t>
            </a:r>
          </a:p>
        </p:txBody>
      </p:sp>
      <p:sp>
        <p:nvSpPr>
          <p:cNvPr id="29" name="4.1">
            <a:hlinkClick r:id="rId14" action="ppaction://hlinksldjump"/>
          </p:cNvPr>
          <p:cNvSpPr/>
          <p:nvPr/>
        </p:nvSpPr>
        <p:spPr>
          <a:xfrm>
            <a:off x="2987824" y="4581128"/>
            <a:ext cx="1368152" cy="11521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30" name="4.2">
            <a:hlinkClick r:id="rId15" action="ppaction://hlinksldjump"/>
          </p:cNvPr>
          <p:cNvSpPr/>
          <p:nvPr/>
        </p:nvSpPr>
        <p:spPr>
          <a:xfrm>
            <a:off x="4355976" y="4581128"/>
            <a:ext cx="1296144" cy="11521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31" name="4.3">
            <a:hlinkClick r:id="rId16" action="ppaction://hlinksldjump"/>
          </p:cNvPr>
          <p:cNvSpPr/>
          <p:nvPr/>
        </p:nvSpPr>
        <p:spPr>
          <a:xfrm>
            <a:off x="5652120" y="4581128"/>
            <a:ext cx="1368152" cy="11521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32" name="4.4">
            <a:hlinkClick r:id="rId17" action="ppaction://hlinksldjump"/>
          </p:cNvPr>
          <p:cNvSpPr/>
          <p:nvPr/>
        </p:nvSpPr>
        <p:spPr>
          <a:xfrm>
            <a:off x="7020272" y="4581128"/>
            <a:ext cx="1296144" cy="11521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4" name="Скругленный прямоугольник 3">
            <a:hlinkClick r:id="rId18" action="ppaction://hlinksldjump"/>
          </p:cNvPr>
          <p:cNvSpPr/>
          <p:nvPr/>
        </p:nvSpPr>
        <p:spPr>
          <a:xfrm>
            <a:off x="3131840" y="5960604"/>
            <a:ext cx="1872208" cy="36004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Финиш</a:t>
            </a:r>
            <a:endParaRPr lang="ru-RU" sz="2400" b="1" dirty="0"/>
          </a:p>
        </p:txBody>
      </p:sp>
      <p:sp>
        <p:nvSpPr>
          <p:cNvPr id="5" name="Стрелка вправо 4">
            <a:hlinkClick r:id="" action="ppaction://hlinkshowjump?jump=firstslide"/>
          </p:cNvPr>
          <p:cNvSpPr/>
          <p:nvPr/>
        </p:nvSpPr>
        <p:spPr>
          <a:xfrm>
            <a:off x="7031632" y="6045515"/>
            <a:ext cx="1572816" cy="275129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Тепловые явления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5727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1" grpId="0" animBg="1"/>
      <p:bldP spid="23" grpId="0" animBg="1"/>
      <p:bldP spid="24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Физические </a:t>
            </a:r>
            <a:r>
              <a:rPr lang="ru-RU" b="1" dirty="0" smtClean="0"/>
              <a:t>величины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noFill/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Удельная теплоёмкость вещества в СИ измеряется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516216" y="5733256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50644" y="2636912"/>
            <a:ext cx="3744416" cy="72008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Дж/кг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67744" y="4645496"/>
            <a:ext cx="3744416" cy="72008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Дж/ ⁰С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67784" y="3717032"/>
            <a:ext cx="3744416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Дж/кг ⁰С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4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689" y="3687996"/>
            <a:ext cx="743054" cy="704948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67784" y="4637994"/>
            <a:ext cx="381783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67744" y="2636912"/>
            <a:ext cx="372731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>
            <a:hlinkClick r:id="rId5" action="ppaction://hlinksldjump"/>
          </p:cNvPr>
          <p:cNvSpPr/>
          <p:nvPr/>
        </p:nvSpPr>
        <p:spPr>
          <a:xfrm>
            <a:off x="725237" y="5823266"/>
            <a:ext cx="1544670" cy="2520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Тепловые явления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4653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Физические </a:t>
            </a:r>
            <a:r>
              <a:rPr lang="ru-RU" b="1" dirty="0" smtClean="0"/>
              <a:t>величины</a:t>
            </a:r>
            <a:br>
              <a:rPr lang="ru-RU" b="1" dirty="0" smtClean="0"/>
            </a:br>
            <a:r>
              <a:rPr lang="ru-RU" sz="3100" b="1" dirty="0" smtClean="0"/>
              <a:t>Удельная теплота сгорания топлива в системе СИ измеряется</a:t>
            </a:r>
            <a:r>
              <a:rPr lang="ru-RU" sz="4000" b="1" dirty="0"/>
              <a:t/>
            </a:r>
            <a:br>
              <a:rPr lang="ru-RU" sz="4000" b="1" dirty="0"/>
            </a:br>
            <a:endParaRPr lang="ru-RU" sz="4000" dirty="0"/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51" b="89189" l="897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161" y="4854375"/>
            <a:ext cx="743054" cy="70494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797696" y="2636912"/>
            <a:ext cx="2808312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Дж*кг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57560" y="3846944"/>
            <a:ext cx="2808312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Дж/</a:t>
            </a:r>
            <a:r>
              <a:rPr lang="ru-RU" sz="2400" b="1" dirty="0" err="1" smtClean="0"/>
              <a:t>кг⁰С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34288" y="4911251"/>
            <a:ext cx="2808312" cy="648072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Дж/кг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74424" y="2636912"/>
            <a:ext cx="277458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74424" y="3846944"/>
            <a:ext cx="280831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5" action="ppaction://hlinksldjump"/>
          </p:cNvPr>
          <p:cNvSpPr/>
          <p:nvPr/>
        </p:nvSpPr>
        <p:spPr>
          <a:xfrm>
            <a:off x="899592" y="6206792"/>
            <a:ext cx="1584176" cy="246544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Тепловые явления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2695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Физические </a:t>
            </a:r>
            <a:r>
              <a:rPr lang="ru-RU" b="1" dirty="0" smtClean="0"/>
              <a:t>величины</a:t>
            </a:r>
            <a:br>
              <a:rPr lang="ru-RU" b="1" dirty="0" smtClean="0"/>
            </a:br>
            <a:r>
              <a:rPr lang="ru-RU" sz="2700" b="1" dirty="0" smtClean="0"/>
              <a:t>Удельная теплота плавления в системе СИ измеряется в </a:t>
            </a:r>
            <a:r>
              <a:rPr lang="ru-RU" sz="2700" b="1" dirty="0"/>
              <a:t/>
            </a:r>
            <a:br>
              <a:rPr lang="ru-RU" sz="2700" b="1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49" l="641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648" y="4639100"/>
            <a:ext cx="743054" cy="70494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691680" y="2420888"/>
            <a:ext cx="2664296" cy="504056"/>
          </a:xfrm>
          <a:prstGeom prst="round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Дж/</a:t>
            </a:r>
            <a:r>
              <a:rPr lang="ru-RU" sz="2400" b="1" dirty="0" err="1" smtClean="0"/>
              <a:t>кг⁰С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91680" y="3645024"/>
            <a:ext cx="2664296" cy="5040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Дж*кг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91680" y="4739546"/>
            <a:ext cx="2664296" cy="504056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Дж/кг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91680" y="2420888"/>
            <a:ext cx="266429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91680" y="3645024"/>
            <a:ext cx="266429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>
            <a:hlinkClick r:id="rId5" action="ppaction://hlinksldjump"/>
          </p:cNvPr>
          <p:cNvSpPr/>
          <p:nvPr/>
        </p:nvSpPr>
        <p:spPr>
          <a:xfrm>
            <a:off x="811333" y="6129300"/>
            <a:ext cx="1760694" cy="252028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1863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Физические </a:t>
            </a:r>
            <a:r>
              <a:rPr lang="ru-RU" b="1" dirty="0" smtClean="0"/>
              <a:t>величины</a:t>
            </a:r>
            <a:br>
              <a:rPr lang="ru-RU" b="1" dirty="0" smtClean="0"/>
            </a:br>
            <a:r>
              <a:rPr lang="ru-RU" sz="2700" b="1" dirty="0" smtClean="0"/>
              <a:t>Количество теплоты вычисляют по формуле</a:t>
            </a:r>
            <a:r>
              <a:rPr lang="ru-RU" sz="2700" b="1" dirty="0"/>
              <a:t/>
            </a:r>
            <a:br>
              <a:rPr lang="ru-RU" sz="2700" b="1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688386"/>
            <a:ext cx="743054" cy="70494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763688" y="1988840"/>
            <a:ext cx="3526263" cy="720080"/>
          </a:xfrm>
          <a:prstGeom prst="round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ƛ</a:t>
            </a:r>
            <a:r>
              <a:rPr lang="ru-RU" sz="2400" b="1" dirty="0" smtClean="0"/>
              <a:t>*</a:t>
            </a:r>
            <a:r>
              <a:rPr lang="en-US" sz="2400" b="1" dirty="0" smtClean="0"/>
              <a:t>m*(t₂ - t₁)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6" y="3284984"/>
            <a:ext cx="3526263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c</a:t>
            </a:r>
            <a:r>
              <a:rPr lang="ru-RU" sz="2400" b="1" dirty="0"/>
              <a:t>*</a:t>
            </a:r>
            <a:r>
              <a:rPr lang="en-US" sz="2400" b="1" dirty="0"/>
              <a:t>m</a:t>
            </a:r>
            <a:r>
              <a:rPr lang="en-US" sz="2400" b="1" dirty="0" smtClean="0"/>
              <a:t>*</a:t>
            </a:r>
            <a:r>
              <a:rPr lang="ru-RU" sz="2400" b="1" dirty="0" smtClean="0"/>
              <a:t>/</a:t>
            </a:r>
            <a:r>
              <a:rPr lang="en-US" sz="2400" b="1" dirty="0" smtClean="0"/>
              <a:t>(</a:t>
            </a:r>
            <a:r>
              <a:rPr lang="en-US" sz="2400" b="1" dirty="0"/>
              <a:t>t₂ - t₁)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63687" y="4639474"/>
            <a:ext cx="3526263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c</a:t>
            </a:r>
            <a:r>
              <a:rPr lang="ru-RU" sz="2400" b="1" dirty="0"/>
              <a:t>*</a:t>
            </a:r>
            <a:r>
              <a:rPr lang="en-US" sz="2400" b="1" dirty="0"/>
              <a:t>m*(t₂ - t₁)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5" y="1988840"/>
            <a:ext cx="3526263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63690" y="3284984"/>
            <a:ext cx="3526261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5" action="ppaction://hlinksldjump"/>
          </p:cNvPr>
          <p:cNvSpPr/>
          <p:nvPr/>
        </p:nvSpPr>
        <p:spPr>
          <a:xfrm>
            <a:off x="971600" y="6162464"/>
            <a:ext cx="1872208" cy="290872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Тепловые явления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11443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Приборы</a:t>
            </a:r>
            <a:br>
              <a:rPr lang="ru-RU" b="1" dirty="0" smtClean="0"/>
            </a:br>
            <a:r>
              <a:rPr lang="ru-RU" sz="2700" b="1" dirty="0" smtClean="0"/>
              <a:t>Какую температуру показывает термометр?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5580112" y="6165304"/>
            <a:ext cx="1872208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поле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59" b="100000" l="0" r="897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785700"/>
            <a:ext cx="743054" cy="704948"/>
          </a:xfrm>
          <a:prstGeom prst="rect">
            <a:avLst/>
          </a:prstGeom>
        </p:spPr>
      </p:pic>
      <p:pic>
        <p:nvPicPr>
          <p:cNvPr id="2050" name="Picture 2" descr="C:\Users\днс\Downloads\7912602-Thermometer-Stock-Vector-thermometer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44824"/>
            <a:ext cx="3279477" cy="327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971600" y="2060848"/>
            <a:ext cx="2808312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(</a:t>
            </a:r>
            <a:r>
              <a:rPr lang="ru-RU" sz="2400" dirty="0" smtClean="0"/>
              <a:t>66±1</a:t>
            </a:r>
            <a:r>
              <a:rPr lang="ru-RU" sz="2400" dirty="0"/>
              <a:t>)°С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85992" y="3501008"/>
            <a:ext cx="280831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(63±1</a:t>
            </a:r>
            <a:r>
              <a:rPr lang="ru-RU" sz="2400" dirty="0"/>
              <a:t>)°С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1600" y="4904076"/>
            <a:ext cx="2808312" cy="5760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(</a:t>
            </a:r>
            <a:r>
              <a:rPr lang="ru-RU" sz="2400" dirty="0" smtClean="0"/>
              <a:t>20±1</a:t>
            </a:r>
            <a:r>
              <a:rPr lang="ru-RU" sz="2400" dirty="0"/>
              <a:t>)°С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85992" y="2052608"/>
            <a:ext cx="2822704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71600" y="3510528"/>
            <a:ext cx="279392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6" action="ppaction://hlinksldjump"/>
          </p:cNvPr>
          <p:cNvSpPr/>
          <p:nvPr/>
        </p:nvSpPr>
        <p:spPr>
          <a:xfrm>
            <a:off x="1115616" y="6176468"/>
            <a:ext cx="1656184" cy="204860"/>
          </a:xfrm>
          <a:prstGeom prst="leftArrow">
            <a:avLst>
              <a:gd name="adj1" fmla="val 50000"/>
              <a:gd name="adj2" fmla="val 836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Тепловые явления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612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3116</TotalTime>
  <Words>920</Words>
  <Application>Microsoft Office PowerPoint</Application>
  <PresentationFormat>Экран (4:3)</PresentationFormat>
  <Paragraphs>258</Paragraphs>
  <Slides>36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Физические величины </vt:lpstr>
      <vt:lpstr>Физические величины Удельная теплота сгорания топлива в системе СИ измеряется </vt:lpstr>
      <vt:lpstr>Физические величины Удельная теплота плавления в системе СИ измеряется в  </vt:lpstr>
      <vt:lpstr>Физические величины Количество теплоты вычисляют по формуле </vt:lpstr>
      <vt:lpstr>Приборы Какую температуру показывает термометр? </vt:lpstr>
      <vt:lpstr>Приборы Калориметр – это прибор для измерения  </vt:lpstr>
      <vt:lpstr>Приборы Какой из приборов называется гигрометром? </vt:lpstr>
      <vt:lpstr>Приборы </vt:lpstr>
      <vt:lpstr>Виды теплопередачи Какой вид теплопередачи показан на рисунке? </vt:lpstr>
      <vt:lpstr>Виды теплопередачи 2 </vt:lpstr>
      <vt:lpstr>Виды теплопередачи  Три ложки из­го­тов­ле­ны из раз­ных ма­те­ри­а­лов: алю­ми­ния, де­ре­ва и пласт­мас­сы. Наи­боль­шей теп­ло­про­вод­но­стью об­ла­да­ет ложка, из­го­тов­лен­ная из </vt:lpstr>
      <vt:lpstr>Виды теплопередачи Как происходит нагревание воздуха  в комнате батареями отопления?</vt:lpstr>
      <vt:lpstr>Графики процессов </vt:lpstr>
      <vt:lpstr>Графики процессов  На ри­сун­ке при­ведён гра­фик за­ви­си­мо­сти тем­пе­ра­ту­ры воды от вре­ме­ни. Какой(-ие) из участ­ков гра­фи­ка от­но­сит­ся(-ятся) к про­цес­су охла­жде­ния воды?</vt:lpstr>
      <vt:lpstr>Графики процессов Какое вещество было подвергнуто исследованию? </vt:lpstr>
      <vt:lpstr>Графики процессов 4  Сколько минут нагревалось тело?  </vt:lpstr>
      <vt:lpstr>Презентация PowerPoint</vt:lpstr>
      <vt:lpstr>ФИЗИКА СО СМЕШАРИКАМИ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Использованные интернет – ресурсы и 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днс</dc:creator>
  <cp:lastModifiedBy>днс</cp:lastModifiedBy>
  <cp:revision>96</cp:revision>
  <dcterms:created xsi:type="dcterms:W3CDTF">2016-10-30T00:56:51Z</dcterms:created>
  <dcterms:modified xsi:type="dcterms:W3CDTF">2016-11-06T18:26:19Z</dcterms:modified>
</cp:coreProperties>
</file>