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90" r:id="rId2"/>
    <p:sldId id="257" r:id="rId3"/>
    <p:sldId id="269" r:id="rId4"/>
    <p:sldId id="259" r:id="rId5"/>
    <p:sldId id="260" r:id="rId6"/>
    <p:sldId id="262" r:id="rId7"/>
    <p:sldId id="263" r:id="rId8"/>
    <p:sldId id="285" r:id="rId9"/>
    <p:sldId id="289" r:id="rId10"/>
    <p:sldId id="288" r:id="rId11"/>
    <p:sldId id="266" r:id="rId12"/>
    <p:sldId id="267" r:id="rId13"/>
    <p:sldId id="268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2" r:id="rId26"/>
    <p:sldId id="284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A98A1-22D4-4806-BDF7-A69B3F37734D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3676F-C32E-46D6-B318-0D4A2A7F0D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A98A1-22D4-4806-BDF7-A69B3F37734D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3676F-C32E-46D6-B318-0D4A2A7F0D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A98A1-22D4-4806-BDF7-A69B3F37734D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3676F-C32E-46D6-B318-0D4A2A7F0D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A98A1-22D4-4806-BDF7-A69B3F37734D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3676F-C32E-46D6-B318-0D4A2A7F0D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A98A1-22D4-4806-BDF7-A69B3F37734D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3676F-C32E-46D6-B318-0D4A2A7F0D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A98A1-22D4-4806-BDF7-A69B3F37734D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3676F-C32E-46D6-B318-0D4A2A7F0D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A98A1-22D4-4806-BDF7-A69B3F37734D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3676F-C32E-46D6-B318-0D4A2A7F0D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A98A1-22D4-4806-BDF7-A69B3F37734D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3676F-C32E-46D6-B318-0D4A2A7F0D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A98A1-22D4-4806-BDF7-A69B3F37734D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3676F-C32E-46D6-B318-0D4A2A7F0D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A98A1-22D4-4806-BDF7-A69B3F37734D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3676F-C32E-46D6-B318-0D4A2A7F0D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A98A1-22D4-4806-BDF7-A69B3F37734D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3676F-C32E-46D6-B318-0D4A2A7F0D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0A98A1-22D4-4806-BDF7-A69B3F37734D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E3676F-C32E-46D6-B318-0D4A2A7F0DD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85729"/>
            <a:ext cx="7772400" cy="928693"/>
          </a:xfrm>
        </p:spPr>
        <p:txBody>
          <a:bodyPr>
            <a:normAutofit/>
          </a:bodyPr>
          <a:lstStyle/>
          <a:p>
            <a:r>
              <a:rPr lang="en-US" sz="1800" b="1" dirty="0" smtClean="0">
                <a:solidFill>
                  <a:srgbClr val="002060"/>
                </a:solidFill>
              </a:rPr>
              <a:t>III </a:t>
            </a:r>
            <a:r>
              <a:rPr lang="ru-RU" sz="1800" b="1" dirty="0" smtClean="0">
                <a:solidFill>
                  <a:srgbClr val="002060"/>
                </a:solidFill>
              </a:rPr>
              <a:t>Всероссийский педагогический</a:t>
            </a:r>
            <a:r>
              <a:rPr lang="ru-RU" sz="1800" dirty="0" smtClean="0">
                <a:solidFill>
                  <a:srgbClr val="002060"/>
                </a:solidFill>
              </a:rPr>
              <a:t/>
            </a:r>
            <a:br>
              <a:rPr lang="ru-RU" sz="1800" dirty="0" smtClean="0">
                <a:solidFill>
                  <a:srgbClr val="002060"/>
                </a:solidFill>
              </a:rPr>
            </a:br>
            <a:r>
              <a:rPr lang="ru-RU" sz="1800" b="1" dirty="0" smtClean="0">
                <a:solidFill>
                  <a:srgbClr val="002060"/>
                </a:solidFill>
              </a:rPr>
              <a:t>Конкурс « Моя лучшая презентация»</a:t>
            </a:r>
            <a:endParaRPr lang="ru-RU" sz="1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85786" y="1285860"/>
            <a:ext cx="7643866" cy="4857784"/>
          </a:xfrm>
        </p:spPr>
        <p:txBody>
          <a:bodyPr>
            <a:normAutofit fontScale="55000" lnSpcReduction="20000"/>
          </a:bodyPr>
          <a:lstStyle/>
          <a:p>
            <a:pPr algn="l"/>
            <a:r>
              <a:rPr lang="ru-RU" sz="3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Муниципальное </a:t>
            </a:r>
            <a:r>
              <a:rPr lang="ru-RU" sz="3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бюджетное учреждение  дополнительного образования </a:t>
            </a:r>
            <a:r>
              <a:rPr lang="ru-RU" sz="3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« </a:t>
            </a:r>
            <a:r>
              <a:rPr lang="ru-RU" sz="3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Дворец детского творчества» , г. Гаврилов- Ям, Ярославская область </a:t>
            </a:r>
          </a:p>
          <a:p>
            <a:pPr>
              <a:spcBef>
                <a:spcPts val="0"/>
              </a:spcBef>
            </a:pPr>
            <a:endParaRPr lang="ru-RU" sz="35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</a:pPr>
            <a:endParaRPr lang="ru-RU" sz="35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</a:pPr>
            <a:r>
              <a:rPr lang="ru-RU" sz="35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ПРЕЗЕНТАЦИЯ</a:t>
            </a:r>
            <a:endParaRPr lang="ru-RU" sz="35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</a:pPr>
            <a:r>
              <a:rPr lang="ru-RU" sz="35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сертифицированная </a:t>
            </a:r>
            <a:r>
              <a:rPr lang="ru-RU" sz="35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модульная программа проекта  </a:t>
            </a:r>
            <a:br>
              <a:rPr lang="ru-RU" sz="35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5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внеурочной </a:t>
            </a:r>
            <a:r>
              <a:rPr lang="ru-RU" sz="35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деятельности « </a:t>
            </a:r>
            <a:r>
              <a:rPr lang="ru-RU" sz="35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Мои </a:t>
            </a:r>
            <a:r>
              <a:rPr lang="ru-RU" sz="35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родники»</a:t>
            </a:r>
            <a:endParaRPr lang="ru-RU" sz="35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</a:pPr>
            <a:r>
              <a:rPr lang="ru-RU" sz="35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5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для учащихся 5-6 классов</a:t>
            </a:r>
            <a:endParaRPr lang="ru-RU" sz="35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35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3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Автор: </a:t>
            </a:r>
            <a:r>
              <a:rPr lang="ru-RU" sz="35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Чичина</a:t>
            </a:r>
            <a:r>
              <a:rPr lang="ru-RU" sz="3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Любовь Васильевна, </a:t>
            </a:r>
          </a:p>
          <a:p>
            <a:pPr algn="r"/>
            <a:r>
              <a:rPr lang="ru-RU" sz="3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руководитель структурного </a:t>
            </a:r>
          </a:p>
          <a:p>
            <a:pPr algn="r"/>
            <a:r>
              <a:rPr lang="ru-RU" sz="3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подразделения МБУ ДО ДДТ,</a:t>
            </a:r>
          </a:p>
          <a:p>
            <a:pPr algn="r"/>
            <a:r>
              <a:rPr lang="ru-RU" sz="3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руководитель проекта «Мои родники»</a:t>
            </a:r>
          </a:p>
          <a:p>
            <a:endParaRPr lang="ru-RU" sz="35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март 2022 года </a:t>
            </a:r>
          </a:p>
          <a:p>
            <a:r>
              <a:rPr lang="ru-RU" sz="3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город Гаврилов- Ям 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928694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r>
              <a:rPr lang="ru-RU" sz="1800" b="1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sz="1800" b="1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2400" b="1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Содержание проекта</a:t>
            </a:r>
            <a:r>
              <a:rPr lang="ru-RU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b="1" i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предусматривает поэтапное освоение детьми   образовательных  модулей: ( русское слово, краеведение, народная песня, ИКТ.</a:t>
            </a: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endParaRPr lang="ru-RU" sz="1600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1285860"/>
            <a:ext cx="2071702" cy="1500197"/>
          </a:xfrm>
          <a:prstGeom prst="flowChartAlternateProcess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285720" y="2714620"/>
            <a:ext cx="4000528" cy="1092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3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Овладевают орфографической и пунктуационной грамотностью. Занятия обогащают словарный запас, расширяют знания по истории языка, помогают формированию языковой культуры. </a:t>
            </a:r>
            <a:endParaRPr lang="ru-RU" sz="1300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285984" y="1285861"/>
            <a:ext cx="228601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600" b="1" dirty="0" smtClean="0">
                <a:solidFill>
                  <a:srgbClr val="F4E7ED">
                    <a:lumMod val="25000"/>
                  </a:srgb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«Русское слово» </a:t>
            </a:r>
          </a:p>
          <a:p>
            <a:r>
              <a:rPr lang="ru-RU" sz="1300" i="1" dirty="0" smtClean="0">
                <a:solidFill>
                  <a:srgbClr val="F4E7ED">
                    <a:lumMod val="25000"/>
                  </a:srgb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 </a:t>
            </a:r>
            <a:r>
              <a:rPr lang="ru-RU" sz="13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расширяет и углубляет знания о русском языке. Знакомит детей  с удивительными историями из жизни слов. </a:t>
            </a:r>
          </a:p>
          <a:p>
            <a:pPr lvl="0"/>
            <a:endParaRPr lang="ru-RU" dirty="0"/>
          </a:p>
        </p:txBody>
      </p:sp>
      <p:pic>
        <p:nvPicPr>
          <p:cNvPr id="8" name="Рисунок 7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1285860"/>
            <a:ext cx="1833563" cy="1571636"/>
          </a:xfrm>
          <a:prstGeom prst="flowChartAlternateProcess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4643438" y="2714620"/>
            <a:ext cx="4357718" cy="1092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300" dirty="0" smtClean="0">
              <a:solidFill>
                <a:schemeClr val="tx2">
                  <a:lumMod val="75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sz="1300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Дети узнают  сведения об истории и традициях родной школы. Занятия способствуют воспитанию личности, знающей свои истоки и корни.</a:t>
            </a:r>
          </a:p>
        </p:txBody>
      </p:sp>
      <p:sp>
        <p:nvSpPr>
          <p:cNvPr id="10" name="Прямоугольник 9"/>
          <p:cNvSpPr/>
          <p:nvPr/>
        </p:nvSpPr>
        <p:spPr>
          <a:xfrm rot="10800000" flipV="1">
            <a:off x="6500826" y="1183444"/>
            <a:ext cx="2500330" cy="17697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4E7ED">
                    <a:lumMod val="25000"/>
                  </a:srgb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« Мой край» </a:t>
            </a:r>
            <a:r>
              <a:rPr lang="ru-RU" sz="1300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знакомит детей с  историей  своей малой родины, с достопримечательностями города,  с разнообразием природы родного края, с заслуженными людьми. </a:t>
            </a:r>
            <a:endParaRPr lang="ru-RU" sz="13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1" name="Рисунок 10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3929066"/>
            <a:ext cx="2000264" cy="1714512"/>
          </a:xfrm>
          <a:prstGeom prst="flowChartAlternateProcess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Прямоугольник 11"/>
          <p:cNvSpPr/>
          <p:nvPr/>
        </p:nvSpPr>
        <p:spPr>
          <a:xfrm rot="10800000" flipV="1">
            <a:off x="571472" y="5487509"/>
            <a:ext cx="378621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400" dirty="0" smtClean="0">
              <a:solidFill>
                <a:schemeClr val="bg2">
                  <a:lumMod val="25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sz="1400" dirty="0" smtClean="0">
                <a:solidFill>
                  <a:schemeClr val="bg2">
                    <a:lumMod val="2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театрализованных представлениях.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214546" y="3929066"/>
            <a:ext cx="2571768" cy="19180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600" b="1" dirty="0" smtClean="0">
                <a:solidFill>
                  <a:srgbClr val="F4E7ED">
                    <a:lumMod val="25000"/>
                  </a:srgb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« Народная песня» </a:t>
            </a:r>
            <a:r>
              <a:rPr lang="ru-RU" sz="1600" dirty="0" smtClean="0">
                <a:solidFill>
                  <a:srgbClr val="F4E7ED">
                    <a:lumMod val="25000"/>
                  </a:srgb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</a:p>
          <a:p>
            <a:pPr lvl="0"/>
            <a:r>
              <a:rPr lang="ru-RU" sz="1400" dirty="0" smtClean="0">
                <a:solidFill>
                  <a:srgbClr val="F4E7ED">
                    <a:lumMod val="25000"/>
                  </a:srgb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включает в себя основные виды деятельности: </a:t>
            </a:r>
            <a:r>
              <a:rPr lang="ru-RU" sz="1400" dirty="0" smtClean="0">
                <a:solidFill>
                  <a:schemeClr val="bg2">
                    <a:lumMod val="2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слушание, пение, восприятие </a:t>
            </a:r>
          </a:p>
          <a:p>
            <a:pPr lvl="0"/>
            <a:r>
              <a:rPr lang="ru-RU" sz="1400" dirty="0" smtClean="0">
                <a:solidFill>
                  <a:schemeClr val="bg2">
                    <a:lumMod val="2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(музыкальные, словесные), хороводные танцы, участие в мини </a:t>
            </a:r>
            <a:endParaRPr lang="ru-RU" sz="1400" dirty="0" smtClean="0">
              <a:solidFill>
                <a:srgbClr val="F4E7ED">
                  <a:lumMod val="25000"/>
                </a:srgb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4" name="Рисунок 13"/>
          <p:cNvPicPr/>
          <p:nvPr/>
        </p:nvPicPr>
        <p:blipFill>
          <a:blip r:embed="rId5"/>
          <a:stretch>
            <a:fillRect/>
          </a:stretch>
        </p:blipFill>
        <p:spPr>
          <a:xfrm>
            <a:off x="4929190" y="3786190"/>
            <a:ext cx="1514474" cy="1143000"/>
          </a:xfrm>
          <a:prstGeom prst="flowChartAlternateProcess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Прямоугольник 14"/>
          <p:cNvSpPr/>
          <p:nvPr/>
        </p:nvSpPr>
        <p:spPr>
          <a:xfrm>
            <a:off x="6429388" y="4286256"/>
            <a:ext cx="2428892" cy="692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3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Учит пользоваться сайтами  для получения информации,   поиску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6215074" y="3786190"/>
            <a:ext cx="2714644" cy="5386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rgbClr val="F4E7ED">
                    <a:lumMod val="25000"/>
                  </a:srgb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«Мир информации»</a:t>
            </a:r>
            <a:r>
              <a:rPr lang="ru-RU" sz="1600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3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учит приёмам  работы  ИКТ. 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4857752" y="4929198"/>
            <a:ext cx="4071966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3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информации в Интернете , созданию презентаций, созданию наглядных пособий.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 rot="10800000" flipV="1">
            <a:off x="4643438" y="5646572"/>
            <a:ext cx="4286280" cy="95410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809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             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Режим занятий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Занятия проводятся 1 раз в неделю по 2 часа во всех </a:t>
            </a:r>
            <a:r>
              <a:rPr kumimoji="0" lang="ru-RU" sz="1400" b="0" i="0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 4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 подгруппах  одновременно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Объём  программы – 288 часов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274638"/>
            <a:ext cx="7286676" cy="582594"/>
          </a:xfr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txBody>
          <a:bodyPr>
            <a:normAutofit fontScale="90000"/>
          </a:bodyPr>
          <a:lstStyle/>
          <a:p>
            <a:r>
              <a:rPr lang="ru-RU" b="1" dirty="0" smtClean="0"/>
              <a:t> </a:t>
            </a:r>
            <a:r>
              <a:rPr lang="ru-RU" sz="3100" b="1" dirty="0" smtClean="0">
                <a:solidFill>
                  <a:schemeClr val="accent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Ключевые мероприятия проекта</a:t>
            </a:r>
            <a:endParaRPr lang="ru-RU" sz="3100" dirty="0">
              <a:solidFill>
                <a:schemeClr val="accent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026" name="Picture 2" descr="C:\Users\Любовь\Desktop\Мои родники\Фото итогового занятия 28.05.2018\IMG_699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357298"/>
            <a:ext cx="3714776" cy="2428892"/>
          </a:xfrm>
          <a:prstGeom prst="round2Diag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714348" y="1000108"/>
            <a:ext cx="3500462" cy="5232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Презентация </a:t>
            </a:r>
          </a:p>
          <a:p>
            <a:pPr algn="ctr"/>
            <a:r>
              <a:rPr lang="ru-RU" sz="14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« Моя  малая родина»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85720" y="6093381"/>
            <a:ext cx="3857652" cy="33855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«Рождественские посиделки»</a:t>
            </a:r>
          </a:p>
        </p:txBody>
      </p:sp>
      <p:pic>
        <p:nvPicPr>
          <p:cNvPr id="10" name="Содержимое 9" descr="C:\Users\Любовь\Desktop\Фото проекта\Фото0986.jpg"/>
          <p:cNvPicPr>
            <a:picLocks noGrp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1428736"/>
            <a:ext cx="3824286" cy="2357454"/>
          </a:xfrm>
          <a:prstGeom prst="round2Diag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5072066" y="1000108"/>
            <a:ext cx="3643338" cy="36933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Праздник « Масленица»</a:t>
            </a:r>
            <a:endParaRPr lang="ru-RU" b="1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143504" y="6143644"/>
            <a:ext cx="3286148" cy="5232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Конкурсная программа                         « По дороге знаний» </a:t>
            </a:r>
          </a:p>
        </p:txBody>
      </p:sp>
      <p:pic>
        <p:nvPicPr>
          <p:cNvPr id="14" name="Рисунок 13" descr="C:\Users\Любовь\Desktop\СОШ №3 фото 17.05.16\DSC01707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29190" y="3786190"/>
            <a:ext cx="3857652" cy="2286016"/>
          </a:xfrm>
          <a:prstGeom prst="round2Diag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C:\Users\Любовь\Desktop\Фото проект\DSC00760.JPG"/>
          <p:cNvPicPr/>
          <p:nvPr/>
        </p:nvPicPr>
        <p:blipFill>
          <a:blip r:embed="rId5" cstate="print"/>
          <a:srcRect t="20146" r="33592" b="12088"/>
          <a:stretch>
            <a:fillRect/>
          </a:stretch>
        </p:blipFill>
        <p:spPr bwMode="auto">
          <a:xfrm>
            <a:off x="500034" y="3786190"/>
            <a:ext cx="3714776" cy="2262191"/>
          </a:xfrm>
          <a:prstGeom prst="round2Diag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142852"/>
            <a:ext cx="6929486" cy="571504"/>
          </a:xfr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sz="3600" b="1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Планируемые результаты</a:t>
            </a:r>
            <a:r>
              <a:rPr lang="ru-RU" sz="3600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sz="3600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endParaRPr lang="ru-RU" sz="3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14282" y="928670"/>
            <a:ext cx="4643470" cy="5715039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ru-RU" sz="2900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  </a:t>
            </a:r>
          </a:p>
          <a:p>
            <a:pPr>
              <a:buNone/>
            </a:pPr>
            <a:r>
              <a:rPr lang="ru-RU" sz="2900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  В ходе реализации проекта происходит становление ценностных ориентаций личности:</a:t>
            </a:r>
          </a:p>
          <a:p>
            <a:pPr>
              <a:buNone/>
            </a:pPr>
            <a:endParaRPr lang="ru-RU" sz="2900" dirty="0" smtClean="0">
              <a:solidFill>
                <a:srgbClr val="C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/>
            <a:r>
              <a:rPr lang="ru-RU" sz="2900" b="1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нравственных</a:t>
            </a:r>
            <a:r>
              <a:rPr lang="ru-RU" sz="2900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(доброты, милосердия, человеколюбия, честности и т.д.);</a:t>
            </a:r>
          </a:p>
          <a:p>
            <a:pPr lvl="0">
              <a:buNone/>
            </a:pPr>
            <a:endParaRPr lang="ru-RU" sz="2900" dirty="0" smtClean="0">
              <a:solidFill>
                <a:srgbClr val="C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/>
            <a:r>
              <a:rPr lang="ru-RU" sz="2900" b="1" dirty="0" err="1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социокультурных</a:t>
            </a:r>
            <a:r>
              <a:rPr lang="ru-RU" sz="2900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(доверие, надёжность, умение строить позитивные отношения, слышать и слушать других и т.д.);</a:t>
            </a:r>
          </a:p>
          <a:p>
            <a:pPr lvl="0">
              <a:buNone/>
            </a:pPr>
            <a:endParaRPr lang="ru-RU" sz="2900" dirty="0" smtClean="0">
              <a:solidFill>
                <a:srgbClr val="C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/>
            <a:r>
              <a:rPr lang="ru-RU" sz="2900" b="1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интеллектуально-культурных</a:t>
            </a:r>
            <a:r>
              <a:rPr lang="ru-RU" sz="2900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(осмысление действительности с позиции родной культуры, способность к анализу различных явлений и т.д.);</a:t>
            </a: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57752" y="928670"/>
            <a:ext cx="4000528" cy="4071966"/>
          </a:xfrm>
          <a:solidFill>
            <a:schemeClr val="bg2"/>
          </a:solidFill>
        </p:spPr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      </a:t>
            </a:r>
          </a:p>
          <a:p>
            <a:pPr>
              <a:buNone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       Освоив программу проекта дети:</a:t>
            </a:r>
          </a:p>
          <a:p>
            <a:pPr>
              <a:buNone/>
            </a:pPr>
            <a:endParaRPr lang="ru-RU" b="1" dirty="0" smtClean="0">
              <a:solidFill>
                <a:schemeClr val="tx2">
                  <a:lumMod val="75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будут знать  историю своей малой родины, культуру и народные традиции  земляков;  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научатся правильно произносить слова; декламировать тексты с хорошей дикцией;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познакомятся с  народной песней, научатся петь несложные хороводные песни,  выполнять простейшие хороводные и  танцевальные движения, водить хороводы, инсценировать народные обряды;</a:t>
            </a:r>
          </a:p>
          <a:p>
            <a:pPr lvl="0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углубят свои  знания ИКТ,  умения  находить нужную информацию  в сети Интернет,  разрабатывать презентации;</a:t>
            </a:r>
          </a:p>
          <a:p>
            <a:pPr lvl="0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получат возможность работать в коллективе и подчиняться общим правилам.</a:t>
            </a:r>
          </a:p>
          <a:p>
            <a:endParaRPr lang="ru-RU" dirty="0"/>
          </a:p>
        </p:txBody>
      </p:sp>
      <p:pic>
        <p:nvPicPr>
          <p:cNvPr id="5" name="Рисунок 4" descr="C:\Users\Любовь\Documents\Рабочая папка\Отдел Хобби\рабочие фото\15.03.16 СОШ 3 отк. зан\IMG_783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4214818"/>
            <a:ext cx="2000264" cy="1821810"/>
          </a:xfrm>
          <a:prstGeom prst="round2Same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C:\Users\Любовь\Desktop\Мои родники\Все фото\Фото проект\DSC0074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72264" y="5143512"/>
            <a:ext cx="2314575" cy="1504950"/>
          </a:xfrm>
          <a:prstGeom prst="flowChartAlternateProcess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C:\Users\Любовь\Documents\Рабочая папка\Отдел Хобби\Отдел\Пр. проекта мои родники\Сценарии итоговых занятий\Ф.занятий\Фото Рождественские посиделки 24.01.17\IMG_9275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08" y="4572008"/>
            <a:ext cx="2500330" cy="2071702"/>
          </a:xfrm>
          <a:prstGeom prst="flowChartAlternateProcess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C:\Users\Любовь\Documents\Рабочая папка\Отдел Хобби\Отдел\Архив\Проект Мои родники архив\Архив пр. Родники\Проект Родники 2013-2014\Программа Лебедевой\масленица\P1020151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4786322"/>
            <a:ext cx="2000264" cy="1928802"/>
          </a:xfrm>
          <a:prstGeom prst="flowChartAlternateProcess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572560" cy="928694"/>
          </a:xfr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>
            <a:normAutofit/>
          </a:bodyPr>
          <a:lstStyle/>
          <a:p>
            <a:pPr algn="l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Реализованные программные модули</a:t>
            </a:r>
            <a:b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                                      проекта  </a:t>
            </a:r>
            <a:endParaRPr lang="ru-RU" sz="2400" dirty="0">
              <a:solidFill>
                <a:schemeClr val="accent1">
                  <a:lumMod val="75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357158" y="1214422"/>
            <a:ext cx="8429684" cy="1857388"/>
          </a:xfrm>
          <a:solidFill>
            <a:schemeClr val="accent5">
              <a:lumMod val="20000"/>
              <a:lumOff val="8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>
            <a:noAutofit/>
          </a:bodyPr>
          <a:lstStyle/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8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Проект  « Мои родники» реализуется </a:t>
            </a:r>
            <a:r>
              <a:rPr lang="ru-RU" sz="1800" b="1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 2011 </a:t>
            </a:r>
            <a:r>
              <a:rPr lang="ru-RU" sz="18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года по настоящее время. Ежегодно модули проекта обновляются или дополняются, в связи с пожеланиями классных руководителей и учащихся школы.  За  </a:t>
            </a:r>
            <a:r>
              <a:rPr lang="ru-RU" sz="1800" b="1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8 лет</a:t>
            </a:r>
            <a:r>
              <a:rPr lang="ru-RU" sz="18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(2011-2019 г.)  существования проекта  разработано и реализовано </a:t>
            </a:r>
            <a:r>
              <a:rPr lang="ru-RU" sz="2400" b="1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12</a:t>
            </a:r>
            <a:r>
              <a:rPr lang="ru-RU" sz="18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образовательных модульных программ:</a:t>
            </a:r>
          </a:p>
          <a:p>
            <a:endParaRPr lang="ru-RU" sz="1800" dirty="0" smtClean="0"/>
          </a:p>
        </p:txBody>
      </p:sp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428596" y="3214686"/>
            <a:ext cx="2143140" cy="571504"/>
          </a:xfrm>
          <a:prstGeom prst="rect">
            <a:avLst/>
          </a:prstGeom>
          <a:solidFill>
            <a:srgbClr val="9BBB59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Истоки</a:t>
            </a: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428596" y="4143380"/>
            <a:ext cx="2143140" cy="571504"/>
          </a:xfrm>
          <a:prstGeom prst="rect">
            <a:avLst/>
          </a:prstGeom>
          <a:solidFill>
            <a:srgbClr val="B6DDE8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243F60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Фольклор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8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3643306" y="3286124"/>
            <a:ext cx="2500330" cy="571504"/>
          </a:xfrm>
          <a:prstGeom prst="rect">
            <a:avLst/>
          </a:prstGeom>
          <a:solidFill>
            <a:srgbClr val="4F81BD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243F60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Игра затея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3500430" y="4071942"/>
            <a:ext cx="2714644" cy="571504"/>
          </a:xfrm>
          <a:prstGeom prst="rect">
            <a:avLst/>
          </a:prstGeom>
          <a:solidFill>
            <a:srgbClr val="DDD8C2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243F60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Тряпичная кукла</a:t>
            </a: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428596" y="4857760"/>
            <a:ext cx="2143140" cy="642942"/>
          </a:xfrm>
          <a:prstGeom prst="rect">
            <a:avLst/>
          </a:prstGeom>
          <a:solidFill>
            <a:srgbClr val="B2A1C7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3F3151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Мой край</a:t>
            </a: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3571868" y="4857760"/>
            <a:ext cx="2643206" cy="714380"/>
          </a:xfrm>
          <a:prstGeom prst="rect">
            <a:avLst/>
          </a:prstGeom>
          <a:solidFill>
            <a:srgbClr val="F79646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Русские народные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игры</a:t>
            </a:r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6500826" y="5786454"/>
            <a:ext cx="2286016" cy="714380"/>
          </a:xfrm>
          <a:prstGeom prst="rect">
            <a:avLst/>
          </a:prstGeom>
          <a:solidFill>
            <a:srgbClr val="C0504D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Русская обрядовая кухня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428596" y="5929330"/>
            <a:ext cx="2643206" cy="571504"/>
          </a:xfrm>
          <a:prstGeom prst="rect">
            <a:avLst/>
          </a:prstGeom>
          <a:solidFill>
            <a:srgbClr val="D99594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3F3151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Народная песня</a:t>
            </a:r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6572264" y="3286124"/>
            <a:ext cx="2286016" cy="642942"/>
          </a:xfrm>
          <a:prstGeom prst="rect">
            <a:avLst/>
          </a:prstGeom>
          <a:solidFill>
            <a:schemeClr val="accent4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Мир народного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календаря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6643702" y="4071942"/>
            <a:ext cx="2071702" cy="571504"/>
          </a:xfrm>
          <a:prstGeom prst="rect">
            <a:avLst/>
          </a:prstGeom>
          <a:solidFill>
            <a:srgbClr val="8064A2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3F3151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Русское слово</a:t>
            </a:r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6572264" y="5000636"/>
            <a:ext cx="2214578" cy="571504"/>
          </a:xfrm>
          <a:prstGeom prst="rect">
            <a:avLst/>
          </a:prstGeom>
          <a:solidFill>
            <a:srgbClr val="FBD4B4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Золотой завиток</a:t>
            </a:r>
          </a:p>
        </p:txBody>
      </p:sp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500034" y="3071810"/>
            <a:ext cx="835824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357158" y="214290"/>
            <a:ext cx="878684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3643306" y="5857892"/>
            <a:ext cx="2500330" cy="571504"/>
          </a:xfrm>
          <a:prstGeom prst="rect">
            <a:avLst/>
          </a:prstGeom>
          <a:solidFill>
            <a:srgbClr val="FFFF00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3F3151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Мир информации</a:t>
            </a:r>
          </a:p>
        </p:txBody>
      </p:sp>
      <p:pic>
        <p:nvPicPr>
          <p:cNvPr id="23" name="Рисунок 22" descr="Картинки по запросу Картинки  детские для оформления педагогических докладов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15206" y="214290"/>
            <a:ext cx="1714513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74638"/>
            <a:ext cx="8358246" cy="654032"/>
          </a:xfrm>
          <a:solidFill>
            <a:schemeClr val="accent4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pPr lvl="0"/>
            <a:r>
              <a:rPr lang="ru-RU" sz="31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sz="31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31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sz="31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31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Образовательный модуль  « Истоки»</a:t>
            </a:r>
            <a:r>
              <a:rPr lang="ru-RU" sz="31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sz="31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b="1" dirty="0" smtClean="0"/>
              <a:t/>
            </a:r>
            <a:br>
              <a:rPr lang="ru-RU" b="1" dirty="0" smtClean="0"/>
            </a:br>
            <a:endParaRPr lang="ru-RU" sz="3100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57158" y="1357298"/>
            <a:ext cx="4286280" cy="5286412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>
              <a:buNone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    </a:t>
            </a:r>
            <a:r>
              <a:rPr lang="ru-RU" sz="16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Предполагает ознакомление с историческим  прошлым своего города, с природой родного края, её экологией, климатическими условиями, с жизнью и бытом односельчан. Дети знакомятся с названием улиц, расположением домов, исторических объектов города, осуществляют сбор информации о родном крае, совершают экскурсии, встречаются с  интересными людьми, с почётными людьми города: ветеранами Великой Отечественной войны, заслуженными людьми разных поколений. Внимание детей направлено к изучению истории своего края, своей школы, формированию любви к «малой родине». </a:t>
            </a:r>
          </a:p>
          <a:p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5" name="Содержимое 4" descr="C:\Users\Любовь\Documents\Рабочая папка\Отдел Хобби\Отдел\Архив\Проект Мои родники архив\Архив пр. Родники\Проект Родники 2013-2014\Фото по проекту и презентация\Фото итоговых 12.11.12\DSC01295.JPG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3000372"/>
            <a:ext cx="4214842" cy="3414721"/>
          </a:xfrm>
          <a:prstGeom prst="flowChartAlternateProcess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4714876" y="1357298"/>
            <a:ext cx="4143404" cy="156966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Цель занятий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: создать условия для развития личности ребёнка при  </a:t>
            </a:r>
            <a:r>
              <a:rPr lang="ru-RU" sz="1600" u="sng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изучении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истории своей «малой родины», её экологии, живой и неживой природы, быта односельчан. 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274638"/>
            <a:ext cx="7786742" cy="725470"/>
          </a:xfrm>
          <a:solidFill>
            <a:schemeClr val="accent4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Образовательный  модуль  « Фольклор»</a:t>
            </a:r>
            <a:endParaRPr lang="ru-RU" sz="2400" dirty="0">
              <a:solidFill>
                <a:schemeClr val="tx2">
                  <a:lumMod val="75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4" name="Содержимое 3" descr="IMG_4816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3857628"/>
            <a:ext cx="4429156" cy="2786082"/>
          </a:xfrm>
          <a:prstGeom prst="flowChartAlternateProcess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IMG_482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4" y="1142984"/>
            <a:ext cx="3786214" cy="3000396"/>
          </a:xfrm>
          <a:prstGeom prst="flowChartAlternateProcess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357158" y="1142984"/>
            <a:ext cx="4857784" cy="31085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Предполагает ознакомление с искусством детского фольклора. Дети </a:t>
            </a:r>
            <a:r>
              <a:rPr kumimoji="0" lang="ru-RU" sz="1400" b="0" i="0" u="sng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знакомятся с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  праздниками «Народного календаря», с жанрами детского фольклора (песнями, играми, поговорками, пословицами, скороговорками и т.п.).  Учатся  исполнять песни, выполнять игровые, хороводные движения, элементы народной пляски, выразительно декламировать, участвовать в инсценировках обрядов. Ребята постигают нравственную культуру в сказках, поговорках, афоризмах.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Мудрость и простота, сочетающиеся в фольклоре, помогут донести до детей высокие нравственные идеалы. </a:t>
            </a:r>
          </a:p>
        </p:txBody>
      </p:sp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5143504" y="4214819"/>
            <a:ext cx="3786214" cy="252376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b="1" dirty="0" smtClea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Цель программы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: создание условий для духовно-нравственного и эстетического воспитания детей через  изучение народного творчества родного края.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8858280" cy="500066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pPr lvl="0"/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2700" b="1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Образовательный модуль  « Золотой завиток»</a:t>
            </a:r>
            <a:r>
              <a:rPr lang="ru-RU" sz="27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sz="27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endParaRPr lang="ru-RU" sz="27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5" name="Содержимое 4" descr="C:\Users\Любовь\Documents\Рабочая папка\Отдел Хобби\Отдел\Архив\Проект Мои родники архив\Архив пр. Родники\Проект Родники 2013-2014\Итоги проекта  текст и Фото для СОШ №3\Сош 3фото\P1010263.JPG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785794"/>
            <a:ext cx="4181476" cy="3143272"/>
          </a:xfrm>
          <a:prstGeom prst="flowChartAlternateProcess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Содержимое 5" descr="C:\Users\Любовь\Desktop\Мои родники\Все фото\Фото 31.05.12 школа 3\DSC01012.JPG"/>
          <p:cNvPicPr>
            <a:picLocks noGrp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3571876"/>
            <a:ext cx="4071966" cy="3000396"/>
          </a:xfrm>
          <a:prstGeom prst="flowChartAlternateProcess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7649" name="Rectangle 1"/>
          <p:cNvSpPr>
            <a:spLocks noChangeArrowheads="1"/>
          </p:cNvSpPr>
          <p:nvPr/>
        </p:nvSpPr>
        <p:spPr bwMode="auto">
          <a:xfrm rot="10800000" flipV="1">
            <a:off x="4286248" y="933894"/>
            <a:ext cx="4643470" cy="2631490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500" b="0" i="0" u="none" strike="noStrike" cap="none" normalizeH="0" baseline="0" dirty="0" smtClean="0">
                <a:ln>
                  <a:noFill/>
                </a:ln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Предполагает  изучение истории промысла, техники росписи, основных композиционных приёмов, видов орнаментов. Школьники </a:t>
            </a:r>
            <a:r>
              <a:rPr kumimoji="0" lang="ru-RU" sz="1500" b="0" i="0" u="sng" strike="noStrike" cap="none" normalizeH="0" baseline="0" dirty="0" smtClean="0">
                <a:ln>
                  <a:noFill/>
                </a:ln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знакомятся с</a:t>
            </a:r>
            <a:r>
              <a:rPr kumimoji="0" lang="ru-RU" sz="1500" b="0" i="0" u="none" strike="noStrike" cap="none" normalizeH="0" baseline="0" dirty="0" smtClean="0">
                <a:ln>
                  <a:noFill/>
                </a:ln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 основами художественной грамотности, с понятиями и приёмами росписи,  с историей  художественных промыслов   края, осваивают ремесло росписи, традиции </a:t>
            </a:r>
            <a:r>
              <a:rPr lang="ru-RU" sz="15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земляков</a:t>
            </a:r>
            <a:r>
              <a:rPr kumimoji="0" lang="ru-RU" sz="1500" b="0" i="0" u="none" strike="noStrike" cap="none" normalizeH="0" baseline="0" dirty="0" smtClean="0">
                <a:ln>
                  <a:noFill/>
                </a:ln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. Посещают музеи: русского быта  «</a:t>
            </a:r>
            <a:r>
              <a:rPr kumimoji="0" lang="ru-RU" sz="1500" b="0" i="0" u="none" strike="noStrike" cap="none" normalizeH="0" baseline="0" dirty="0" err="1" smtClean="0">
                <a:ln>
                  <a:noFill/>
                </a:ln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Марьюшка</a:t>
            </a:r>
            <a:r>
              <a:rPr kumimoji="0" lang="ru-RU" sz="1500" b="0" i="0" u="none" strike="noStrike" cap="none" normalizeH="0" baseline="0" dirty="0" smtClean="0">
                <a:ln>
                  <a:noFill/>
                </a:ln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»,  выставочный зал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500" b="0" i="0" u="none" strike="noStrike" cap="none" normalizeH="0" baseline="0" dirty="0" smtClean="0">
                <a:ln>
                  <a:noFill/>
                </a:ln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  « Вдохновение». </a:t>
            </a:r>
          </a:p>
        </p:txBody>
      </p:sp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214282" y="4143380"/>
            <a:ext cx="4286280" cy="221599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Цель программы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: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создать условия для творческого развития личности ребёнка через изучение искусства росписи, истории художественных промыслов   края. 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14290"/>
            <a:ext cx="7858180" cy="642942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pPr lvl="0"/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2700" b="1" dirty="0" smtClean="0">
                <a:solidFill>
                  <a:schemeClr val="accent6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Образовательный модуль  « Игра затея»</a:t>
            </a:r>
            <a:r>
              <a:rPr lang="ru-RU" sz="2700" dirty="0" smtClean="0">
                <a:solidFill>
                  <a:schemeClr val="accent6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sz="2700" dirty="0" smtClean="0">
                <a:solidFill>
                  <a:schemeClr val="accent6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endParaRPr lang="ru-RU" sz="2700" dirty="0">
              <a:solidFill>
                <a:schemeClr val="accent6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14282" y="1000109"/>
            <a:ext cx="4281518" cy="2214578"/>
          </a:xfrm>
          <a:solidFill>
            <a:schemeClr val="bg2"/>
          </a:solidFill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 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Предполагает «погружение в мир игры». Учащиеся </a:t>
            </a:r>
            <a:r>
              <a:rPr lang="ru-RU" sz="1800" u="sng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узнают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многообразие настольных, словесных, подвижных, старинных, юмористических и прочих игр. Научатся играть в  игры своих предков.</a:t>
            </a:r>
          </a:p>
          <a:p>
            <a:endParaRPr lang="ru-RU" dirty="0"/>
          </a:p>
        </p:txBody>
      </p:sp>
      <p:pic>
        <p:nvPicPr>
          <p:cNvPr id="5" name="Рисунок 4" descr="C:\Users\Любовь\Documents\Рабочая папка\Отдел Хобби\Отдел\Архив\Проект Мои родники архив\Архив пр. Родники\Проект Родники 2013-2014\Фото по проекту и презентация\Фото итоговых 12.11.12\PA22021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3357562"/>
            <a:ext cx="3929090" cy="3143272"/>
          </a:xfrm>
          <a:prstGeom prst="flowChartAlternateProcess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Содержимое 5" descr="C:\Users\Любовь\Desktop\Мои родники\Все фото\Ф. проекта\PA220196.JPG"/>
          <p:cNvPicPr>
            <a:picLocks noGrp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6" y="1000108"/>
            <a:ext cx="4572032" cy="3643338"/>
          </a:xfrm>
          <a:prstGeom prst="flowChartAlternateProcess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4500562" y="4581404"/>
            <a:ext cx="4214842" cy="163121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Цель программы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: приобщить детей к русской  национальной культуре через  народную игру.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3042" y="274638"/>
            <a:ext cx="7043758" cy="1011222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pPr lvl="0" algn="l"/>
            <a:r>
              <a:rPr lang="ru-RU" sz="27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sz="27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2700" b="1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Образовательный модуль  </a:t>
            </a:r>
            <a:br>
              <a:rPr lang="ru-RU" sz="2700" b="1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2700" b="1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« Тряпичная кукла»</a:t>
            </a:r>
            <a:r>
              <a:rPr lang="ru-RU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endParaRPr lang="ru-RU" dirty="0">
              <a:solidFill>
                <a:srgbClr val="C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14810" y="1285861"/>
            <a:ext cx="4643470" cy="2786081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   </a:t>
            </a:r>
            <a:r>
              <a:rPr lang="ru-RU" u="sng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Направлен</a:t>
            </a:r>
            <a:r>
              <a:rPr lang="ru-RU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на возрождение традиций изготовления народной куклы и приобщение учащихся к народным истокам кукольного мира. Занятия </a:t>
            </a:r>
            <a:r>
              <a:rPr lang="ru-RU" u="sng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помогут </a:t>
            </a:r>
            <a:r>
              <a:rPr lang="ru-RU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обучить детей не только изготовлению кукол, но и изучить быт, обряды, отдельные предметы культуры, принимать участие в народных праздниках, играх, которые способствуют «погружению» в удивительный мир славянской культуры. Кукла, выполненная своими руками, может служить сувениром и подарком к празднику.</a:t>
            </a:r>
          </a:p>
          <a:p>
            <a:endParaRPr lang="ru-RU" dirty="0"/>
          </a:p>
        </p:txBody>
      </p:sp>
      <p:pic>
        <p:nvPicPr>
          <p:cNvPr id="5" name="Рисунок 4" descr="C:\Users\Любовь\Documents\Рабочая папка\Отдел Хобби\Отдел\Архив\Проект Мои родники архив\Архив пр. Родники\Проект Родники 2013-2014\Программа Худяковой\Фото Худякова С.Н\P101001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72264" y="214290"/>
            <a:ext cx="2214558" cy="1143008"/>
          </a:xfrm>
          <a:prstGeom prst="flowChartAlternateProcess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Содержимое 5" descr="C:\Users\Любовь\Documents\Рабочая папка\Отдел Хобби\Отдел\Архив\Проект Мои родники архив\Архив пр. Родники\Проект Родники 2013-2014\Программа Худяковой\Фото Худякова С.Н\P1010110.JPG"/>
          <p:cNvPicPr>
            <a:picLocks noGrp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4143380"/>
            <a:ext cx="4429156" cy="2571768"/>
          </a:xfrm>
          <a:prstGeom prst="flowChartAlternateProcess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214282" y="4500570"/>
            <a:ext cx="4357718" cy="214314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Цель программы</a:t>
            </a:r>
            <a:r>
              <a:rPr lang="ru-RU" sz="1600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: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создать условия для ознакомления с </a:t>
            </a:r>
            <a:r>
              <a:rPr lang="ru-RU" sz="1600" u="sng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историей русской народной куклы</a:t>
            </a:r>
            <a:r>
              <a:rPr lang="ru-RU" sz="1600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, как вида народного  творчества, пробудить интерес к рукоделию посредством формирования практических навыков изготовления  тряпичной куклы.</a:t>
            </a:r>
          </a:p>
        </p:txBody>
      </p:sp>
      <p:pic>
        <p:nvPicPr>
          <p:cNvPr id="9" name="Рисунок 8" descr="C:\Documents and Settings\Admin\Рабочий стол\Ф. последн. занятия 27.05.14\P1010108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1285860"/>
            <a:ext cx="4071966" cy="3286148"/>
          </a:xfrm>
          <a:prstGeom prst="flowChartAlternateProcess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142852"/>
            <a:ext cx="8286808" cy="642942"/>
          </a:xfrm>
          <a:solidFill>
            <a:schemeClr val="accent4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lvl="0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Образовательный  модуль « Русское слово»</a:t>
            </a:r>
            <a:endParaRPr lang="ru-RU" sz="2400" dirty="0">
              <a:solidFill>
                <a:schemeClr val="accent1">
                  <a:lumMod val="75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86314" y="1357298"/>
            <a:ext cx="4071966" cy="1928826"/>
          </a:xfrm>
          <a:solidFill>
            <a:schemeClr val="bg2">
              <a:lumMod val="90000"/>
            </a:schemeClr>
          </a:solidFill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</a:t>
            </a:r>
            <a:r>
              <a:rPr lang="ru-RU" sz="1800" b="1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Цель программы</a:t>
            </a:r>
            <a:r>
              <a:rPr lang="ru-RU" sz="1800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: </a:t>
            </a:r>
          </a:p>
          <a:p>
            <a:pPr>
              <a:buNone/>
            </a:pPr>
            <a:r>
              <a:rPr lang="ru-RU" sz="1800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 пробудить  интерес  к  русскому языку,  к  его речевым  особенностям,  желание  познать  богатство  русского языка.</a:t>
            </a:r>
          </a:p>
          <a:p>
            <a:pPr>
              <a:buNone/>
            </a:pP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5" name="Содержимое 4" descr="C:\Users\Любовь\Desktop\Мои родники\Все фото\СОШ №3 фото 17.05.16\DSC01703.JPG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857232"/>
            <a:ext cx="4071966" cy="2500330"/>
          </a:xfrm>
          <a:prstGeom prst="flowChartAlternateProcess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57158" y="3429000"/>
            <a:ext cx="4143404" cy="309315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500" b="0" i="0" u="none" strike="noStrike" cap="none" normalizeH="0" baseline="0" dirty="0" smtClean="0">
                <a:ln>
                  <a:noFill/>
                </a:ln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Предполагает  помочь учащимся овладеть орфографической и пунктуационной грамотностью. Знакомит  с лингвистическими сказками, словесными играми, шарадами, мегаграммами, кроссвордами. </a:t>
            </a:r>
            <a:r>
              <a:rPr kumimoji="0" lang="ru-RU" sz="1500" b="0" i="0" u="sng" strike="noStrike" cap="none" normalizeH="0" baseline="0" dirty="0" smtClean="0">
                <a:ln>
                  <a:noFill/>
                </a:ln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Углубляет знания  </a:t>
            </a:r>
            <a:r>
              <a:rPr kumimoji="0" lang="ru-RU" sz="1500" b="0" i="0" u="none" strike="noStrike" cap="none" normalizeH="0" baseline="0" dirty="0" smtClean="0">
                <a:ln>
                  <a:noFill/>
                </a:ln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по истории языка, помогает формированию языковой культуры. Немало заданий повышенной трудности, нестандартных упражнений. Удивительные истории из жизни слов, загадочные факты языка.</a:t>
            </a:r>
          </a:p>
        </p:txBody>
      </p:sp>
      <p:pic>
        <p:nvPicPr>
          <p:cNvPr id="8" name="Рисунок 7" descr="C:\Users\Любовь\Desktop\Мои родники\Все фото\СОШ №3 фото 17.05.16\DSC0170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357562"/>
            <a:ext cx="4357718" cy="3143272"/>
          </a:xfrm>
          <a:prstGeom prst="flowChartAlternateProcess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Любовь\Desktop\2018-03-17 - копия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0"/>
            <a:ext cx="3786214" cy="3357586"/>
          </a:xfrm>
          <a:prstGeom prst="rect">
            <a:avLst/>
          </a:prstGeom>
          <a:noFill/>
        </p:spPr>
      </p:pic>
      <p:pic>
        <p:nvPicPr>
          <p:cNvPr id="1027" name="Picture 3" descr="C:\Users\Любовь\Desktop\dvorets_w300_h2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3372" y="3571876"/>
            <a:ext cx="4714908" cy="314327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71934" y="274638"/>
            <a:ext cx="4786346" cy="3225800"/>
          </a:xfrm>
          <a:solidFill>
            <a:schemeClr val="bg2"/>
          </a:solidFill>
        </p:spPr>
        <p:txBody>
          <a:bodyPr>
            <a:noAutofit/>
          </a:bodyPr>
          <a:lstStyle/>
          <a:p>
            <a:pPr lvl="0"/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Сертифицированная модульная программа проекта  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внеурочной деятельности</a:t>
            </a:r>
            <a:b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« Мои родники»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Социально- педагогической </a:t>
            </a:r>
            <a:b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направленности</a:t>
            </a:r>
            <a:b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Возраст   детей   -  11-15 лет.</a:t>
            </a:r>
            <a:b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Срок   реализации  проекта  - </a:t>
            </a:r>
            <a:b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1 год</a:t>
            </a:r>
            <a:endParaRPr lang="ru-RU" sz="2000" b="1" dirty="0">
              <a:solidFill>
                <a:schemeClr val="accent1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42844" y="3643315"/>
            <a:ext cx="4000528" cy="286232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Совместная продуктивно-образовательная деятельность педагогов дополнительного образования   ДДТ и  учителей  МОУ СШ№ 3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2000" b="1" dirty="0" smtClean="0">
              <a:solidFill>
                <a:schemeClr val="accent1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г. Гаврилов-Ям -2019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85728"/>
            <a:ext cx="8715436" cy="500066"/>
          </a:xfrm>
          <a:solidFill>
            <a:schemeClr val="bg2">
              <a:lumMod val="90000"/>
            </a:schemeClr>
          </a:solidFill>
        </p:spPr>
        <p:txBody>
          <a:bodyPr>
            <a:normAutofit fontScale="90000"/>
          </a:bodyPr>
          <a:lstStyle/>
          <a:p>
            <a:pPr lvl="0"/>
            <a:r>
              <a:rPr lang="ru-RU" sz="2700" b="1" dirty="0" smtClean="0"/>
              <a:t/>
            </a:r>
            <a:br>
              <a:rPr lang="ru-RU" sz="2700" b="1" dirty="0" smtClean="0"/>
            </a:br>
            <a:r>
              <a:rPr lang="ru-RU" sz="2200" b="1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Образовательный модуль « Мир народного календаря»</a:t>
            </a:r>
            <a:r>
              <a:rPr lang="ru-RU" sz="2200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sz="2200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endParaRPr lang="ru-RU" sz="2200" dirty="0">
              <a:solidFill>
                <a:srgbClr val="C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4643446"/>
            <a:ext cx="4038600" cy="1785950"/>
          </a:xfrm>
          <a:solidFill>
            <a:schemeClr val="bg2"/>
          </a:solidFill>
        </p:spPr>
        <p:txBody>
          <a:bodyPr>
            <a:noAutofit/>
          </a:bodyPr>
          <a:lstStyle/>
          <a:p>
            <a:pPr>
              <a:buNone/>
            </a:pPr>
            <a:r>
              <a:rPr lang="ru-RU" sz="1600" b="1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  Цель программы</a:t>
            </a:r>
            <a:r>
              <a:rPr lang="ru-RU" sz="1600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: приобщить детей к « Миру народного календаря» через изучение народных традиций, праздников, обрядов, обычаев русского народа.</a:t>
            </a:r>
          </a:p>
          <a:p>
            <a:endParaRPr lang="ru-RU" sz="16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142985"/>
            <a:ext cx="4038600" cy="2571767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sz="29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  </a:t>
            </a:r>
            <a:r>
              <a:rPr lang="ru-RU" sz="29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Предполагает  передать детям нравственные устои, настроения, обычаи и традиции своих земляков, </a:t>
            </a:r>
            <a:r>
              <a:rPr lang="ru-RU" sz="2900" u="sng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помочь детям </a:t>
            </a:r>
            <a:r>
              <a:rPr lang="ru-RU" sz="29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окунуться в родную старину, народные  обряды, приметы, почувствовать свои корни. Дети примут участие в подготовке и проведении народных календарных праздников, познакомятся с удивительным миром народного календаря.</a:t>
            </a:r>
          </a:p>
          <a:p>
            <a:endParaRPr lang="ru-RU" dirty="0"/>
          </a:p>
        </p:txBody>
      </p:sp>
      <p:pic>
        <p:nvPicPr>
          <p:cNvPr id="5" name="Рисунок 4" descr="C:\Documents and Settings\Admin\Мои документы\Ч.Л.В\Проект Родники\Проект Родники 2013-2014\Программа Лебедевой\масленица\P102013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3714752"/>
            <a:ext cx="4143404" cy="2956806"/>
          </a:xfrm>
          <a:prstGeom prst="flowChartAlternateProcess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C:\Users\Любовь\Desktop\Мои родники\Все фото\СОШ №3, семинар\IMG_484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1142984"/>
            <a:ext cx="4000528" cy="3429024"/>
          </a:xfrm>
          <a:prstGeom prst="flowChartAlternateProcess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Образовательный модуль</a:t>
            </a:r>
            <a:br>
              <a:rPr lang="ru-RU" sz="32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32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« Русская обрядовая кухня»</a:t>
            </a:r>
            <a:endParaRPr lang="ru-RU" sz="3200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5" name="Содержимое 4" descr="C:\Users\Любовь\Desktop\Мои родники\Все фото\СШ№3 ф. 17.05.16\DSC01690.JPG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3714752"/>
            <a:ext cx="4143404" cy="2786082"/>
          </a:xfrm>
          <a:prstGeom prst="flowChartAlternateProcess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Содержимое 5" descr="C:\Users\Любовь\Desktop\СОШ №3 фото 17.05.16\DSC01691.JPG"/>
          <p:cNvPicPr>
            <a:picLocks noGrp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1571612"/>
            <a:ext cx="4143404" cy="3143272"/>
          </a:xfrm>
          <a:prstGeom prst="flowChartAlternateProcess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0721" name="Rectangle 1"/>
          <p:cNvSpPr>
            <a:spLocks noChangeArrowheads="1"/>
          </p:cNvSpPr>
          <p:nvPr/>
        </p:nvSpPr>
        <p:spPr bwMode="auto">
          <a:xfrm rot="10800000" flipV="1">
            <a:off x="4572000" y="1681278"/>
            <a:ext cx="4143404" cy="2062103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Предполагает и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зучение кулинарных традиций русского народа и формирование практических навыков  по приготовлению несложных блюд, к которым были приурочены обрядовые действия, праздники русского народа.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</a:p>
        </p:txBody>
      </p:sp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500034" y="4786322"/>
            <a:ext cx="4071966" cy="156966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Цель программы: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приобщить учащихся </a:t>
            </a:r>
            <a:r>
              <a:rPr kumimoji="0" lang="ru-RU" sz="1600" i="0" u="sng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к культуре </a:t>
            </a: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русской кухни, национальным корням через изучение кулинарных традиций русского народа.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pPr lvl="0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Образовательный модуль « Мир информации»</a:t>
            </a:r>
            <a:endParaRPr lang="ru-RU" sz="2400" dirty="0">
              <a:solidFill>
                <a:schemeClr val="accent2">
                  <a:lumMod val="75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5" name="Содержимое 4" descr="C:\Users\Любовь\Documents\Рабочая папка\Отдел Хобби\рабочие фото\15.03.16 СОШ 3 отк. зан\IMG_7835.JPG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857232"/>
            <a:ext cx="4286280" cy="3571900"/>
          </a:xfrm>
          <a:prstGeom prst="flowChartAlternateProcess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Содержимое 7" descr="C:\Users\Любовь\Documents\Рабочая папка\Отдел Хобби\рабочие фото\15.03.16 СОШ 3 отк. зан\IMG_7832.JPG"/>
          <p:cNvPicPr>
            <a:picLocks noGrp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3929066"/>
            <a:ext cx="4038600" cy="2692400"/>
          </a:xfrm>
          <a:prstGeom prst="flowChartAlternateProcess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2769" name="Rectangle 1"/>
          <p:cNvSpPr>
            <a:spLocks noChangeArrowheads="1"/>
          </p:cNvSpPr>
          <p:nvPr/>
        </p:nvSpPr>
        <p:spPr bwMode="auto">
          <a:xfrm rot="10800000" flipV="1">
            <a:off x="4643438" y="693974"/>
            <a:ext cx="4071966" cy="316365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Предполагает изучение ИКТ для </a:t>
            </a:r>
            <a:r>
              <a:rPr kumimoji="0" lang="ru-RU" sz="1400" b="0" i="0" u="sng" strike="noStrike" cap="none" normalizeH="0" baseline="0" dirty="0" smtClean="0">
                <a:ln>
                  <a:noFill/>
                </a:ln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освоения компьютерных технологий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Занятия дадут детям необходимые технические знания, помогут развить умения и навыки по освоению презентаций,  хранению большого количества материала на носителях. Помогут освоить работу с программами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Microsoft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Office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Paint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, сохранять собственные разработки, </a:t>
            </a:r>
            <a:r>
              <a:rPr kumimoji="0" lang="ru-RU" sz="1400" b="0" i="0" u="sng" strike="noStrike" cap="none" normalizeH="0" baseline="0" dirty="0" smtClean="0">
                <a:ln>
                  <a:noFill/>
                </a:ln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находить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нужную информацию в сети Интернет и обмениваться информацией друг с другом средствами компьютерных технологий.</a:t>
            </a:r>
          </a:p>
        </p:txBody>
      </p:sp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500034" y="4429132"/>
            <a:ext cx="4071966" cy="156966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Цель программы</a:t>
            </a:r>
            <a:r>
              <a:rPr lang="ru-RU" sz="1600" dirty="0" smtClean="0">
                <a:solidFill>
                  <a:srgbClr val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: формирование ИКТ- компетентности обучающихся для успешного освоения народных традиций, истории, культуры земляков своего края.  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  <a:solidFill>
            <a:schemeClr val="bg2"/>
          </a:solidFill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Образовательный модуль « Народная песня»</a:t>
            </a:r>
            <a:endParaRPr lang="ru-RU" sz="2400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928671"/>
            <a:ext cx="4038600" cy="3357585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>
              <a:buNone/>
            </a:pPr>
            <a:r>
              <a:rPr lang="ru-RU" sz="15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   </a:t>
            </a:r>
            <a:r>
              <a:rPr lang="ru-RU" sz="1500" dirty="0" smtClean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Предполагает </a:t>
            </a:r>
            <a:r>
              <a:rPr lang="ru-RU" sz="1500" u="sng" dirty="0" smtClean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освоение</a:t>
            </a:r>
            <a:r>
              <a:rPr lang="ru-RU" sz="1500" dirty="0" smtClean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детьми песенного фольклора.       Дети научатся петь народные песни, водить хороводы,  узнают о народных праздниках, обычаях, традициях.</a:t>
            </a:r>
          </a:p>
          <a:p>
            <a:pPr>
              <a:buNone/>
            </a:pPr>
            <a:r>
              <a:rPr lang="ru-RU" sz="1500" dirty="0" smtClean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   С помощью песенного фольклора дети приобщаются к истории и культуре своего народа, обогатятся духовно. </a:t>
            </a:r>
          </a:p>
          <a:p>
            <a:pPr>
              <a:buNone/>
            </a:pPr>
            <a:r>
              <a:rPr lang="ru-RU" sz="1500" dirty="0" smtClean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  Народные песни, сказки, игры, пословицы - питательная почва для нравственно-эстетического развития школьника.</a:t>
            </a:r>
            <a:endParaRPr lang="ru-RU" sz="15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4429132"/>
            <a:ext cx="4038600" cy="2214578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b="1" dirty="0" smtClean="0"/>
              <a:t>     </a:t>
            </a:r>
          </a:p>
          <a:p>
            <a:pPr>
              <a:buNone/>
            </a:pPr>
            <a:r>
              <a:rPr lang="ru-RU" b="1" dirty="0" smtClean="0"/>
              <a:t>       </a:t>
            </a:r>
            <a:r>
              <a:rPr lang="ru-RU" sz="2900" b="1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Цель программы</a:t>
            </a:r>
            <a:r>
              <a:rPr lang="ru-RU" sz="2900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: создать условия для духовно- нравственного воспитания детей через изучение народных обрядовых песен, танцев, </a:t>
            </a:r>
            <a:r>
              <a:rPr lang="ru-RU" sz="2900" dirty="0" err="1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закличек</a:t>
            </a:r>
            <a:r>
              <a:rPr lang="ru-RU" sz="2900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песен. Сделать досуг детей содержательным, полезным.</a:t>
            </a:r>
          </a:p>
          <a:p>
            <a:endParaRPr lang="ru-RU" sz="29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5" name="Рисунок 4" descr="DSC0082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4286256"/>
            <a:ext cx="3929090" cy="2357454"/>
          </a:xfrm>
          <a:prstGeom prst="flowChartAlternateProcess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C:\Users\Любовь\Documents\Рабочая папка\Отдел Хобби\рабочие фото\15.03.16 СОШ 3 отк. зан\IMG_784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928670"/>
            <a:ext cx="4286280" cy="3429024"/>
          </a:xfrm>
          <a:prstGeom prst="flowChartAlternateProcess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  <a:solidFill>
            <a:schemeClr val="accent3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rgbClr val="00B05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Образовательный  модуль « Мой край»</a:t>
            </a:r>
            <a:endParaRPr lang="ru-RU" sz="2800" dirty="0">
              <a:solidFill>
                <a:srgbClr val="00B05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857232"/>
            <a:ext cx="4038600" cy="3500461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>
              <a:buNone/>
            </a:pPr>
            <a:r>
              <a:rPr lang="ru-RU" sz="14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   Предполагает ознакомление  с историко-краеведческим наследием  города Гаврилов- Ям. Позволит дать детям  знания о родном крае, её  природе, людях, культуре и традициях земляков. </a:t>
            </a:r>
          </a:p>
          <a:p>
            <a:pPr>
              <a:buNone/>
            </a:pPr>
            <a:r>
              <a:rPr lang="ru-RU" sz="14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   Программа организует краеведческую </a:t>
            </a:r>
            <a:r>
              <a:rPr lang="ru-RU" sz="1400" dirty="0" err="1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работус</a:t>
            </a:r>
            <a:r>
              <a:rPr lang="ru-RU" sz="14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музеями города, носителями изучаемой истории, культуры и традиций </a:t>
            </a:r>
            <a:r>
              <a:rPr lang="ru-RU" sz="1400" dirty="0" err="1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Гаврилов-Ямского</a:t>
            </a:r>
            <a:r>
              <a:rPr lang="ru-RU" sz="14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района. Экскурсии в музеи города, позволят формированию у школьников представления о том, чем славен родной край, его люди.  </a:t>
            </a:r>
          </a:p>
          <a:p>
            <a:endParaRPr lang="ru-RU" sz="14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4857760"/>
            <a:ext cx="4281518" cy="1714512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</a:rPr>
              <a:t>      </a:t>
            </a:r>
          </a:p>
          <a:p>
            <a:pPr>
              <a:buNone/>
            </a:pPr>
            <a:r>
              <a:rPr lang="ru-RU" sz="3800" b="1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 Цель программы</a:t>
            </a:r>
            <a:r>
              <a:rPr lang="ru-RU" sz="3800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:  создание условий для патриотического воспитания обучающихся посредством краеведческой деятельности.</a:t>
            </a:r>
          </a:p>
          <a:p>
            <a:endParaRPr lang="ru-RU" sz="3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6" name="Рисунок 5" descr="C:\Users\Любовь\Documents\Рабочая папка\Отдел Хобби\рабочие фото\Масленица 16г. в музее Мои родники\IMG_944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9124" y="1214422"/>
            <a:ext cx="4429156" cy="3500462"/>
          </a:xfrm>
          <a:prstGeom prst="flowChartAlternateProcess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http://content.foto.mail.ru/mail/shel1983/26_11_11/i-56448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4357694"/>
            <a:ext cx="3929090" cy="2266951"/>
          </a:xfrm>
          <a:prstGeom prst="flowChartAlternateProcess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85728"/>
            <a:ext cx="8229600" cy="785818"/>
          </a:xfrm>
          <a:solidFill>
            <a:schemeClr val="accent5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ru-RU" sz="32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Опыт проекта « </a:t>
            </a:r>
            <a:r>
              <a:rPr lang="ru-RU" sz="3200" b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Мои родники»!</a:t>
            </a:r>
            <a:endParaRPr lang="ru-RU" sz="32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4" name="Содержимое 3" descr="C:\Users\Любовь\Desktop\Мои родники\Все фото\СОШ №3, семинар\IMG_4755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071546"/>
            <a:ext cx="3286148" cy="2500330"/>
          </a:xfrm>
          <a:prstGeom prst="flowChartAlternateProcess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C:\Users\Любовь\Desktop\Мои родники\Все фото\Ф. проекта\DSC00707.JPG"/>
          <p:cNvPicPr/>
          <p:nvPr/>
        </p:nvPicPr>
        <p:blipFill>
          <a:blip r:embed="rId3" cstate="print"/>
          <a:srcRect l="11347" r="8195" b="23718"/>
          <a:stretch>
            <a:fillRect/>
          </a:stretch>
        </p:blipFill>
        <p:spPr bwMode="auto">
          <a:xfrm>
            <a:off x="214282" y="3643314"/>
            <a:ext cx="3429024" cy="2714644"/>
          </a:xfrm>
          <a:prstGeom prst="flowChartAlternateProcess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IMG_4854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57554" y="1142984"/>
            <a:ext cx="3071834" cy="2071702"/>
          </a:xfrm>
          <a:prstGeom prst="flowChartAlternateProcess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C:\Users\Любовь\Desktop\Мои родники\Все фото\Фото Рождественские посиделки 24.01.17\IMG_9292.JPG"/>
          <p:cNvPicPr/>
          <p:nvPr/>
        </p:nvPicPr>
        <p:blipFill>
          <a:blip r:embed="rId5" cstate="print"/>
          <a:srcRect l="10903" t="15865" r="2672" b="9856"/>
          <a:stretch>
            <a:fillRect/>
          </a:stretch>
        </p:blipFill>
        <p:spPr bwMode="auto">
          <a:xfrm>
            <a:off x="6429388" y="1142984"/>
            <a:ext cx="2500330" cy="1928826"/>
          </a:xfrm>
          <a:prstGeom prst="flowChartAlternateProcess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3643306" y="3214686"/>
            <a:ext cx="5286412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      Сам проект и опыт -  представлены: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1600" b="1" dirty="0" smtClean="0">
              <a:solidFill>
                <a:srgbClr val="C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</a:pP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  на </a:t>
            </a:r>
            <a:r>
              <a:rPr lang="ru-RU" sz="1600" b="1" smtClean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открытых занятиях,  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районных семинарах,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</a:pP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 Ярмарках педагогических идей ( в 2012 и в 2018 г.),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</a:pP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 на  сайте Международного  творческого форума педагогов дополнительного образования, как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( «методическая разработка проекта»),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</a:pP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 подготовлен творческий подарок педагогическому коллективу, на 50- </a:t>
            </a:r>
            <a:r>
              <a:rPr lang="ru-RU" sz="1600" b="1" dirty="0" err="1" smtClean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летие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школы -  фотоальбом, проекта « Мои родники», в 2017г.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bipbap.ru/wp-content/uploads/2017/10/0015-015-Spasibo-za-vnimanie-640x480.jpg"/>
          <p:cNvPicPr/>
          <p:nvPr/>
        </p:nvPicPr>
        <p:blipFill>
          <a:blip r:embed="rId2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500034" y="571480"/>
            <a:ext cx="8001056" cy="56436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500042"/>
            <a:ext cx="7000924" cy="571504"/>
          </a:xfr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accent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Предназначение проекта</a:t>
            </a:r>
            <a:endParaRPr lang="ru-RU" sz="28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214423"/>
            <a:ext cx="8429684" cy="785817"/>
          </a:xfrm>
          <a:solidFill>
            <a:schemeClr val="accent4">
              <a:lumMod val="40000"/>
              <a:lumOff val="60000"/>
            </a:schemeClr>
          </a:solidFill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sz="2000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Духовно- нравственное и патриотическое воспитание  школьников </a:t>
            </a:r>
            <a:r>
              <a:rPr lang="ru-RU" sz="200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через  возрождение </a:t>
            </a:r>
            <a:r>
              <a:rPr lang="ru-RU" sz="2000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народных традиций средствами культуры и   искусства</a:t>
            </a:r>
            <a:endParaRPr lang="ru-RU" sz="2000" dirty="0">
              <a:solidFill>
                <a:srgbClr val="FF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 rot="10800000" flipV="1">
            <a:off x="285720" y="5558939"/>
            <a:ext cx="4143404" cy="73866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400" dirty="0" smtClean="0">
              <a:solidFill>
                <a:srgbClr val="C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i="1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Проект реализуется на базе  МОУ СШ№ 3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400" i="1" dirty="0" smtClean="0">
              <a:solidFill>
                <a:srgbClr val="C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5" name="Рисунок 4" descr="C:\Users\Любовь\Desktop\Мои родники\Все фото\Фот. проек\IMG_481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357430"/>
            <a:ext cx="4214842" cy="3143272"/>
          </a:xfrm>
          <a:prstGeom prst="flowChartAlternateProcess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Любовь\Desktop\Мои родники\Все фото\Фот. проек\Фото098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3643314"/>
            <a:ext cx="4143404" cy="2928958"/>
          </a:xfrm>
          <a:prstGeom prst="flowChartAlternateProcess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4577" name="Rectangle 1"/>
          <p:cNvSpPr>
            <a:spLocks noChangeArrowheads="1"/>
          </p:cNvSpPr>
          <p:nvPr/>
        </p:nvSpPr>
        <p:spPr bwMode="auto">
          <a:xfrm rot="10800000" flipV="1">
            <a:off x="4786314" y="2252552"/>
            <a:ext cx="4000528" cy="116955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«Только тот, кто любит, ценит и уважает накопленное и сохранённое предшествующим поколением, может любить Родину, узнать её, стать подлинным патриотом». С. Михалков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274638"/>
            <a:ext cx="7215238" cy="725470"/>
          </a:xfr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Форма реализации проекта </a:t>
            </a:r>
            <a:endParaRPr lang="ru-RU" sz="2800" dirty="0">
              <a:solidFill>
                <a:schemeClr val="accent5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6" name="Содержимое 5" descr="C:\Users\Любовь\Desktop\Мои родники\Все фото\Фото итогового занятия 28.05.2018\IMG_6989.JPG"/>
          <p:cNvPicPr>
            <a:picLocks noGrp="1"/>
          </p:cNvPicPr>
          <p:nvPr>
            <p:ph idx="1"/>
          </p:nvPr>
        </p:nvPicPr>
        <p:blipFill>
          <a:blip r:embed="rId2" cstate="print"/>
          <a:srcRect l="10903" t="9615" r="9086" b="14183"/>
          <a:stretch>
            <a:fillRect/>
          </a:stretch>
        </p:blipFill>
        <p:spPr bwMode="auto">
          <a:xfrm>
            <a:off x="214282" y="1214422"/>
            <a:ext cx="3071834" cy="2471741"/>
          </a:xfrm>
          <a:prstGeom prst="flowChartAlternateProcess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C:\Users\Любовь\Desktop\Мои родники\Все фото\Фото Худякова С.Н\P1010115.JPG"/>
          <p:cNvPicPr/>
          <p:nvPr/>
        </p:nvPicPr>
        <p:blipFill>
          <a:blip r:embed="rId3" cstate="print"/>
          <a:srcRect l="10262" t="7265" r="18867" b="8120"/>
          <a:stretch>
            <a:fillRect/>
          </a:stretch>
        </p:blipFill>
        <p:spPr bwMode="auto">
          <a:xfrm>
            <a:off x="6715140" y="4000504"/>
            <a:ext cx="2214578" cy="2452690"/>
          </a:xfrm>
          <a:prstGeom prst="flowChartAlternateProcess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3428992" y="1071547"/>
            <a:ext cx="5429288" cy="80021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Сетевое взаимодействие образовательных</a:t>
            </a:r>
            <a:r>
              <a:rPr lang="ru-RU" sz="1600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b="1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учреждений</a:t>
            </a:r>
            <a:r>
              <a:rPr lang="ru-RU" sz="1600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ru-RU" sz="1400" b="1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« Дворец детского творчества»   и   МОУ СШ №3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286116" y="1857364"/>
            <a:ext cx="550072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Программа  проекта позволяет </a:t>
            </a:r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объединить кадровые, информационные и материально-технические ресурсы организаций общего и дополнительного образования в решении актуальных для  учреждений задач.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14282" y="3714752"/>
            <a:ext cx="3449668" cy="187743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chemeClr val="accent3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Инициаторы и организаторы проекта:  </a:t>
            </a:r>
            <a:r>
              <a:rPr lang="ru-RU" sz="1400" dirty="0" smtClean="0">
                <a:solidFill>
                  <a:schemeClr val="accent3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Администрация, классные руководители, учащиеся школы  МОУ СШ№3  и педагоги дополнительного образования МБУ ДО  « Дворец детского творчества». </a:t>
            </a:r>
          </a:p>
        </p:txBody>
      </p:sp>
      <p:sp>
        <p:nvSpPr>
          <p:cNvPr id="11" name="Прямоугольник 10"/>
          <p:cNvSpPr/>
          <p:nvPr/>
        </p:nvSpPr>
        <p:spPr>
          <a:xfrm rot="10800000" flipV="1">
            <a:off x="2571736" y="5526087"/>
            <a:ext cx="4143404" cy="95410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Руководитель проекта </a:t>
            </a:r>
            <a:r>
              <a:rPr lang="ru-RU" sz="1400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– </a:t>
            </a:r>
            <a:r>
              <a:rPr lang="ru-RU" sz="1400" dirty="0" err="1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Чичина</a:t>
            </a:r>
            <a:r>
              <a:rPr lang="ru-RU" sz="1400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Л.В.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Педагоги модульных программ </a:t>
            </a:r>
            <a:r>
              <a:rPr lang="ru-RU" sz="1400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–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Хан М.В., Егоричева И.В., Лебедева И.В., </a:t>
            </a:r>
            <a:r>
              <a:rPr lang="ru-RU" sz="1400" dirty="0" err="1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Павлунина</a:t>
            </a:r>
            <a:r>
              <a:rPr lang="ru-RU" sz="1400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Т.Е. </a:t>
            </a:r>
          </a:p>
        </p:txBody>
      </p:sp>
      <p:pic>
        <p:nvPicPr>
          <p:cNvPr id="12" name="Рисунок 11" descr="C:\Users\Любовь\Desktop\Мои родники\Все фото\Фото Рождественские посиделки 24.01.17\IMG_9268.JPG"/>
          <p:cNvPicPr/>
          <p:nvPr/>
        </p:nvPicPr>
        <p:blipFill>
          <a:blip r:embed="rId4" cstate="print"/>
          <a:srcRect l="11865" t="13942" r="17905"/>
          <a:stretch>
            <a:fillRect/>
          </a:stretch>
        </p:blipFill>
        <p:spPr bwMode="auto">
          <a:xfrm>
            <a:off x="3500430" y="3071810"/>
            <a:ext cx="3076575" cy="2286000"/>
          </a:xfrm>
          <a:prstGeom prst="flowChartAlternateProcess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480" y="274638"/>
            <a:ext cx="6786610" cy="582594"/>
          </a:xfr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Актуальность программы</a:t>
            </a:r>
            <a:endParaRPr lang="ru-RU" sz="3200" dirty="0">
              <a:solidFill>
                <a:schemeClr val="accent5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4" name="Содержимое 3" descr="http://www.adm.yar.ru/power/mest/gav_yam/okrug/kr_bib2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1214422"/>
            <a:ext cx="2786082" cy="2562225"/>
          </a:xfrm>
          <a:prstGeom prst="round2Diag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acer\Desktop\мои докумены\Рабочая\Сценарии\СОШ №3, семинар\IMG_4847.JPG"/>
          <p:cNvPicPr/>
          <p:nvPr/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5643570" y="3929066"/>
            <a:ext cx="3335078" cy="2611615"/>
          </a:xfrm>
          <a:prstGeom prst="roundRect">
            <a:avLst/>
          </a:prstGeom>
          <a:noFill/>
          <a:ln>
            <a:noFill/>
          </a:ln>
        </p:spPr>
      </p:pic>
      <p:pic>
        <p:nvPicPr>
          <p:cNvPr id="7" name="Рисунок 6" descr="Гаврилов-Ям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00364" y="2571744"/>
            <a:ext cx="2643206" cy="218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3357554" y="1357298"/>
            <a:ext cx="5214974" cy="120032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Определяется запросом со стороны учителей  и обучающихся школы по изучению  истории родного края,  культуры, традиций своих земляков </a:t>
            </a:r>
            <a:endParaRPr lang="ru-RU" b="1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214282" y="4500570"/>
            <a:ext cx="5214974" cy="215443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 smtClean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5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Содержание программы привлекает внимание к проблемам своего города, помогает воспитанию поколения патриотов родной земли, позволяет  преумножать историческое и культурное наследие прошлых поколений, беречь памятники истории и природы, относиться друг к другу гуманно.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214290"/>
            <a:ext cx="7072362" cy="571504"/>
          </a:xfrm>
          <a:solidFill>
            <a:schemeClr val="accent6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sz="3600" b="1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Цель программы проекта</a:t>
            </a:r>
            <a:r>
              <a:rPr lang="ru-RU" sz="3600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:</a:t>
            </a:r>
            <a:br>
              <a:rPr lang="ru-RU" sz="3600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endParaRPr lang="ru-RU" sz="3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14282" y="1071546"/>
            <a:ext cx="4286280" cy="5286412"/>
          </a:xfrm>
          <a:solidFill>
            <a:schemeClr val="bg2"/>
          </a:solidFill>
        </p:spPr>
        <p:txBody>
          <a:bodyPr>
            <a:normAutofit fontScale="47500" lnSpcReduction="20000"/>
          </a:bodyPr>
          <a:lstStyle/>
          <a:p>
            <a:pPr lvl="0">
              <a:buNone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   </a:t>
            </a:r>
          </a:p>
          <a:p>
            <a:pPr lvl="0">
              <a:buNone/>
            </a:pPr>
            <a:r>
              <a:rPr lang="ru-RU" sz="4200" b="1" dirty="0" smtClean="0">
                <a:solidFill>
                  <a:schemeClr val="bg2">
                    <a:lumMod val="2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 Приобщить детей к культурно-историческому прошлому родного края, народным  обычаям своих земляков, посредством включения учащихся в разнообразные виды деятельности; способствовать духовно-нравственному воспитанию школьников, усвоению ими нравственных ценностей русского народа: любовь к родной земле, культуре и традициям своего народа.</a:t>
            </a:r>
          </a:p>
          <a:p>
            <a:pPr lvl="0">
              <a:buNone/>
            </a:pPr>
            <a:endParaRPr lang="ru-RU" sz="4200" b="1" dirty="0" smtClean="0">
              <a:solidFill>
                <a:schemeClr val="bg2">
                  <a:lumMod val="25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endParaRPr lang="ru-RU" dirty="0"/>
          </a:p>
        </p:txBody>
      </p:sp>
      <p:pic>
        <p:nvPicPr>
          <p:cNvPr id="5" name="Picture 2" descr="C:\Users\Любовь\Documents\Рабочая папка\Отдел Хобби\Отдел\Архив\Проект Мои родники архив\Ф\Фото масленицы 2013\IMG_119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857232"/>
            <a:ext cx="4038600" cy="2786082"/>
          </a:xfrm>
          <a:prstGeom prst="roundRect">
            <a:avLst/>
          </a:prstGeom>
          <a:noFill/>
        </p:spPr>
      </p:pic>
      <p:pic>
        <p:nvPicPr>
          <p:cNvPr id="7" name="Picture 2" descr="C:\Users\ольга\Downloads\хоровод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3571876"/>
            <a:ext cx="4040188" cy="2928958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Скругленный прямоугольник 9"/>
          <p:cNvSpPr/>
          <p:nvPr/>
        </p:nvSpPr>
        <p:spPr>
          <a:xfrm>
            <a:off x="285720" y="1071546"/>
            <a:ext cx="4214842" cy="528641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3042" y="214290"/>
            <a:ext cx="6357982" cy="428628"/>
          </a:xfr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>
            <a:noAutofit/>
          </a:bodyPr>
          <a:lstStyle/>
          <a:p>
            <a:pPr lvl="0"/>
            <a:r>
              <a:rPr lang="ru-RU" sz="2800" b="1" dirty="0" smtClean="0">
                <a:solidFill>
                  <a:srgbClr val="C00000"/>
                </a:solidFill>
              </a:rPr>
              <a:t/>
            </a:r>
            <a:br>
              <a:rPr lang="ru-RU" sz="2800" b="1" dirty="0" smtClean="0">
                <a:solidFill>
                  <a:srgbClr val="C00000"/>
                </a:solidFill>
              </a:rPr>
            </a:br>
            <a:r>
              <a:rPr lang="ru-RU" sz="2200" b="1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Задачи проекта « Мои родники»:</a:t>
            </a:r>
            <a:r>
              <a:rPr lang="ru-RU" sz="2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sz="2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endParaRPr lang="ru-RU" sz="22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14282" y="928670"/>
            <a:ext cx="4071966" cy="2143140"/>
          </a:xfrm>
          <a:noFill/>
          <a:ln>
            <a:noFill/>
          </a:ln>
        </p:spPr>
        <p:txBody>
          <a:bodyPr>
            <a:noAutofit/>
          </a:bodyPr>
          <a:lstStyle/>
          <a:p>
            <a:pPr>
              <a:buNone/>
            </a:pPr>
            <a:r>
              <a:rPr lang="ru-RU" sz="14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      </a:t>
            </a:r>
            <a:r>
              <a:rPr lang="ru-RU" sz="1400" b="1" i="1" dirty="0" smtClean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        </a:t>
            </a:r>
            <a:endParaRPr lang="ru-RU" sz="1500" i="1" dirty="0" smtClean="0">
              <a:solidFill>
                <a:schemeClr val="bg2">
                  <a:lumMod val="25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6" name="Рисунок 5" descr="C:\Users\Любовь\Documents\Рабочая папка\Отдел Хобби\Отдел\Архив\Проект Мои родники архив\Архив пр. Родники\Сценарии\СОШ №3, семинар\IMG_480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928670"/>
            <a:ext cx="4000528" cy="3500462"/>
          </a:xfrm>
          <a:prstGeom prst="round2Diag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4429124" y="857232"/>
            <a:ext cx="4214814" cy="3877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ru-RU" b="1" i="1" dirty="0" smtClean="0">
                <a:solidFill>
                  <a:srgbClr val="B13F9A">
                    <a:lumMod val="50000"/>
                  </a:srgb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     Образовательные:</a:t>
            </a:r>
          </a:p>
          <a:p>
            <a:pPr marL="342900" lvl="0" indent="-342900">
              <a:lnSpc>
                <a:spcPct val="80000"/>
              </a:lnSpc>
              <a:spcBef>
                <a:spcPct val="20000"/>
              </a:spcBef>
            </a:pPr>
            <a:r>
              <a:rPr lang="ru-RU" sz="1400" dirty="0" smtClean="0">
                <a:solidFill>
                  <a:srgbClr val="F4E7ED">
                    <a:lumMod val="25000"/>
                  </a:srgb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-   </a:t>
            </a:r>
            <a:r>
              <a:rPr lang="ru-RU" sz="1500" dirty="0" smtClean="0">
                <a:solidFill>
                  <a:srgbClr val="F4E7ED">
                    <a:lumMod val="25000"/>
                  </a:srgb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углубить знания  о культурно-историческом  прошлом своей  малой  родины на основе краеведческого материала о родном городе, наших земляках, народных традициях, культуре  края; </a:t>
            </a:r>
          </a:p>
          <a:p>
            <a:pPr marL="342900" lvl="0" indent="-342900">
              <a:lnSpc>
                <a:spcPct val="80000"/>
              </a:lnSpc>
              <a:spcBef>
                <a:spcPct val="20000"/>
              </a:spcBef>
            </a:pPr>
            <a:r>
              <a:rPr lang="ru-RU" sz="1500" dirty="0" smtClean="0">
                <a:solidFill>
                  <a:srgbClr val="F4E7ED">
                    <a:lumMod val="25000"/>
                  </a:srgb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-  пробудить интерес к русскому языку, желание познать богатство русского  языка, обогатить словарный запас;</a:t>
            </a:r>
          </a:p>
          <a:p>
            <a:pPr marL="342900" lvl="0" indent="-342900">
              <a:lnSpc>
                <a:spcPct val="80000"/>
              </a:lnSpc>
              <a:spcBef>
                <a:spcPct val="20000"/>
              </a:spcBef>
            </a:pPr>
            <a:r>
              <a:rPr lang="ru-RU" sz="1500" dirty="0" smtClean="0">
                <a:solidFill>
                  <a:srgbClr val="F4E7ED">
                    <a:lumMod val="25000"/>
                  </a:srgb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- содействовать освоению народного  песенного, хороводного, плясового репертуара, приуроченного к традиционным праздникам народного календаря;</a:t>
            </a:r>
          </a:p>
          <a:p>
            <a:pPr marL="342900" lvl="0" indent="-342900">
              <a:lnSpc>
                <a:spcPct val="80000"/>
              </a:lnSpc>
              <a:spcBef>
                <a:spcPct val="20000"/>
              </a:spcBef>
            </a:pPr>
            <a:r>
              <a:rPr lang="ru-RU" sz="1500" dirty="0" smtClean="0">
                <a:solidFill>
                  <a:srgbClr val="F4E7ED">
                    <a:lumMod val="25000"/>
                  </a:srgb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-   обучить методике работы в сети Интернет,  поиску нужной  информации, разработке презентаций.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14282" y="4572008"/>
            <a:ext cx="4143404" cy="209288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Развивающие:</a:t>
            </a:r>
          </a:p>
          <a:p>
            <a:pPr>
              <a:buNone/>
            </a:pPr>
            <a:r>
              <a:rPr lang="ru-RU" sz="1400" dirty="0" smtClean="0">
                <a:solidFill>
                  <a:schemeClr val="bg2">
                    <a:lumMod val="2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-  способствовать развитию  информационно - компьютерных компетенций учащихся;</a:t>
            </a:r>
          </a:p>
          <a:p>
            <a:pPr>
              <a:buFontTx/>
              <a:buChar char="-"/>
            </a:pPr>
            <a:r>
              <a:rPr lang="ru-RU" sz="1400" dirty="0" smtClean="0">
                <a:solidFill>
                  <a:schemeClr val="bg2">
                    <a:lumMod val="2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развивать навыки  публичных выступлений   в  театрализованных представлениях,  во время проведения культурно-массовых мероприятий.</a:t>
            </a:r>
          </a:p>
          <a:p>
            <a:pPr>
              <a:buNone/>
            </a:pPr>
            <a:r>
              <a:rPr lang="ru-RU" sz="14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endParaRPr lang="ru-RU" sz="1400" b="1" i="1" dirty="0" smtClean="0">
              <a:solidFill>
                <a:schemeClr val="accent3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429124" y="857232"/>
            <a:ext cx="4286280" cy="3929091"/>
          </a:xfrm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 rot="10800000" flipV="1">
            <a:off x="4572000" y="4806791"/>
            <a:ext cx="4214842" cy="166199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Воспитательные: </a:t>
            </a:r>
          </a:p>
          <a:p>
            <a:r>
              <a:rPr lang="ru-RU" sz="1400" i="1" dirty="0" smtClean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-  </a:t>
            </a: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содействовать воспитанию интереса  к изучению  истории родного края, его культуры,  традиций;</a:t>
            </a:r>
          </a:p>
          <a:p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- формировать  навыки партнёрского сотрудничества со сверстниками и взрослыми.</a:t>
            </a:r>
            <a:endParaRPr lang="ru-RU" sz="1400" dirty="0">
              <a:solidFill>
                <a:schemeClr val="accent1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42852"/>
            <a:ext cx="8643998" cy="1143008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pPr lvl="0" algn="l"/>
            <a:r>
              <a:rPr lang="ru-RU" sz="2800" b="1" dirty="0" smtClean="0">
                <a:solidFill>
                  <a:schemeClr val="accent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sz="2800" b="1" dirty="0" smtClean="0">
                <a:solidFill>
                  <a:schemeClr val="accent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2800" b="1" dirty="0" smtClean="0">
                <a:solidFill>
                  <a:schemeClr val="accent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                   Новизна программы </a:t>
            </a:r>
            <a:br>
              <a:rPr lang="ru-RU" sz="2800" b="1" dirty="0" smtClean="0">
                <a:solidFill>
                  <a:schemeClr val="accent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8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Программа проекта имеет </a:t>
            </a:r>
            <a:r>
              <a:rPr lang="ru-RU" sz="18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модульный подход.</a:t>
            </a:r>
            <a:r>
              <a:rPr lang="ru-RU" sz="18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Она  организует изучение русских народных традиций  по четырём  образовательным модулям: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8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ru-RU" sz="2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sz="2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endParaRPr lang="ru-RU" sz="2800" dirty="0">
              <a:solidFill>
                <a:schemeClr val="accent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3438" y="1643050"/>
            <a:ext cx="4038600" cy="4972072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sz="1800" dirty="0" smtClean="0">
                <a:solidFill>
                  <a:srgbClr val="002060"/>
                </a:solidFill>
              </a:rPr>
              <a:t>   </a:t>
            </a:r>
            <a:r>
              <a:rPr lang="ru-RU" sz="19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«Мой край» </a:t>
            </a:r>
          </a:p>
          <a:p>
            <a:pPr algn="ctr">
              <a:buNone/>
            </a:pPr>
            <a:endParaRPr lang="ru-RU" sz="1800" dirty="0" smtClean="0"/>
          </a:p>
          <a:p>
            <a:pPr algn="ctr">
              <a:buNone/>
            </a:pPr>
            <a:endParaRPr lang="ru-RU" sz="1800" dirty="0" smtClean="0"/>
          </a:p>
          <a:p>
            <a:pPr algn="ctr">
              <a:buNone/>
            </a:pPr>
            <a:endParaRPr lang="ru-RU" sz="1800" dirty="0" smtClean="0"/>
          </a:p>
          <a:p>
            <a:pPr algn="ctr">
              <a:buNone/>
            </a:pPr>
            <a:endParaRPr lang="ru-RU" sz="1800" dirty="0" smtClean="0"/>
          </a:p>
          <a:p>
            <a:pPr algn="ctr">
              <a:buNone/>
            </a:pPr>
            <a:endParaRPr lang="ru-RU" sz="1800" dirty="0" smtClean="0"/>
          </a:p>
          <a:p>
            <a:pPr algn="ctr">
              <a:buNone/>
            </a:pPr>
            <a:endParaRPr lang="ru-RU" sz="1800" dirty="0" smtClean="0"/>
          </a:p>
          <a:p>
            <a:pPr algn="ctr">
              <a:buNone/>
            </a:pPr>
            <a:endParaRPr lang="ru-RU" sz="1800" dirty="0" smtClean="0"/>
          </a:p>
          <a:p>
            <a:pPr algn="ctr">
              <a:buNone/>
            </a:pPr>
            <a:endParaRPr lang="ru-RU" sz="1800" dirty="0" smtClean="0"/>
          </a:p>
          <a:p>
            <a:pPr algn="ctr">
              <a:buNone/>
            </a:pPr>
            <a:endParaRPr lang="ru-RU" sz="1800" dirty="0" smtClean="0"/>
          </a:p>
          <a:p>
            <a:pPr algn="ctr">
              <a:buNone/>
            </a:pPr>
            <a:endParaRPr lang="ru-RU" sz="1800" dirty="0" smtClean="0"/>
          </a:p>
          <a:p>
            <a:pPr algn="ctr">
              <a:buNone/>
            </a:pPr>
            <a:endParaRPr lang="ru-RU" sz="1800" dirty="0" smtClean="0"/>
          </a:p>
          <a:p>
            <a:pPr algn="ctr">
              <a:buNone/>
            </a:pPr>
            <a:endParaRPr lang="ru-RU" sz="1800" dirty="0" smtClean="0"/>
          </a:p>
          <a:p>
            <a:pPr algn="ctr">
              <a:buNone/>
            </a:pPr>
            <a:endParaRPr lang="ru-RU" sz="1800" dirty="0" smtClean="0"/>
          </a:p>
          <a:p>
            <a:pPr algn="ctr">
              <a:buNone/>
            </a:pPr>
            <a:endParaRPr lang="ru-RU" sz="1900" b="1" dirty="0" smtClean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>
              <a:buNone/>
            </a:pPr>
            <a:endParaRPr lang="ru-RU" sz="1900" b="1" dirty="0" smtClean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>
              <a:buNone/>
            </a:pPr>
            <a:endParaRPr lang="ru-RU" sz="1900" b="1" dirty="0" smtClean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>
              <a:buNone/>
            </a:pPr>
            <a:r>
              <a:rPr lang="ru-RU" sz="19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«Мир информации»</a:t>
            </a:r>
          </a:p>
        </p:txBody>
      </p:sp>
      <p:pic>
        <p:nvPicPr>
          <p:cNvPr id="5" name="Содержимое 4" descr="DSC00816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785926"/>
            <a:ext cx="3214710" cy="2214578"/>
          </a:xfrm>
          <a:prstGeom prst="flowChartAlternateProcess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C:\Users\Любовь\Desktop\Мои родники\Все фото\СОШ №3 фото 17.05.16\DSC0170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4071942"/>
            <a:ext cx="3500462" cy="2143140"/>
          </a:xfrm>
          <a:prstGeom prst="flowChartAlternateProcess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642910" y="1357298"/>
            <a:ext cx="2857520" cy="3693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«Народная песня»</a:t>
            </a:r>
            <a:endParaRPr lang="ru-RU" b="1" dirty="0">
              <a:solidFill>
                <a:srgbClr val="7030A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14348" y="6215082"/>
            <a:ext cx="250033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«Русское слово» </a:t>
            </a:r>
            <a:endParaRPr lang="ru-RU" b="1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9" name="Рисунок 8" descr="C:\Users\Любовь\Documents\Рабочая папка\Отдел Хобби\рабочие фото\Масленица 16г. в музее Мои родники\IMG_9437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1928802"/>
            <a:ext cx="3286148" cy="2286016"/>
          </a:xfrm>
          <a:prstGeom prst="flowChartAlternateProcess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C:\Users\Любовь\Documents\Рабочая папка\Отдел Хобби\рабочие фото\15.03.16 СОШ 3 отк. зан\IMG_7832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57752" y="4143380"/>
            <a:ext cx="3429024" cy="2000264"/>
          </a:xfrm>
          <a:prstGeom prst="flowChartAlternateProcess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274638"/>
            <a:ext cx="7429552" cy="725470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Особенности организации проекта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643306" y="1000108"/>
            <a:ext cx="4714908" cy="1643073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r>
              <a:rPr lang="ru-RU" sz="14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Организацию образовательного процесса  -организует руководитель проекта. Обучение осуществляют  - 4 педагога дополнительного образования</a:t>
            </a:r>
            <a:endParaRPr lang="ru-RU" sz="1400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28596" y="3571876"/>
            <a:ext cx="4071966" cy="1071570"/>
          </a:xfrm>
        </p:spPr>
        <p:txBody>
          <a:bodyPr>
            <a:normAutofit/>
          </a:bodyPr>
          <a:lstStyle/>
          <a:p>
            <a:r>
              <a:rPr lang="ru-RU" sz="14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Обучение в подгруппах происходит одновременно. Каждый педагог разрабатывает свою рабочую программу по своему направлению. </a:t>
            </a:r>
            <a:endParaRPr lang="ru-RU" sz="1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571868" y="1928802"/>
            <a:ext cx="500066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ru-RU" sz="14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00034" y="4643446"/>
            <a:ext cx="3929090" cy="95410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ru-RU" sz="14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Каждый образовательный модуль предусматривает проведение 18 часов ( 9 занятий) с каждой подгруппой.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643438" y="5214950"/>
            <a:ext cx="4214842" cy="138499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ru-RU" sz="14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За год дети осваивают 4 вида деятельности, что способствует развитию творческих способностей, расширению знаний в области истории и народной культуры своего края, в возрождении народных традиций. </a:t>
            </a:r>
          </a:p>
        </p:txBody>
      </p:sp>
      <p:pic>
        <p:nvPicPr>
          <p:cNvPr id="9" name="Рисунок 8" descr="C:\Users\Любовь\Desktop\Мои родники\Все фото\СОШ №3 фото 17.05.16\DSC0173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071546"/>
            <a:ext cx="2971800" cy="2286016"/>
          </a:xfrm>
          <a:prstGeom prst="flowChartAlternateProcess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C:\Users\Любовь\Desktop\Мои родники\Все фото\СОШ №3, семинар\IMG_482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4" y="2643182"/>
            <a:ext cx="3652844" cy="2428892"/>
          </a:xfrm>
          <a:prstGeom prst="flowChartAlternateProcess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Прямоугольник 10"/>
          <p:cNvSpPr/>
          <p:nvPr/>
        </p:nvSpPr>
        <p:spPr>
          <a:xfrm rot="10800000" flipV="1">
            <a:off x="3643303" y="1933337"/>
            <a:ext cx="492922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ru-RU" sz="14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   В образовательном  процессе  участвуют  4  подгруппы учащихся ( по 9-14 человек в каждой подгруппе).  </a:t>
            </a:r>
          </a:p>
        </p:txBody>
      </p:sp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500034" y="5643578"/>
            <a:ext cx="3714776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ru-RU" sz="14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Завершив  курс занятий, в одной подгруппе, педагог переходит в другую подгруппу.</a:t>
            </a:r>
            <a:r>
              <a:rPr lang="ru-RU" sz="1400" dirty="0" smtClean="0"/>
              <a:t> </a:t>
            </a:r>
            <a:r>
              <a:rPr lang="ru-RU" sz="14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За год, для каждого модуля отведено 72 занятия (72 часа).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3331</TotalTime>
  <Words>1853</Words>
  <Application>Microsoft Office PowerPoint</Application>
  <PresentationFormat>Экран (4:3)</PresentationFormat>
  <Paragraphs>198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III Всероссийский педагогический Конкурс « Моя лучшая презентация»</vt:lpstr>
      <vt:lpstr>Сертифицированная модульная программа проекта   внеурочной деятельности « Мои родники»  Социально- педагогической  направленности Возраст   детей   -  11-15 лет.  Срок   реализации  проекта  -  1 год</vt:lpstr>
      <vt:lpstr>Предназначение проекта</vt:lpstr>
      <vt:lpstr>Форма реализации проекта </vt:lpstr>
      <vt:lpstr>Актуальность программы</vt:lpstr>
      <vt:lpstr> Цель программы проекта: </vt:lpstr>
      <vt:lpstr> Задачи проекта « Мои родники»: </vt:lpstr>
      <vt:lpstr>                       Новизна программы  Программа проекта имеет модульный подход. Она  организует изучение русских народных традиций  по четырём  образовательным модулям:    </vt:lpstr>
      <vt:lpstr>Особенности организации проекта</vt:lpstr>
      <vt:lpstr> Содержание проекта  предусматривает поэтапное освоение детьми   образовательных  модулей: ( русское слово, краеведение, народная песня, ИКТ. </vt:lpstr>
      <vt:lpstr> Ключевые мероприятия проекта</vt:lpstr>
      <vt:lpstr> Планируемые результаты </vt:lpstr>
      <vt:lpstr>Реализованные программные модули                                          проекта  </vt:lpstr>
      <vt:lpstr>  Образовательный модуль  « Истоки»  </vt:lpstr>
      <vt:lpstr>Образовательный  модуль  « Фольклор»</vt:lpstr>
      <vt:lpstr> Образовательный модуль  « Золотой завиток» </vt:lpstr>
      <vt:lpstr> Образовательный модуль  « Игра затея» </vt:lpstr>
      <vt:lpstr> Образовательный модуль   « Тряпичная кукла» </vt:lpstr>
      <vt:lpstr>Образовательный  модуль « Русское слово»</vt:lpstr>
      <vt:lpstr> Образовательный модуль « Мир народного календаря» </vt:lpstr>
      <vt:lpstr>Образовательный модуль  « Русская обрядовая кухня»</vt:lpstr>
      <vt:lpstr>Образовательный модуль « Мир информации»</vt:lpstr>
      <vt:lpstr>Образовательный модуль « Народная песня»</vt:lpstr>
      <vt:lpstr>Образовательный  модуль « Мой край»</vt:lpstr>
      <vt:lpstr>Опыт проекта « Мои родники»!</vt:lpstr>
      <vt:lpstr>Слайд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User</cp:lastModifiedBy>
  <cp:revision>329</cp:revision>
  <dcterms:created xsi:type="dcterms:W3CDTF">2017-02-13T11:48:47Z</dcterms:created>
  <dcterms:modified xsi:type="dcterms:W3CDTF">2022-03-09T07:06:02Z</dcterms:modified>
</cp:coreProperties>
</file>