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</p:sldMasterIdLst>
  <p:notesMasterIdLst>
    <p:notesMasterId r:id="rId30"/>
  </p:notesMasterIdLst>
  <p:sldIdLst>
    <p:sldId id="293" r:id="rId2"/>
    <p:sldId id="319" r:id="rId3"/>
    <p:sldId id="301" r:id="rId4"/>
    <p:sldId id="296" r:id="rId5"/>
    <p:sldId id="294" r:id="rId6"/>
    <p:sldId id="295" r:id="rId7"/>
    <p:sldId id="320" r:id="rId8"/>
    <p:sldId id="297" r:id="rId9"/>
    <p:sldId id="302" r:id="rId10"/>
    <p:sldId id="298" r:id="rId11"/>
    <p:sldId id="321" r:id="rId12"/>
    <p:sldId id="300" r:id="rId13"/>
    <p:sldId id="299" r:id="rId14"/>
    <p:sldId id="322" r:id="rId15"/>
    <p:sldId id="310" r:id="rId16"/>
    <p:sldId id="303" r:id="rId17"/>
    <p:sldId id="304" r:id="rId18"/>
    <p:sldId id="306" r:id="rId19"/>
    <p:sldId id="307" r:id="rId20"/>
    <p:sldId id="308" r:id="rId21"/>
    <p:sldId id="312" r:id="rId22"/>
    <p:sldId id="313" r:id="rId23"/>
    <p:sldId id="314" r:id="rId24"/>
    <p:sldId id="315" r:id="rId25"/>
    <p:sldId id="316" r:id="rId26"/>
    <p:sldId id="317" r:id="rId27"/>
    <p:sldId id="318" r:id="rId28"/>
    <p:sldId id="309" r:id="rId29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Rg st="1" end="28"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6600"/>
    <a:srgbClr val="003300"/>
    <a:srgbClr val="3399FF"/>
    <a:srgbClr val="33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C93289E0-625E-40A9-8D89-5598A719F69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A47ADA88-7851-426B-885C-EFFBA052F45B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04AC0A4-CACC-4AEE-87E3-40D83B87D0D6}" type="datetimeFigureOut">
              <a:rPr lang="ru-RU"/>
              <a:pPr>
                <a:defRPr/>
              </a:pPr>
              <a:t>27.09.2018</a:t>
            </a:fld>
            <a:endParaRPr lang="ru-RU"/>
          </a:p>
        </p:txBody>
      </p:sp>
      <p:sp>
        <p:nvSpPr>
          <p:cNvPr id="4" name="Образ слайда 3">
            <a:extLst>
              <a:ext uri="{FF2B5EF4-FFF2-40B4-BE49-F238E27FC236}">
                <a16:creationId xmlns:a16="http://schemas.microsoft.com/office/drawing/2014/main" id="{3705DF31-C2C8-4532-9A17-B7FE1709CC2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>
            <a:extLst>
              <a:ext uri="{FF2B5EF4-FFF2-40B4-BE49-F238E27FC236}">
                <a16:creationId xmlns:a16="http://schemas.microsoft.com/office/drawing/2014/main" id="{AE0678DB-3002-4253-8183-BB988CA862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D426743-F129-4DF2-AD62-956CCA99180F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801B5A5-7820-4778-9DBD-29830A2437F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CCD7539B-2C27-4E3C-B5F8-A9836C6F9B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CD7539B-2C27-4E3C-B5F8-A9836C6F9B5A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31978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B16CF02-2430-4810-988D-CD1DC76C377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9C82579-E893-4FD6-B2E5-7A4882E8B37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E6F1AD5B-4AD0-4BF2-AB5F-7071B78F267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AAF29009-C784-4639-9E00-0085D948C57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09D6C673-4539-42EA-BEE4-AD5BDF5707A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71A7FB-BE50-4A30-949F-AAD9836506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5788740"/>
      </p:ext>
    </p:extLst>
  </p:cSld>
  <p:clrMapOvr>
    <a:masterClrMapping/>
  </p:clrMapOvr>
  <p:transition spd="med" advClick="0" advTm="7000">
    <p:strips dir="r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99BE45E-3BDD-4A49-B5A9-1D149ED0FE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D1771C91-0858-4712-8F8E-87434FD782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8C855278-0BF5-4B6A-B9F0-51146898EB0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2A33E6A9-E834-4DC2-8ACB-A949DE3207D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9102B155-A35D-4C5C-9209-3B70AB83700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5F004C-4070-4326-A684-0493844F5C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74417070"/>
      </p:ext>
    </p:extLst>
  </p:cSld>
  <p:clrMapOvr>
    <a:masterClrMapping/>
  </p:clrMapOvr>
  <p:transition spd="med" advClick="0" advTm="7000">
    <p:strips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C48C46D3-B56F-402B-B9AF-476797F06E9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A3B91B55-6EC7-4949-90B4-907DF34A0E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46F7B587-5ECC-4A55-BCE7-724E19B64A4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AF8DC8C1-AB85-43DD-8842-1763E4130A9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71788A9B-BF0C-488E-BA51-28ACBDAF00E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F00B88-7F39-45C0-8B4D-F57BC2C7CAB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23954821"/>
      </p:ext>
    </p:extLst>
  </p:cSld>
  <p:clrMapOvr>
    <a:masterClrMapping/>
  </p:clrMapOvr>
  <p:transition spd="med" advClick="0" advTm="7000">
    <p:strips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CF4FF44-817C-4530-86C4-69DB9FAB39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5C8406F-71EA-4B50-978D-9E60A73342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C616EA11-7F0E-4B8D-A5C3-0740B22347D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00D78D3D-79D8-4330-9EDB-F6D45A80E5F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8500C087-929B-4D3A-A988-09BDC1BF913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34472C-05E2-4741-B26C-F0DF6ED249C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05475365"/>
      </p:ext>
    </p:extLst>
  </p:cSld>
  <p:clrMapOvr>
    <a:masterClrMapping/>
  </p:clrMapOvr>
  <p:transition spd="med" advClick="0" advTm="7000">
    <p:strips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95F9FAA-00A2-4B61-9835-25A193BA79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8B20F8F-E71D-44C3-B45F-D583D30B1A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5DF8E0C1-BE87-4B94-A93F-B42C9DBC5ED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287F436D-798A-4EE0-8152-71E011D6529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F17B7F4-9FE2-4326-A639-636897AD377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0CE925-86D5-48D1-B631-61933ACD209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64752822"/>
      </p:ext>
    </p:extLst>
  </p:cSld>
  <p:clrMapOvr>
    <a:masterClrMapping/>
  </p:clrMapOvr>
  <p:transition spd="med" advClick="0" advTm="7000">
    <p:strips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BD68F3D-23F6-4430-BDD9-9D77D8BED4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8120274-230E-4223-AEFE-3A98A3C465B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5D772AE-04D5-453A-BAAD-615118146AE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D560DA0-5700-478D-8024-29B15C01103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D3FF81D-9566-40EF-8FAC-AD1A51D2056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9042FAC-7846-4F14-A6A0-FC3423AB145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44FEB0-0B70-49F5-82EF-CD5FB605439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36843927"/>
      </p:ext>
    </p:extLst>
  </p:cSld>
  <p:clrMapOvr>
    <a:masterClrMapping/>
  </p:clrMapOvr>
  <p:transition spd="med" advClick="0" advTm="7000">
    <p:strips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92D252E-FAC6-4BC8-ABD2-D52ED900E2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20E4F0C-F9D6-4019-9D23-0E343912C9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450A042-4F60-4565-98C8-BFE5102AD2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6F359AE0-9413-49A6-9758-69D07E05423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BD4CB860-BE47-4761-B17A-C45E4A71C7A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66392A9C-CB31-4598-8000-85D361ECFAC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D74B628D-E53D-40B1-A2CC-A7EE236E345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19C39E38-137D-496C-9646-D255B9D7B1F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A6207F-B41E-4C56-ADB1-09DA0224B3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2615001"/>
      </p:ext>
    </p:extLst>
  </p:cSld>
  <p:clrMapOvr>
    <a:masterClrMapping/>
  </p:clrMapOvr>
  <p:transition spd="med" advClick="0" advTm="7000">
    <p:strips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7A92FF-1497-4202-A4DF-43764CC64B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9D5236A4-CC22-4B28-A531-7225A290F47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0603FDEF-1B13-441C-9AC3-10EDD772009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91D743CC-7E80-4552-88DC-83AE380A034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17EA9B-4B43-4101-BCE7-4553910DC0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43490922"/>
      </p:ext>
    </p:extLst>
  </p:cSld>
  <p:clrMapOvr>
    <a:masterClrMapping/>
  </p:clrMapOvr>
  <p:transition spd="med" advClick="0" advTm="7000">
    <p:strips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1C65749C-E506-4D7F-8AAA-0682EA80644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8E57670B-EC4F-406B-8EB9-F984179E983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F9F4D4FD-5A5A-4670-9F51-C5259B2F59E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1EB05-AF1A-4755-9939-5A2B203BA46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42132169"/>
      </p:ext>
    </p:extLst>
  </p:cSld>
  <p:clrMapOvr>
    <a:masterClrMapping/>
  </p:clrMapOvr>
  <p:transition spd="med" advClick="0" advTm="7000">
    <p:strips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5BC96C-6EDD-4F0B-82BC-BA08244386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E373537-5AB3-4527-A59A-6AF57CB241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E27E6F5-44DD-4B08-AC19-006FC7C8959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71535BF-4707-4A4E-A884-B5FB85E5432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48E51E5-A937-4A39-AC34-D50D29DD7B8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33FD550-A6B8-491B-B58F-2F7D88110F9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FB4B26-EE99-4E97-93E5-8A7F7FCCE68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49087385"/>
      </p:ext>
    </p:extLst>
  </p:cSld>
  <p:clrMapOvr>
    <a:masterClrMapping/>
  </p:clrMapOvr>
  <p:transition spd="med" advClick="0" advTm="7000">
    <p:strips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D4CEF8-A89A-4BF4-B88D-B7EF7A09F3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B6CE461C-3628-45DA-BE6D-53280D4D3F1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DA8D5C1-AF0B-47D9-922F-B0D076D14CF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3A9D13B-B75B-4E13-A1DB-CAF5840B2EC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8BABE8D-4DA1-4560-AF9C-645F73356C6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873B5A-CCDB-4191-91C9-1F65D1D2293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7E532B-2AD8-4BA8-A3DF-647B0629A0F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62699707"/>
      </p:ext>
    </p:extLst>
  </p:cSld>
  <p:clrMapOvr>
    <a:masterClrMapping/>
  </p:clrMapOvr>
  <p:transition spd="med" advClick="0" advTm="7000">
    <p:strips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>
            <a:extLst>
              <a:ext uri="{FF2B5EF4-FFF2-40B4-BE49-F238E27FC236}">
                <a16:creationId xmlns:a16="http://schemas.microsoft.com/office/drawing/2014/main" id="{CBE718D7-CEF6-4E9B-86D1-7B4DD1DCAC8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61443" name="Rectangle 3">
            <a:extLst>
              <a:ext uri="{FF2B5EF4-FFF2-40B4-BE49-F238E27FC236}">
                <a16:creationId xmlns:a16="http://schemas.microsoft.com/office/drawing/2014/main" id="{8D1F90DD-60AB-4E51-B7C2-1A5C3EEEF22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61444" name="Rectangle 4">
            <a:extLst>
              <a:ext uri="{FF2B5EF4-FFF2-40B4-BE49-F238E27FC236}">
                <a16:creationId xmlns:a16="http://schemas.microsoft.com/office/drawing/2014/main" id="{82B38CDB-7623-48AE-9673-52A36DFD92CD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1445" name="Rectangle 5">
            <a:extLst>
              <a:ext uri="{FF2B5EF4-FFF2-40B4-BE49-F238E27FC236}">
                <a16:creationId xmlns:a16="http://schemas.microsoft.com/office/drawing/2014/main" id="{1CAC8357-CF47-44BF-8C7F-4FF4AFB6D6D0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1446" name="Rectangle 6">
            <a:extLst>
              <a:ext uri="{FF2B5EF4-FFF2-40B4-BE49-F238E27FC236}">
                <a16:creationId xmlns:a16="http://schemas.microsoft.com/office/drawing/2014/main" id="{C7170B1B-E6D8-4E29-9056-B2CAEDA367B5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9E16EAD7-76CE-46C7-81F4-79FE25B08C2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ransition spd="med" advClick="0" advTm="7000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3.61111E-6 3.33333E-6  C 0.06892 3.33333E-6  0.125 0.02847  0.125 0.06389  C 0.125 0.09907  0.06892 0.12777  3.61111E-6 0.12777  C -0.0691 0.12777  -0.125 0.09907  -0.125 0.06389  C -0.125 0.02847  -0.0691 3.33333E-6  3.61111E-6 3.33333E-6  Z " pathEditMode="relative">
                                      <p:cBhvr>
                                        <p:cTn id="6" dur="2000" fill="hold"/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2" grpId="0"/>
      <p:bldP spid="61443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14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>
                          <p:stCondLst>
                            <p:cond delay="0"/>
                          </p:stCondLst>
                        </p:cTn>
                        <p:tgtEl>
                          <p:spTgt spid="6144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14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>
                          <p:stCondLst>
                            <p:cond delay="0"/>
                          </p:stCondLst>
                        </p:cTn>
                        <p:tgtEl>
                          <p:spTgt spid="6144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14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>
                          <p:stCondLst>
                            <p:cond delay="0"/>
                          </p:stCondLst>
                        </p:cTn>
                        <p:tgtEl>
                          <p:spTgt spid="6144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14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>
                          <p:stCondLst>
                            <p:cond delay="0"/>
                          </p:stCondLst>
                        </p:cTn>
                        <p:tgtEl>
                          <p:spTgt spid="6144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14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>
                          <p:stCondLst>
                            <p:cond delay="0"/>
                          </p:stCondLst>
                        </p:cTn>
                        <p:tgtEl>
                          <p:spTgt spid="6144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Users\M381\Downloads\&#1044;&#1077;&#1090;&#1089;&#1082;&#1080;&#1081;%20&#1089;&#1072;&#1076;\&#1042;&#1086;&#1083;&#1096;&#1077;&#1073;&#1085;&#1099;&#1077;%20&#1079;&#1074;&#1091;&#1082;&#1080;%20&#1087;&#1088;&#1080;&#1088;&#1086;&#1076;&#1099;%20-%20&#1042;&#1077;&#1089;&#1085;&#1072;_%20&#1087;&#1077;&#1085;&#1080;&#1077;%20&#1087;&#1090;&#1080;&#1094;,%20&#1096;&#1091;&#1084;%20&#1074;&#1086;&#1076;&#1099;,%20&#1082;&#1086;&#1083;&#1086;&#1082;&#1086;&#1083;&#1100;&#1095;&#1080;&#1082;&#1080;.mp3" TargetMode="External"/><Relationship Id="rId1" Type="http://schemas.microsoft.com/office/2007/relationships/media" Target="file:///C:\Users\M381\Downloads\&#1044;&#1077;&#1090;&#1089;&#1082;&#1080;&#1081;%20&#1089;&#1072;&#1076;\&#1042;&#1086;&#1083;&#1096;&#1077;&#1073;&#1085;&#1099;&#1077;%20&#1079;&#1074;&#1091;&#1082;&#1080;%20&#1087;&#1088;&#1080;&#1088;&#1086;&#1076;&#1099;%20-%20&#1042;&#1077;&#1089;&#1085;&#1072;_%20&#1087;&#1077;&#1085;&#1080;&#1077;%20&#1087;&#1090;&#1080;&#1094;,%20&#1096;&#1091;&#1084;%20&#1074;&#1086;&#1076;&#1099;,%20&#1082;&#1086;&#1083;&#1086;&#1082;&#1086;&#1083;&#1100;&#1095;&#1080;&#1082;&#1080;.mp3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jp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Users\M381\Downloads\&#1044;&#1077;&#1090;&#1089;&#1082;&#1080;&#1081;%20&#1089;&#1072;&#1076;\&#1042;&#1086;&#1083;&#1096;&#1077;&#1073;&#1085;&#1099;&#1077;%20&#1079;&#1074;&#1091;&#1082;&#1080;%20&#1087;&#1088;&#1080;&#1088;&#1086;&#1076;&#1099;%20-%20&#1042;&#1077;&#1089;&#1085;&#1072;_%20&#1087;&#1077;&#1085;&#1080;&#1077;%20&#1087;&#1090;&#1080;&#1094;,%20&#1096;&#1091;&#1084;%20&#1074;&#1086;&#1076;&#1099;,%20&#1082;&#1086;&#1083;&#1086;&#1082;&#1086;&#1083;&#1100;&#1095;&#1080;&#1082;&#1080;.mp3" TargetMode="External"/><Relationship Id="rId1" Type="http://schemas.microsoft.com/office/2007/relationships/media" Target="file:///C:\Users\M381\Downloads\&#1044;&#1077;&#1090;&#1089;&#1082;&#1080;&#1081;%20&#1089;&#1072;&#1076;\&#1042;&#1086;&#1083;&#1096;&#1077;&#1073;&#1085;&#1099;&#1077;%20&#1079;&#1074;&#1091;&#1082;&#1080;%20&#1087;&#1088;&#1080;&#1088;&#1086;&#1076;&#1099;%20-%20&#1042;&#1077;&#1089;&#1085;&#1072;_%20&#1087;&#1077;&#1085;&#1080;&#1077;%20&#1087;&#1090;&#1080;&#1094;,%20&#1096;&#1091;&#1084;%20&#1074;&#1086;&#1076;&#1099;,%20&#1082;&#1086;&#1083;&#1086;&#1082;&#1086;&#1083;&#1100;&#1095;&#1080;&#1082;&#1080;.mp3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blue-sky-nature-1440x900">
            <a:extLst>
              <a:ext uri="{FF2B5EF4-FFF2-40B4-BE49-F238E27FC236}">
                <a16:creationId xmlns:a16="http://schemas.microsoft.com/office/drawing/2014/main" id="{BBAB22B3-422D-47F5-AABF-F66192908A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WordArt 5">
            <a:extLst>
              <a:ext uri="{FF2B5EF4-FFF2-40B4-BE49-F238E27FC236}">
                <a16:creationId xmlns:a16="http://schemas.microsoft.com/office/drawing/2014/main" id="{CBFE87F4-67B8-45D3-BE50-F59E0FA44E57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990600" y="2133600"/>
            <a:ext cx="7239000" cy="42672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0"/>
              </a:avLst>
            </a:prstTxWarp>
          </a:bodyPr>
          <a:lstStyle/>
          <a:p>
            <a:pPr algn="ctr"/>
            <a:endParaRPr lang="ru-RU" sz="5400" kern="10">
              <a:ln w="9525">
                <a:solidFill>
                  <a:schemeClr val="folHlink"/>
                </a:solidFill>
                <a:round/>
                <a:headEnd/>
                <a:tailEnd/>
              </a:ln>
              <a:solidFill>
                <a:srgbClr val="006600"/>
              </a:solidFill>
              <a:cs typeface="Arial" panose="020B0604020202020204" pitchFamily="34" charset="0"/>
            </a:endParaRPr>
          </a:p>
        </p:txBody>
      </p:sp>
      <p:sp>
        <p:nvSpPr>
          <p:cNvPr id="3076" name="WordArt 6">
            <a:extLst>
              <a:ext uri="{FF2B5EF4-FFF2-40B4-BE49-F238E27FC236}">
                <a16:creationId xmlns:a16="http://schemas.microsoft.com/office/drawing/2014/main" id="{912EDBFA-40DD-4AE8-8982-1913605389F3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533400" y="1905000"/>
            <a:ext cx="8001000" cy="3276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ru-RU" sz="3600" kern="10" dirty="0">
                <a:ln w="0">
                  <a:solidFill>
                    <a:srgbClr val="7030A0"/>
                  </a:solidFill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Предметно развивающая среда по экологическому</a:t>
            </a:r>
            <a:br>
              <a:rPr lang="ru-RU" sz="3600" kern="10" dirty="0">
                <a:ln w="0">
                  <a:solidFill>
                    <a:srgbClr val="7030A0"/>
                  </a:solidFill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kern="10" dirty="0">
                <a:ln w="0">
                  <a:solidFill>
                    <a:srgbClr val="7030A0"/>
                  </a:solidFill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воспитанию детей средней группы «Пчёлки»</a:t>
            </a:r>
            <a:br>
              <a:rPr lang="ru-RU" sz="3600" kern="10" dirty="0">
                <a:ln w="0">
                  <a:solidFill>
                    <a:srgbClr val="7030A0"/>
                  </a:solidFill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kern="10" dirty="0">
                <a:ln w="0">
                  <a:solidFill>
                    <a:srgbClr val="7030A0"/>
                  </a:solidFill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Воспитатели: Федотова Н.И.</a:t>
            </a:r>
            <a:br>
              <a:rPr lang="ru-RU" sz="3600" kern="10" dirty="0">
                <a:ln w="0">
                  <a:solidFill>
                    <a:srgbClr val="7030A0"/>
                  </a:solidFill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kern="10" dirty="0">
                <a:ln w="0">
                  <a:solidFill>
                    <a:srgbClr val="7030A0"/>
                  </a:solidFill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</a:t>
            </a:r>
            <a:r>
              <a:rPr lang="ru-RU" sz="3600" kern="10" dirty="0" err="1">
                <a:ln w="0">
                  <a:solidFill>
                    <a:srgbClr val="7030A0"/>
                  </a:solidFill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Ситникова</a:t>
            </a:r>
            <a:r>
              <a:rPr lang="ru-RU" sz="3600" kern="10" dirty="0">
                <a:ln w="0">
                  <a:solidFill>
                    <a:srgbClr val="7030A0"/>
                  </a:solidFill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С.Г.</a:t>
            </a:r>
            <a:br>
              <a:rPr lang="ru-RU" sz="3600" kern="10" dirty="0">
                <a:ln w="0">
                  <a:solidFill>
                    <a:srgbClr val="7030A0"/>
                  </a:solidFill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kern="10" dirty="0">
                <a:ln w="0">
                  <a:solidFill>
                    <a:srgbClr val="7030A0"/>
                  </a:solidFill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МКДОУ </a:t>
            </a:r>
            <a:r>
              <a:rPr lang="ru-RU" sz="3600" kern="10" dirty="0" err="1">
                <a:ln w="0">
                  <a:solidFill>
                    <a:srgbClr val="7030A0"/>
                  </a:solidFill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дс</a:t>
            </a:r>
            <a:r>
              <a:rPr lang="ru-RU" sz="3600" kern="10" dirty="0">
                <a:ln w="0">
                  <a:solidFill>
                    <a:srgbClr val="7030A0"/>
                  </a:solidFill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№72  </a:t>
            </a:r>
            <a:r>
              <a:rPr lang="ru-RU" sz="3600" kern="10" dirty="0" err="1">
                <a:ln w="0">
                  <a:solidFill>
                    <a:srgbClr val="7030A0"/>
                  </a:solidFill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г.п</a:t>
            </a:r>
            <a:r>
              <a:rPr lang="ru-RU" sz="3600" kern="10" dirty="0">
                <a:ln w="0">
                  <a:solidFill>
                    <a:srgbClr val="7030A0"/>
                  </a:solidFill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Петров Вал</a:t>
            </a:r>
          </a:p>
        </p:txBody>
      </p:sp>
      <p:pic>
        <p:nvPicPr>
          <p:cNvPr id="63510" name="Волшебные звуки природы - Весна_ пение птиц, шум воды, колокольчики.mp3">
            <a:hlinkClick r:id="" action="ppaction://media"/>
            <a:extLst>
              <a:ext uri="{FF2B5EF4-FFF2-40B4-BE49-F238E27FC236}">
                <a16:creationId xmlns:a16="http://schemas.microsoft.com/office/drawing/2014/main" id="{D5264D91-B1EF-4D10-A046-3EE268C59F49}"/>
              </a:ext>
            </a:extLst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713" y="80963"/>
            <a:ext cx="293687" cy="293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 advClick="0" advTm="7000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35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3510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4" descr="blue-sky-nature-1440x900">
            <a:extLst>
              <a:ext uri="{FF2B5EF4-FFF2-40B4-BE49-F238E27FC236}">
                <a16:creationId xmlns:a16="http://schemas.microsoft.com/office/drawing/2014/main" id="{D779150C-4CCC-402B-AB05-BBD71B75E0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D0891B0-FB2D-4067-8CB1-7748E279A7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636" y="2133600"/>
            <a:ext cx="8116727" cy="457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348351B-E559-4DDA-A43B-292B40188AB6}"/>
              </a:ext>
            </a:extLst>
          </p:cNvPr>
          <p:cNvSpPr txBox="1"/>
          <p:nvPr/>
        </p:nvSpPr>
        <p:spPr>
          <a:xfrm>
            <a:off x="517646" y="1734144"/>
            <a:ext cx="64165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Берегите, дети, лес. Гладь озёр и синь небес. </a:t>
            </a:r>
          </a:p>
        </p:txBody>
      </p:sp>
    </p:spTree>
  </p:cSld>
  <p:clrMapOvr>
    <a:masterClrMapping/>
  </p:clrMapOvr>
  <p:transition spd="med" advClick="0" advTm="7000">
    <p:strips dir="rd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E1AF324-D1F7-4852-8E36-C0EBA40628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A5936C9-0A2B-4916-9793-9B64F18C43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621" y="1339516"/>
            <a:ext cx="4727636" cy="26629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1C09AF3-B9F1-468C-A798-3C8FCD12EF6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9600" y="4114800"/>
            <a:ext cx="4599478" cy="2590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88410691"/>
      </p:ext>
    </p:extLst>
  </p:cSld>
  <p:clrMapOvr>
    <a:masterClrMapping/>
  </p:clrMapOvr>
  <p:transition spd="med" advClick="0" advTm="7000">
    <p:strips dir="rd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4" descr="blue-sky-nature-1440x900">
            <a:extLst>
              <a:ext uri="{FF2B5EF4-FFF2-40B4-BE49-F238E27FC236}">
                <a16:creationId xmlns:a16="http://schemas.microsoft.com/office/drawing/2014/main" id="{549BB50C-64E5-4FA0-A72F-7FFC1A5B34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9C49F15B-D06F-46A8-A412-6C6C2FB885B5}"/>
              </a:ext>
            </a:extLst>
          </p:cNvPr>
          <p:cNvSpPr/>
          <p:nvPr/>
        </p:nvSpPr>
        <p:spPr>
          <a:xfrm>
            <a:off x="5842669" y="1964353"/>
            <a:ext cx="331470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Уголок природы позволяет развивать наблюдательность, формирует трудовые навыки и умения. Хорошо оборудованный и удачно расположенный уголок живой природы прививает эстетический вкус. Его компоненты: животные и растения</a:t>
            </a:r>
            <a:r>
              <a:rPr lang="en-US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3388C5D-6FB6-4F2B-991E-ED34F8F3F6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51" y="1803241"/>
            <a:ext cx="2726485" cy="48403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CEC0A22-06BB-4AF5-BA69-FB4991704A2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2260" y="1803241"/>
            <a:ext cx="2726484" cy="4840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397C005-B80A-415F-BECB-9547B801C348}"/>
              </a:ext>
            </a:extLst>
          </p:cNvPr>
          <p:cNvSpPr txBox="1"/>
          <p:nvPr/>
        </p:nvSpPr>
        <p:spPr>
          <a:xfrm>
            <a:off x="2918155" y="1256933"/>
            <a:ext cx="4114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Уголок природы</a:t>
            </a:r>
          </a:p>
        </p:txBody>
      </p:sp>
    </p:spTree>
  </p:cSld>
  <p:clrMapOvr>
    <a:masterClrMapping/>
  </p:clrMapOvr>
  <p:transition spd="med" advClick="0" advTm="7000">
    <p:strips dir="rd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4" descr="blue-sky-nature-1440x900">
            <a:extLst>
              <a:ext uri="{FF2B5EF4-FFF2-40B4-BE49-F238E27FC236}">
                <a16:creationId xmlns:a16="http://schemas.microsoft.com/office/drawing/2014/main" id="{B939B341-AA72-4109-8691-7D76DE3CD1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721B579-FD1A-4175-8014-8A02FA5619C9}"/>
              </a:ext>
            </a:extLst>
          </p:cNvPr>
          <p:cNvSpPr txBox="1"/>
          <p:nvPr/>
        </p:nvSpPr>
        <p:spPr>
          <a:xfrm>
            <a:off x="533400" y="1600200"/>
            <a:ext cx="4038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Уголок экспериментирования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073A130-2D36-461C-80C9-207B60F20A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394" y="2754763"/>
            <a:ext cx="4464199" cy="381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BFB85CD-4940-4E6E-942A-AC0BA3B4BC0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7457" y="1752600"/>
            <a:ext cx="3687679" cy="48362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 advClick="0" advTm="7000">
    <p:strips dir="rd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32F15BA4-5D63-4DDF-AC28-4371A5D30B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B046021-E390-457D-AC2C-E5ADC20500BA}"/>
              </a:ext>
            </a:extLst>
          </p:cNvPr>
          <p:cNvSpPr txBox="1"/>
          <p:nvPr/>
        </p:nvSpPr>
        <p:spPr>
          <a:xfrm>
            <a:off x="1866900" y="1726814"/>
            <a:ext cx="5410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7030A0"/>
                </a:solidFill>
              </a:rPr>
              <a:t>Огород на подоконнике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7712DB0-9EF8-420B-8EFE-BF9FE84BCE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2509787"/>
            <a:ext cx="7420581" cy="41740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56272703"/>
      </p:ext>
    </p:extLst>
  </p:cSld>
  <p:clrMapOvr>
    <a:masterClrMapping/>
  </p:clrMapOvr>
  <p:transition spd="med" advClick="0" advTm="7000">
    <p:strips dir="rd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7106F4D8-86F0-49ED-9024-A5E37D4003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4785A16-5259-4B14-9E24-AE1152D60E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46" y="1"/>
            <a:ext cx="9144000" cy="685799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42DB60A-1DA5-48E6-A2B6-00CD2E3178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5684" y="2362200"/>
            <a:ext cx="3039143" cy="40521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070C458C-6609-4769-8282-E2D8C3FECBB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281" y="2362200"/>
            <a:ext cx="3039143" cy="40521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0ADB8116-364B-4091-8721-4D0AE6D3B582}"/>
              </a:ext>
            </a:extLst>
          </p:cNvPr>
          <p:cNvSpPr txBox="1"/>
          <p:nvPr/>
        </p:nvSpPr>
        <p:spPr>
          <a:xfrm>
            <a:off x="1034105" y="1153666"/>
            <a:ext cx="464315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Участок ДОУ</a:t>
            </a:r>
            <a:br>
              <a:rPr lang="ru-RU" sz="32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(огород)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98617C-EE59-49F6-85FE-A91A461443A8}"/>
              </a:ext>
            </a:extLst>
          </p:cNvPr>
          <p:cNvSpPr txBox="1"/>
          <p:nvPr/>
        </p:nvSpPr>
        <p:spPr>
          <a:xfrm>
            <a:off x="6471957" y="2541635"/>
            <a:ext cx="2594913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Территория, на которой организуются наблюдения за растениями и животными в естественных условиях, выясняется значение агротехнических мероприятий и деятельности взрослых для улучшения условий жизни растений и животных</a:t>
            </a:r>
            <a:r>
              <a:rPr 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 advClick="0" advTm="7000">
    <p:strips dir="rd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4" descr="blue-sky-nature-1440x900">
            <a:extLst>
              <a:ext uri="{FF2B5EF4-FFF2-40B4-BE49-F238E27FC236}">
                <a16:creationId xmlns:a16="http://schemas.microsoft.com/office/drawing/2014/main" id="{438D9784-CEC7-4F86-91D3-A9C0FA92B0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BC9C76F-DA8A-4B38-981A-075B821C6A03}"/>
              </a:ext>
            </a:extLst>
          </p:cNvPr>
          <p:cNvSpPr txBox="1"/>
          <p:nvPr/>
        </p:nvSpPr>
        <p:spPr>
          <a:xfrm>
            <a:off x="990600" y="1936426"/>
            <a:ext cx="70104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Дидактические игры, модели и пособия экологического характера 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02A15B01-4DFD-40E2-892C-14B82BB9B699}"/>
              </a:ext>
            </a:extLst>
          </p:cNvPr>
          <p:cNvSpPr/>
          <p:nvPr/>
        </p:nvSpPr>
        <p:spPr>
          <a:xfrm>
            <a:off x="974558" y="3276600"/>
            <a:ext cx="71628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Способствуют развитию памяти, внимания, учат детей применять имеющиеся знания в новых условиях, являются средством диагностики сформированности экологической культуры дошкольника. Создание моделей и пособий активизирует деятельность детей</a:t>
            </a:r>
            <a:r>
              <a:rPr lang="en-US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</p:cSld>
  <p:clrMapOvr>
    <a:masterClrMapping/>
  </p:clrMapOvr>
  <p:transition spd="med" advClick="0" advTm="7000">
    <p:strips dir="rd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4" descr="blue-sky-nature-1440x900">
            <a:extLst>
              <a:ext uri="{FF2B5EF4-FFF2-40B4-BE49-F238E27FC236}">
                <a16:creationId xmlns:a16="http://schemas.microsoft.com/office/drawing/2014/main" id="{CD5FE1C4-827F-4BBA-985C-B7DE05E224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WordArt 5">
            <a:extLst>
              <a:ext uri="{FF2B5EF4-FFF2-40B4-BE49-F238E27FC236}">
                <a16:creationId xmlns:a16="http://schemas.microsoft.com/office/drawing/2014/main" id="{54391EB5-DAB3-4CFA-B2BE-FD3F8D3EE9F2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295400" y="1524000"/>
            <a:ext cx="6400800" cy="3886200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ru-RU" sz="3600" b="1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7030A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cs typeface="Arial" panose="020B0604020202020204" pitchFamily="34" charset="0"/>
              </a:rPr>
              <a:t>Дидактические игры</a:t>
            </a:r>
          </a:p>
        </p:txBody>
      </p:sp>
    </p:spTree>
  </p:cSld>
  <p:clrMapOvr>
    <a:masterClrMapping/>
  </p:clrMapOvr>
  <p:transition spd="med" advClick="0" advTm="7000">
    <p:strips dir="rd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" descr="blue-sky-nature-1440x900">
            <a:extLst>
              <a:ext uri="{FF2B5EF4-FFF2-40B4-BE49-F238E27FC236}">
                <a16:creationId xmlns:a16="http://schemas.microsoft.com/office/drawing/2014/main" id="{13B855C3-834E-4B4C-B912-CBE2A9FB31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4001FCD-0F7F-44DC-8633-144FBFC8F4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94" y="2362201"/>
            <a:ext cx="4632530" cy="40704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3C0C1B1-CE93-432F-A242-8D7545391B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3318" y="2350169"/>
            <a:ext cx="4317144" cy="40704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958017F-1740-40FB-AA2C-3D3AE103985D}"/>
              </a:ext>
            </a:extLst>
          </p:cNvPr>
          <p:cNvSpPr txBox="1"/>
          <p:nvPr/>
        </p:nvSpPr>
        <p:spPr>
          <a:xfrm>
            <a:off x="2057400" y="1524000"/>
            <a:ext cx="81003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«Веселые прищепки»</a:t>
            </a:r>
          </a:p>
        </p:txBody>
      </p:sp>
    </p:spTree>
  </p:cSld>
  <p:clrMapOvr>
    <a:masterClrMapping/>
  </p:clrMapOvr>
  <p:transition spd="med" advClick="0" advTm="7000">
    <p:strips dir="rd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 descr="blue-sky-nature-1440x900">
            <a:extLst>
              <a:ext uri="{FF2B5EF4-FFF2-40B4-BE49-F238E27FC236}">
                <a16:creationId xmlns:a16="http://schemas.microsoft.com/office/drawing/2014/main" id="{A9988A08-C30D-40BD-9232-56ACE07D53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8E123DA-6EE4-472E-A7C8-75FEDDF7D6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679" y="2438399"/>
            <a:ext cx="3308194" cy="41829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D73D318-9D57-44D4-B568-B8181515974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9383" y="2450431"/>
            <a:ext cx="5409627" cy="41589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82B1F73-73A6-4E0B-8D8C-643B769CFF33}"/>
              </a:ext>
            </a:extLst>
          </p:cNvPr>
          <p:cNvSpPr txBox="1"/>
          <p:nvPr/>
        </p:nvSpPr>
        <p:spPr>
          <a:xfrm>
            <a:off x="2743200" y="1625023"/>
            <a:ext cx="4343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7030A0"/>
                </a:solidFill>
              </a:rPr>
              <a:t>«Чудо-дерево»</a:t>
            </a:r>
          </a:p>
        </p:txBody>
      </p:sp>
    </p:spTree>
  </p:cSld>
  <p:clrMapOvr>
    <a:masterClrMapping/>
  </p:clrMapOvr>
  <p:transition spd="med" advClick="0" advTm="7000">
    <p:strips dir="r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5E13F18-7D7B-4277-9EC6-07213AAFB9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97C34DA0-779F-40E6-A05C-16C9D244053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2F24BE3-E29F-41B0-A0B2-5811F0A396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9C37667-E855-4143-961D-CF9ED85F91F3}"/>
              </a:ext>
            </a:extLst>
          </p:cNvPr>
          <p:cNvSpPr txBox="1"/>
          <p:nvPr/>
        </p:nvSpPr>
        <p:spPr>
          <a:xfrm>
            <a:off x="2171700" y="1906893"/>
            <a:ext cx="502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u="sng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Пояснительная записка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309CF04-4BFD-453C-B119-7DAF24507044}"/>
              </a:ext>
            </a:extLst>
          </p:cNvPr>
          <p:cNvSpPr txBox="1"/>
          <p:nvPr/>
        </p:nvSpPr>
        <p:spPr>
          <a:xfrm>
            <a:off x="1143000" y="2798361"/>
            <a:ext cx="70866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Данный материал полезен педагогам, ставящими своей целью обеспечения непрерывности экологического воспитания в системе общего дошкольного образования посредствам создания развивающей предметно-пространственной  среды в форме «Фиолетового леса». </a:t>
            </a:r>
          </a:p>
        </p:txBody>
      </p:sp>
    </p:spTree>
    <p:extLst>
      <p:ext uri="{BB962C8B-B14F-4D97-AF65-F5344CB8AC3E}">
        <p14:creationId xmlns:p14="http://schemas.microsoft.com/office/powerpoint/2010/main" val="3356344408"/>
      </p:ext>
    </p:extLst>
  </p:cSld>
  <p:clrMapOvr>
    <a:masterClrMapping/>
  </p:clrMapOvr>
  <p:transition spd="med" advClick="0" advTm="7000">
    <p:strips dir="rd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 descr="blue-sky-nature-1440x900">
            <a:extLst>
              <a:ext uri="{FF2B5EF4-FFF2-40B4-BE49-F238E27FC236}">
                <a16:creationId xmlns:a16="http://schemas.microsoft.com/office/drawing/2014/main" id="{6C8951A9-8D20-4475-8DC4-0A6D7A0747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8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WordArt 5">
            <a:extLst>
              <a:ext uri="{FF2B5EF4-FFF2-40B4-BE49-F238E27FC236}">
                <a16:creationId xmlns:a16="http://schemas.microsoft.com/office/drawing/2014/main" id="{6AE94519-7940-4637-9B9E-9C038FB45D1C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371600" y="2590800"/>
            <a:ext cx="6324600" cy="2209800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ru-RU" sz="3600" b="1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7030A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cs typeface="Arial" panose="020B0604020202020204" pitchFamily="34" charset="0"/>
              </a:rPr>
              <a:t>Игры по технологии ТРИЗ</a:t>
            </a:r>
          </a:p>
        </p:txBody>
      </p:sp>
    </p:spTree>
  </p:cSld>
  <p:clrMapOvr>
    <a:masterClrMapping/>
  </p:clrMapOvr>
  <p:transition spd="med" advClick="0" advTm="7000">
    <p:strips dir="rd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4" descr="blue-sky-nature-1440x900">
            <a:extLst>
              <a:ext uri="{FF2B5EF4-FFF2-40B4-BE49-F238E27FC236}">
                <a16:creationId xmlns:a16="http://schemas.microsoft.com/office/drawing/2014/main" id="{0924DC9C-89BE-447A-B725-FC700B02B5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8DEA9F4-96A4-4E41-9AAB-0F75A00F0B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133600"/>
            <a:ext cx="3810000" cy="457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7A53C09-94D9-4305-8161-8A288E34A6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6341" y="1143000"/>
            <a:ext cx="3687486" cy="5105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7721550-8E58-414D-B276-317CA8C6EA54}"/>
              </a:ext>
            </a:extLst>
          </p:cNvPr>
          <p:cNvSpPr txBox="1"/>
          <p:nvPr/>
        </p:nvSpPr>
        <p:spPr>
          <a:xfrm>
            <a:off x="533400" y="1671935"/>
            <a:ext cx="3429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«Системный оператор»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1028E43-3652-4B1C-AC6D-AC85655AFB6D}"/>
              </a:ext>
            </a:extLst>
          </p:cNvPr>
          <p:cNvSpPr txBox="1"/>
          <p:nvPr/>
        </p:nvSpPr>
        <p:spPr>
          <a:xfrm>
            <a:off x="5867400" y="6225660"/>
            <a:ext cx="2590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«Круги </a:t>
            </a:r>
            <a:r>
              <a:rPr lang="ru-RU" sz="24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Луллия</a:t>
            </a:r>
            <a:r>
              <a:rPr lang="ru-RU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</p:txBody>
      </p:sp>
    </p:spTree>
  </p:cSld>
  <p:clrMapOvr>
    <a:masterClrMapping/>
  </p:clrMapOvr>
  <p:transition spd="med" advClick="0" advTm="7000">
    <p:strips dir="rd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CF0CF9E-2CDC-4A3B-92D6-74ADFB7DB6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F995B95-4F45-4850-94C9-F5F276221A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D373AA2-5619-4EF3-976D-B94783D395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C4777092-25C0-43CE-AAA3-E344B094868D}"/>
              </a:ext>
            </a:extLst>
          </p:cNvPr>
          <p:cNvSpPr/>
          <p:nvPr/>
        </p:nvSpPr>
        <p:spPr>
          <a:xfrm>
            <a:off x="1143000" y="2151719"/>
            <a:ext cx="70485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Библиотека юного натуралиста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35CF023-E628-4DB7-8DBA-F1B0C13CDB3C}"/>
              </a:ext>
            </a:extLst>
          </p:cNvPr>
          <p:cNvSpPr txBox="1"/>
          <p:nvPr/>
        </p:nvSpPr>
        <p:spPr>
          <a:xfrm>
            <a:off x="762000" y="3206721"/>
            <a:ext cx="73152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нее входит подборка книг и журналов, природоведческого характера. В эту подборку включены книги, помогающие расширить экологические знания и кругозор дошкольника. Время от времени организуются выставки книг, созданных руками детей</a:t>
            </a:r>
            <a:r>
              <a:rPr lang="en-US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2886509"/>
      </p:ext>
    </p:extLst>
  </p:cSld>
  <p:clrMapOvr>
    <a:masterClrMapping/>
  </p:clrMapOvr>
  <p:transition spd="med" advClick="0" advTm="7000">
    <p:strips dir="rd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B02CA79-93C9-46C3-B73D-ED415C8D85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B0DDB424-3202-4404-AB53-60DFB1F91F8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502" y="1600200"/>
            <a:ext cx="8034996" cy="4525963"/>
          </a:xfr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2AB918F-AF00-4C87-A093-8BF12576C8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A3C295C7-4897-405D-8A29-3585A0CD91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00" r="13333"/>
          <a:stretch/>
        </p:blipFill>
        <p:spPr>
          <a:xfrm rot="5400000">
            <a:off x="-80765" y="2485159"/>
            <a:ext cx="4144962" cy="35021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9F4E7D32-F344-4D3F-B342-F374B84E9DA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64" r="18108"/>
          <a:stretch/>
        </p:blipFill>
        <p:spPr>
          <a:xfrm>
            <a:off x="4044640" y="2175795"/>
            <a:ext cx="4858728" cy="41449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30314236"/>
      </p:ext>
    </p:extLst>
  </p:cSld>
  <p:clrMapOvr>
    <a:masterClrMapping/>
  </p:clrMapOvr>
  <p:transition spd="med" advClick="0" advTm="7000">
    <p:strips dir="rd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A904E17-903B-46E8-B53D-098BB60829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BDA8D6F6-983A-4465-83A9-8B570E4A805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502" y="1600200"/>
            <a:ext cx="8034996" cy="4525963"/>
          </a:xfr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5BC1384-3F25-4DE9-894C-3B0CFD8C55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3C4C877-A7B6-4AA2-B465-86B944971F3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66" r="10833"/>
          <a:stretch/>
        </p:blipFill>
        <p:spPr>
          <a:xfrm>
            <a:off x="1837945" y="2476583"/>
            <a:ext cx="5468110" cy="41067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380B455-1473-48C8-A5F0-4D0E002ADB02}"/>
              </a:ext>
            </a:extLst>
          </p:cNvPr>
          <p:cNvSpPr txBox="1"/>
          <p:nvPr/>
        </p:nvSpPr>
        <p:spPr>
          <a:xfrm flipH="1">
            <a:off x="574555" y="1655711"/>
            <a:ext cx="76962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Книжки-малышки своими руками</a:t>
            </a:r>
          </a:p>
        </p:txBody>
      </p:sp>
    </p:spTree>
    <p:extLst>
      <p:ext uri="{BB962C8B-B14F-4D97-AF65-F5344CB8AC3E}">
        <p14:creationId xmlns:p14="http://schemas.microsoft.com/office/powerpoint/2010/main" val="3260561406"/>
      </p:ext>
    </p:extLst>
  </p:cSld>
  <p:clrMapOvr>
    <a:masterClrMapping/>
  </p:clrMapOvr>
  <p:transition spd="med" advClick="0" advTm="7000">
    <p:strips dir="rd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D9AC051-12C4-4D18-9FBD-DD135596B6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070762CE-386D-4B12-9789-AFE536162B1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502" y="1600200"/>
            <a:ext cx="8034996" cy="4525963"/>
          </a:xfr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15A4DC6-CAED-4BE4-AE52-2614D06E98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391F51A-085F-4FD8-82D9-461145344850}"/>
              </a:ext>
            </a:extLst>
          </p:cNvPr>
          <p:cNvSpPr txBox="1"/>
          <p:nvPr/>
        </p:nvSpPr>
        <p:spPr>
          <a:xfrm>
            <a:off x="421105" y="1905000"/>
            <a:ext cx="8534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Выставка рисунков «Природа глазами детей»</a:t>
            </a:r>
            <a:br>
              <a:rPr 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Лето)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A7A4F77-D3DB-4BCD-AE7E-84C8992884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2879160"/>
            <a:ext cx="6858000" cy="38629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208257213"/>
      </p:ext>
    </p:extLst>
  </p:cSld>
  <p:clrMapOvr>
    <a:masterClrMapping/>
  </p:clrMapOvr>
  <p:transition spd="med" advClick="0" advTm="7000">
    <p:strips dir="rd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5612E2C-5270-4B06-8709-5F672D8A9A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108F2A90-1F12-4934-BAEE-24119FC84DE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502" y="1600200"/>
            <a:ext cx="8034996" cy="4525963"/>
          </a:xfr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D3F6BA2-5DB6-4E68-9716-66C244A048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6042" y="1"/>
            <a:ext cx="9144000" cy="685799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BA0E3D0-BA47-47E2-8027-1656FE7D0D8C}"/>
              </a:ext>
            </a:extLst>
          </p:cNvPr>
          <p:cNvSpPr txBox="1"/>
          <p:nvPr/>
        </p:nvSpPr>
        <p:spPr>
          <a:xfrm>
            <a:off x="533400" y="1973179"/>
            <a:ext cx="8229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3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Выставка рисунков «Природа глазами детей»</a:t>
            </a:r>
            <a:br>
              <a:rPr 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Осень)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7B80168-EE4A-4F1A-87DF-3649D6F46C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9105" y="2927286"/>
            <a:ext cx="6818190" cy="38405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19063714"/>
      </p:ext>
    </p:extLst>
  </p:cSld>
  <p:clrMapOvr>
    <a:masterClrMapping/>
  </p:clrMapOvr>
  <p:transition spd="med" advClick="0" advTm="7000">
    <p:strips dir="rd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16BAC52-6DFE-4A94-B67A-8652788FBE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101BCC9A-908C-48C6-8733-E7325AD4942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6F4E3D1-CBCA-4448-AAE8-96E5F148DD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"/>
            <a:ext cx="9144000" cy="685799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5228427-01DD-4FBD-8419-9942CE1C0534}"/>
              </a:ext>
            </a:extLst>
          </p:cNvPr>
          <p:cNvSpPr txBox="1"/>
          <p:nvPr/>
        </p:nvSpPr>
        <p:spPr>
          <a:xfrm>
            <a:off x="2781300" y="1491169"/>
            <a:ext cx="3581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Наши достижения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25ED114-1D5F-44CD-9DCE-8110D6806F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2075944"/>
            <a:ext cx="6156325" cy="46172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72413560"/>
      </p:ext>
    </p:extLst>
  </p:cSld>
  <p:clrMapOvr>
    <a:masterClrMapping/>
  </p:clrMapOvr>
  <p:transition spd="med" advClick="0" advTm="7000">
    <p:strips dir="rd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4" descr="blue-sky-nature-1440x900">
            <a:extLst>
              <a:ext uri="{FF2B5EF4-FFF2-40B4-BE49-F238E27FC236}">
                <a16:creationId xmlns:a16="http://schemas.microsoft.com/office/drawing/2014/main" id="{0A5438B1-1069-4A16-851D-BBEBF3144B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9" name="TextBox 2">
            <a:extLst>
              <a:ext uri="{FF2B5EF4-FFF2-40B4-BE49-F238E27FC236}">
                <a16:creationId xmlns:a16="http://schemas.microsoft.com/office/drawing/2014/main" id="{27642759-1531-4696-B8DC-FF851B14E0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43000" y="2995613"/>
            <a:ext cx="81534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5400" b="1" u="sng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</a:p>
        </p:txBody>
      </p:sp>
    </p:spTree>
  </p:cSld>
  <p:clrMapOvr>
    <a:masterClrMapping/>
  </p:clrMapOvr>
  <p:transition spd="med" advClick="0" advTm="7000">
    <p:strips dir="r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 descr="blue-sky-nature-1440x900">
            <a:extLst>
              <a:ext uri="{FF2B5EF4-FFF2-40B4-BE49-F238E27FC236}">
                <a16:creationId xmlns:a16="http://schemas.microsoft.com/office/drawing/2014/main" id="{77E7CC4D-941A-4474-BBEA-8647AC9A64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WordArt 6">
            <a:extLst>
              <a:ext uri="{FF2B5EF4-FFF2-40B4-BE49-F238E27FC236}">
                <a16:creationId xmlns:a16="http://schemas.microsoft.com/office/drawing/2014/main" id="{8C884F01-FAD6-4590-BBF6-94DE0E8C1AEF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923925" y="1905000"/>
            <a:ext cx="7458075" cy="3429000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ru-RU" sz="3600" kern="10" dirty="0">
                <a:ln w="0">
                  <a:solidFill>
                    <a:srgbClr val="7030A0"/>
                  </a:solidFill>
                  <a:round/>
                  <a:headEnd/>
                  <a:tailEnd/>
                </a:ln>
                <a:solidFill>
                  <a:srgbClr val="7030A0"/>
                </a:solidFill>
                <a:effectLst>
                  <a:outerShdw blurRad="38100" dist="19049" dir="2700000" algn="tl" rotWithShape="0">
                    <a:schemeClr val="tx1">
                      <a:alpha val="39999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Фиолетовый лес полон сказок и чудес ! </a:t>
            </a:r>
            <a:br>
              <a:rPr lang="ru-RU" sz="3600" kern="10" dirty="0">
                <a:ln w="0">
                  <a:solidFill>
                    <a:srgbClr val="7030A0"/>
                  </a:solidFill>
                  <a:round/>
                  <a:headEnd/>
                  <a:tailEnd/>
                </a:ln>
                <a:solidFill>
                  <a:srgbClr val="7030A0"/>
                </a:solidFill>
                <a:effectLst>
                  <a:outerShdw blurRad="38100" dist="19049" dir="2700000" algn="tl" rotWithShape="0">
                    <a:schemeClr val="tx1">
                      <a:alpha val="39999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kern="10" dirty="0" err="1">
                <a:ln w="0">
                  <a:solidFill>
                    <a:srgbClr val="7030A0"/>
                  </a:solidFill>
                  <a:round/>
                  <a:headEnd/>
                  <a:tailEnd/>
                </a:ln>
                <a:solidFill>
                  <a:srgbClr val="7030A0"/>
                </a:solidFill>
                <a:effectLst>
                  <a:outerShdw blurRad="38100" dist="19049" dir="2700000" algn="tl" rotWithShape="0">
                    <a:schemeClr val="tx1">
                      <a:alpha val="39999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Эколята</a:t>
            </a:r>
            <a:r>
              <a:rPr lang="ru-RU" sz="3600" kern="10" dirty="0">
                <a:ln w="0">
                  <a:solidFill>
                    <a:srgbClr val="7030A0"/>
                  </a:solidFill>
                  <a:round/>
                  <a:headEnd/>
                  <a:tailEnd/>
                </a:ln>
                <a:solidFill>
                  <a:srgbClr val="7030A0"/>
                </a:solidFill>
                <a:effectLst>
                  <a:outerShdw blurRad="38100" dist="19049" dir="2700000" algn="tl" rotWithShape="0">
                    <a:schemeClr val="tx1">
                      <a:alpha val="39999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здесь живут и природу берегут.</a:t>
            </a:r>
          </a:p>
        </p:txBody>
      </p:sp>
    </p:spTree>
  </p:cSld>
  <p:clrMapOvr>
    <a:masterClrMapping/>
  </p:clrMapOvr>
  <p:transition spd="med" advClick="0" advTm="7000">
    <p:strips dir="rd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4" descr="blue-sky-nature-1440x900">
            <a:extLst>
              <a:ext uri="{FF2B5EF4-FFF2-40B4-BE49-F238E27FC236}">
                <a16:creationId xmlns:a16="http://schemas.microsoft.com/office/drawing/2014/main" id="{3F837B82-4DA1-46D5-81DA-6CFE3AC452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3A22EE6-A65E-4DA9-9722-8B423C948B93}"/>
              </a:ext>
            </a:extLst>
          </p:cNvPr>
          <p:cNvSpPr txBox="1"/>
          <p:nvPr/>
        </p:nvSpPr>
        <p:spPr>
          <a:xfrm>
            <a:off x="266700" y="1828800"/>
            <a:ext cx="8610600" cy="427809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spcBef>
                <a:spcPct val="20000"/>
              </a:spcBef>
              <a:defRPr/>
            </a:pPr>
            <a:br>
              <a:rPr lang="ru-RU" altLang="ru-RU" sz="3200" dirty="0">
                <a:ln w="0">
                  <a:solidFill>
                    <a:srgbClr val="7030A0"/>
                  </a:solidFill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/>
                <a:cs typeface="Arial"/>
              </a:rPr>
            </a:br>
            <a:r>
              <a:rPr lang="ru-RU" altLang="ru-RU" sz="4400" dirty="0">
                <a:ln w="0">
                  <a:solidFill>
                    <a:srgbClr val="7030A0"/>
                  </a:solidFill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/>
                <a:cs typeface="Arial"/>
              </a:rPr>
              <a:t> </a:t>
            </a:r>
            <a:r>
              <a:rPr lang="ru-RU" altLang="ru-RU" sz="4800" dirty="0">
                <a:ln w="0"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Одним из важнейших условий решения задач экологического образования является организация развивающей предметной среды.</a:t>
            </a:r>
          </a:p>
        </p:txBody>
      </p:sp>
    </p:spTree>
  </p:cSld>
  <p:clrMapOvr>
    <a:masterClrMapping/>
  </p:clrMapOvr>
  <p:transition spd="med" advClick="0" advTm="7000">
    <p:strips dir="rd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" descr="blue-sky-nature-1440x900">
            <a:extLst>
              <a:ext uri="{FF2B5EF4-FFF2-40B4-BE49-F238E27FC236}">
                <a16:creationId xmlns:a16="http://schemas.microsoft.com/office/drawing/2014/main" id="{A7F741AF-2A83-4DF9-9C55-116A8CEDB2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Волшебные звуки природы - Весна_ пение птиц, шум воды, колокольчики.mp3">
            <a:hlinkClick r:id="" action="ppaction://media"/>
            <a:extLst>
              <a:ext uri="{FF2B5EF4-FFF2-40B4-BE49-F238E27FC236}">
                <a16:creationId xmlns:a16="http://schemas.microsoft.com/office/drawing/2014/main" id="{D8C2C403-C942-490F-B93C-C3F0F697E746}"/>
              </a:ext>
            </a:extLst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0" y="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85EB833-3FB9-4C81-BC52-E7E7C09CB89A}"/>
              </a:ext>
            </a:extLst>
          </p:cNvPr>
          <p:cNvSpPr txBox="1"/>
          <p:nvPr/>
        </p:nvSpPr>
        <p:spPr>
          <a:xfrm>
            <a:off x="381000" y="2209800"/>
            <a:ext cx="8458200" cy="415498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 eaLnBrk="1" hangingPunct="1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ru-RU" altLang="ru-RU" sz="2400" dirty="0">
                <a:ln w="0"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Совершенствовать предметно-развивающую среду для обеспечения оптимальных условий экологического развития детей в различных видах детской деятельности;</a:t>
            </a:r>
          </a:p>
          <a:p>
            <a:pPr marL="342900" indent="-342900" eaLnBrk="1" hangingPunct="1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ru-RU" altLang="ru-RU" sz="2400" dirty="0">
                <a:ln w="0"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Способствовать формированию у детей потребности в общении с природой, интересов к познанию ее законов и явлений;</a:t>
            </a:r>
          </a:p>
          <a:p>
            <a:pPr marL="342900" indent="-342900" eaLnBrk="1" hangingPunct="1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ru-RU" altLang="ru-RU" sz="2400" dirty="0">
                <a:ln w="0"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Расширять экологическую компетентность педагогов, воспитанников и родителей и возможности их участия в практической деятельности по изучению и охране объектов природы;</a:t>
            </a:r>
          </a:p>
          <a:p>
            <a:pPr marL="342900" indent="-342900" eaLnBrk="1" hangingPunct="1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ru-RU" altLang="ru-RU" sz="2400" dirty="0">
                <a:ln w="0"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Создать условия для самовыражения и самореализации воспитанников и родителей в доступных природоохранных мероприятиях.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AEBFB1A-B777-49FA-8DEB-7CCA05157B8D}"/>
              </a:ext>
            </a:extLst>
          </p:cNvPr>
          <p:cNvSpPr txBox="1"/>
          <p:nvPr/>
        </p:nvSpPr>
        <p:spPr>
          <a:xfrm>
            <a:off x="3200400" y="1301085"/>
            <a:ext cx="3124200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4800" dirty="0">
                <a:ln w="0"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</p:txBody>
      </p:sp>
    </p:spTree>
  </p:cSld>
  <p:clrMapOvr>
    <a:masterClrMapping/>
  </p:clrMapOvr>
  <p:transition spd="med" advClick="0" advTm="7000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5" descr="blue-sky-nature-1440x900">
            <a:extLst>
              <a:ext uri="{FF2B5EF4-FFF2-40B4-BE49-F238E27FC236}">
                <a16:creationId xmlns:a16="http://schemas.microsoft.com/office/drawing/2014/main" id="{DBCF19EA-6481-4781-A710-73FA82B0BC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1" y="-1"/>
            <a:ext cx="9144000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E9BC56F-959E-452C-831E-AB4147F01BC8}"/>
              </a:ext>
            </a:extLst>
          </p:cNvPr>
          <p:cNvSpPr txBox="1"/>
          <p:nvPr/>
        </p:nvSpPr>
        <p:spPr>
          <a:xfrm>
            <a:off x="1676400" y="2971800"/>
            <a:ext cx="75438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09600" lvl="0" indent="-609600" eaLnBrk="1" hangingPunct="1">
              <a:spcBef>
                <a:spcPct val="20000"/>
              </a:spcBef>
              <a:buFontTx/>
              <a:buAutoNum type="arabicPeriod"/>
            </a:pPr>
            <a:r>
              <a:rPr lang="ru-RU" altLang="ru-RU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Познавательно-речевого развития</a:t>
            </a:r>
          </a:p>
          <a:p>
            <a:pPr marL="609600" lvl="0" indent="-609600" eaLnBrk="1" hangingPunct="1">
              <a:spcBef>
                <a:spcPct val="20000"/>
              </a:spcBef>
              <a:buFontTx/>
              <a:buAutoNum type="arabicPeriod"/>
            </a:pPr>
            <a:r>
              <a:rPr lang="ru-RU" altLang="ru-RU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Эколого-эстетического развития</a:t>
            </a:r>
          </a:p>
          <a:p>
            <a:pPr marL="609600" lvl="0" indent="-609600" eaLnBrk="1" hangingPunct="1">
              <a:spcBef>
                <a:spcPct val="20000"/>
              </a:spcBef>
              <a:buFontTx/>
              <a:buAutoNum type="arabicPeriod"/>
            </a:pPr>
            <a:r>
              <a:rPr lang="ru-RU" altLang="ru-RU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Оздоровления ребенка</a:t>
            </a:r>
          </a:p>
          <a:p>
            <a:pPr marL="609600" lvl="0" indent="-609600" eaLnBrk="1" hangingPunct="1">
              <a:spcBef>
                <a:spcPct val="20000"/>
              </a:spcBef>
              <a:buFontTx/>
              <a:buAutoNum type="arabicPeriod"/>
            </a:pPr>
            <a:r>
              <a:rPr lang="ru-RU" altLang="ru-RU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Формирования нравственных качеств</a:t>
            </a:r>
          </a:p>
          <a:p>
            <a:pPr marL="609600" lvl="0" indent="-609600" eaLnBrk="1" hangingPunct="1">
              <a:spcBef>
                <a:spcPct val="20000"/>
              </a:spcBef>
              <a:buFontTx/>
              <a:buAutoNum type="arabicPeriod"/>
            </a:pPr>
            <a:r>
              <a:rPr lang="ru-RU" altLang="ru-RU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экологически правильного поведения</a:t>
            </a:r>
          </a:p>
          <a:p>
            <a:pPr marL="609600" lvl="0" indent="-609600" eaLnBrk="1" hangingPunct="1">
              <a:spcBef>
                <a:spcPct val="20000"/>
              </a:spcBef>
              <a:buFontTx/>
              <a:buAutoNum type="arabicPeriod"/>
            </a:pPr>
            <a:r>
              <a:rPr lang="ru-RU" altLang="ru-RU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Экологизации различных видов детской деятельности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CD55137-04FB-4DC6-ADF9-7820AA19FA5B}"/>
              </a:ext>
            </a:extLst>
          </p:cNvPr>
          <p:cNvSpPr txBox="1"/>
          <p:nvPr/>
        </p:nvSpPr>
        <p:spPr>
          <a:xfrm>
            <a:off x="723900" y="1752600"/>
            <a:ext cx="7696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Экологизация развивающей природной среды создает условия для:</a:t>
            </a:r>
          </a:p>
        </p:txBody>
      </p:sp>
    </p:spTree>
  </p:cSld>
  <p:clrMapOvr>
    <a:masterClrMapping/>
  </p:clrMapOvr>
  <p:transition spd="med" advClick="0" advTm="7000">
    <p:strips dir="rd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blue-sky-nature-1440x900">
            <a:extLst>
              <a:ext uri="{FF2B5EF4-FFF2-40B4-BE49-F238E27FC236}">
                <a16:creationId xmlns:a16="http://schemas.microsoft.com/office/drawing/2014/main" id="{127BC38F-9BCE-4404-A57A-9601373939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D22580D-88EB-46A9-8F8E-D2D276D1EC79}"/>
              </a:ext>
            </a:extLst>
          </p:cNvPr>
          <p:cNvSpPr txBox="1"/>
          <p:nvPr/>
        </p:nvSpPr>
        <p:spPr>
          <a:xfrm>
            <a:off x="762000" y="2590800"/>
            <a:ext cx="69342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Компоненты экологической среды ДОУ</a:t>
            </a:r>
          </a:p>
        </p:txBody>
      </p:sp>
    </p:spTree>
    <p:extLst>
      <p:ext uri="{BB962C8B-B14F-4D97-AF65-F5344CB8AC3E}">
        <p14:creationId xmlns:p14="http://schemas.microsoft.com/office/powerpoint/2010/main" val="3999321413"/>
      </p:ext>
    </p:extLst>
  </p:cSld>
  <p:clrMapOvr>
    <a:masterClrMapping/>
  </p:clrMapOvr>
  <p:transition spd="med" advClick="0" advTm="7000">
    <p:strips dir="rd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blue-sky-nature-1440x900">
            <a:extLst>
              <a:ext uri="{FF2B5EF4-FFF2-40B4-BE49-F238E27FC236}">
                <a16:creationId xmlns:a16="http://schemas.microsoft.com/office/drawing/2014/main" id="{F5A63AA9-AFCC-4356-B8BC-830C955700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2032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C3E6846-B293-4E1D-963B-2C7C737DB8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556" y="2259415"/>
            <a:ext cx="7840885" cy="44166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DD72941-605E-4CDB-8E6D-74E720EAD567}"/>
              </a:ext>
            </a:extLst>
          </p:cNvPr>
          <p:cNvSpPr txBox="1"/>
          <p:nvPr/>
        </p:nvSpPr>
        <p:spPr>
          <a:xfrm>
            <a:off x="1447800" y="1682388"/>
            <a:ext cx="6477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поведения в лесу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</p:cSld>
  <p:clrMapOvr>
    <a:masterClrMapping/>
  </p:clrMapOvr>
  <p:transition spd="med" advClick="0" advTm="7000">
    <p:strips dir="rd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4" descr="blue-sky-nature-1440x900">
            <a:extLst>
              <a:ext uri="{FF2B5EF4-FFF2-40B4-BE49-F238E27FC236}">
                <a16:creationId xmlns:a16="http://schemas.microsoft.com/office/drawing/2014/main" id="{507112CA-B343-49F8-80BB-C5034560CA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011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7664D09-7388-42EB-9F0D-49763E0BF1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637" y="2057400"/>
            <a:ext cx="8116725" cy="457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00176C5-047F-4E48-B2E0-5B8A0C6624E3}"/>
              </a:ext>
            </a:extLst>
          </p:cNvPr>
          <p:cNvSpPr txBox="1"/>
          <p:nvPr/>
        </p:nvSpPr>
        <p:spPr>
          <a:xfrm>
            <a:off x="513636" y="1641901"/>
            <a:ext cx="77921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не сразу, и не вдруг,</a:t>
            </a:r>
            <a:r>
              <a:rPr lang="en-US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узнали: ЛЕС – наш друг</a:t>
            </a:r>
            <a:r>
              <a:rPr lang="ru-RU" dirty="0">
                <a:solidFill>
                  <a:srgbClr val="7030A0"/>
                </a:solidFill>
              </a:rPr>
              <a:t>.</a:t>
            </a:r>
          </a:p>
        </p:txBody>
      </p:sp>
    </p:spTree>
  </p:cSld>
  <p:clrMapOvr>
    <a:masterClrMapping/>
  </p:clrMapOvr>
  <p:transition spd="med" advClick="0" advTm="7000">
    <p:strips dir="rd"/>
  </p:transition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1120</TotalTime>
  <Words>368</Words>
  <Application>Microsoft Office PowerPoint</Application>
  <PresentationFormat>Экран (4:3)</PresentationFormat>
  <Paragraphs>43</Paragraphs>
  <Slides>28</Slides>
  <Notes>1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2" baseType="lpstr">
      <vt:lpstr>Arial</vt:lpstr>
      <vt:lpstr>Calibri</vt:lpstr>
      <vt:lpstr>Times New Roman</vt:lpstr>
      <vt:lpstr>Оформление по умолчанию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M381</dc:creator>
  <cp:lastModifiedBy>M381</cp:lastModifiedBy>
  <cp:revision>55</cp:revision>
  <cp:lastPrinted>1601-01-01T00:00:00Z</cp:lastPrinted>
  <dcterms:created xsi:type="dcterms:W3CDTF">1601-01-01T00:00:00Z</dcterms:created>
  <dcterms:modified xsi:type="dcterms:W3CDTF">2018-09-27T15:16:51Z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