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92" r:id="rId4"/>
    <p:sldId id="287" r:id="rId5"/>
    <p:sldId id="293" r:id="rId6"/>
    <p:sldId id="294" r:id="rId7"/>
    <p:sldId id="295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8" r:id="rId16"/>
    <p:sldId id="276" r:id="rId17"/>
    <p:sldId id="281" r:id="rId18"/>
    <p:sldId id="279" r:id="rId19"/>
    <p:sldId id="282" r:id="rId20"/>
    <p:sldId id="284" r:id="rId21"/>
    <p:sldId id="260" r:id="rId22"/>
    <p:sldId id="264" r:id="rId23"/>
    <p:sldId id="289" r:id="rId24"/>
    <p:sldId id="288" r:id="rId25"/>
    <p:sldId id="285" r:id="rId26"/>
    <p:sldId id="290" r:id="rId27"/>
    <p:sldId id="28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4529142" cy="1470025"/>
          </a:xfrm>
        </p:spPr>
        <p:txBody>
          <a:bodyPr/>
          <a:lstStyle>
            <a:lvl1pPr algn="l">
              <a:defRPr b="1">
                <a:solidFill>
                  <a:schemeClr val="accent6">
                    <a:lumMod val="75000"/>
                  </a:schemeClr>
                </a:solidFill>
                <a:latin typeface="Impac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78" y="5572140"/>
            <a:ext cx="5543544" cy="752468"/>
          </a:xfrm>
        </p:spPr>
        <p:txBody>
          <a:bodyPr/>
          <a:lstStyle>
            <a:lvl1pPr marL="0" indent="0" algn="l">
              <a:buNone/>
              <a:defRPr b="0">
                <a:solidFill>
                  <a:srgbClr val="7030A0"/>
                </a:solidFill>
                <a:latin typeface="Franklin Gothic Medium Cond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301A0-6F35-4F9F-AFB3-2340A3DC03E5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301A0-6F35-4F9F-AFB3-2340A3DC03E5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400" b="1" kern="1200" smtClean="0">
          <a:solidFill>
            <a:schemeClr val="accent6">
              <a:lumMod val="75000"/>
            </a:schemeClr>
          </a:solidFill>
          <a:latin typeface="Impac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7030A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7030A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knigki-pro.ru/go.php?to=http://www.litres.ru/aleksandr-tvardovskiy/vasiliy-terkin-stihotvoreniya-poemy/?lfrom=5254025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knigki-pro.ru/go.php?to=http://www.labirint.ru/books/460374/?p=25884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zernowik.blogspot.ru/2013/04/blog-post.html" TargetMode="External"/><Relationship Id="rId2" Type="http://schemas.openxmlformats.org/officeDocument/2006/relationships/hyperlink" Target="http://www.rg.ru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livelib.ru/book/1000472162" TargetMode="External"/><Relationship Id="rId5" Type="http://schemas.openxmlformats.org/officeDocument/2006/relationships/hyperlink" Target="http://www.livelib.ru/book/1000476057/quotes" TargetMode="External"/><Relationship Id="rId4" Type="http://schemas.openxmlformats.org/officeDocument/2006/relationships/hyperlink" Target="http://www.livelib.ru/book/1000465228/quotes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4726878"/>
          </a:xfrm>
        </p:spPr>
        <p:txBody>
          <a:bodyPr>
            <a:normAutofit/>
          </a:bodyPr>
          <a:lstStyle/>
          <a:p>
            <a:pPr algn="ctr"/>
            <a:r>
              <a:rPr sz="3100" smtClean="0">
                <a:solidFill>
                  <a:schemeClr val="tx1"/>
                </a:solidFill>
              </a:rPr>
              <a:t>Муниципальная  научно-практическая конференция «Горизонты открытий»</a:t>
            </a:r>
            <a:r>
              <a:rPr smtClean="0"/>
              <a:t/>
            </a:r>
            <a:br>
              <a:rPr smtClean="0"/>
            </a:br>
            <a:r>
              <a:rPr lang="ru-RU" dirty="0" smtClean="0"/>
              <a:t>«Роль военной книги в патриотическом воспитании школьников»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3929066"/>
            <a:ext cx="5214942" cy="185738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Тимофеева Лариса Витальевна, учитель начальных классов, МОУ «</a:t>
            </a:r>
            <a:r>
              <a:rPr lang="ru-RU" sz="2800" dirty="0" err="1" smtClean="0">
                <a:solidFill>
                  <a:schemeClr val="tx1"/>
                </a:solidFill>
              </a:rPr>
              <a:t>Жарковская</a:t>
            </a:r>
            <a:r>
              <a:rPr lang="ru-RU" sz="2800" dirty="0" smtClean="0">
                <a:solidFill>
                  <a:schemeClr val="tx1"/>
                </a:solidFill>
              </a:rPr>
              <a:t> средняя общеобразовательная школа №1»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r>
              <a:rPr lang="ru-RU" sz="2800" b="1" dirty="0" err="1" smtClean="0">
                <a:solidFill>
                  <a:schemeClr val="tx1"/>
                </a:solidFill>
              </a:rPr>
              <a:t>пгт</a:t>
            </a:r>
            <a:r>
              <a:rPr lang="ru-RU" sz="2800" b="1" dirty="0" smtClean="0">
                <a:solidFill>
                  <a:schemeClr val="tx1"/>
                </a:solidFill>
              </a:rPr>
              <a:t> Жарковский 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2020г.</a:t>
            </a:r>
          </a:p>
          <a:p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6" name="Picture 2" descr="https://fsd.videouroki.net/html/2019/03/17/v_5c8e8057ca5be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643314"/>
            <a:ext cx="3595723" cy="2285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4257676" cy="6072230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</a:t>
            </a:r>
            <a:r>
              <a:rPr lang="ru-RU" sz="2800" b="1" i="1" dirty="0" smtClean="0">
                <a:solidFill>
                  <a:srgbClr val="002060"/>
                </a:solidFill>
              </a:rPr>
              <a:t>О Великой Отечественной войне написано немало книг – стихотворения, поэмы, рассказы, повести, романы. Литература о войне – особенная. Она отражает величие советских солдат и офицеров, их безграничную любовь к Родине.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Picture 6" descr="http://static.eva.ru/eva/290000-300000/295441/channel/43735097759531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428604"/>
            <a:ext cx="4125910" cy="616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4757742" cy="621510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800" b="1" i="1" dirty="0" smtClean="0"/>
              <a:t>      </a:t>
            </a:r>
            <a:r>
              <a:rPr lang="ru-RU" sz="3800" b="1" i="1" dirty="0" smtClean="0">
                <a:solidFill>
                  <a:srgbClr val="002060"/>
                </a:solidFill>
              </a:rPr>
              <a:t>В известной книге Светланы Алексиевич «У войны не женское лицо» есть очень важная и глубокая мысль: «Если не забывать войну, появляется много ненависти. А если войну забывают, начинается новая».</a:t>
            </a:r>
          </a:p>
          <a:p>
            <a:pPr>
              <a:buNone/>
            </a:pPr>
            <a:r>
              <a:rPr lang="ru-RU" sz="3800" b="1" i="1" dirty="0" smtClean="0">
                <a:solidFill>
                  <a:srgbClr val="002060"/>
                </a:solidFill>
              </a:rPr>
              <a:t>     В этом году наша страна  отмечает 75-ю годовщину Победы в Великой Отечественной войне. Эта трагедия унесла миллионы человеческих жизней, разрушила города и целые страны, сломала бесчисленное количество судеб. Это та цена, которую человечеству пришлось заплатить за избавление от ужасов фашизма. Советские воины отстояли мир и завоевали свободу для своей страны, для нас с вами. Об этом никогда нельзя забывать, сколько бы времени ни прошло.</a:t>
            </a:r>
            <a:endParaRPr lang="ru-RU" sz="3800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2050" name="Picture 2" descr="https://cf.ppt-online.org/files/slide/g/GRDtaj47Bb9N8chPW0IwqLosVgiMz5U2kvdOlY/slide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9018" y="285728"/>
            <a:ext cx="3934982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b="1" i="1" dirty="0" smtClean="0"/>
              <a:t>    </a:t>
            </a:r>
            <a:r>
              <a:rPr lang="ru-RU" b="1" i="1" dirty="0" smtClean="0">
                <a:solidFill>
                  <a:srgbClr val="002060"/>
                </a:solidFill>
              </a:rPr>
              <a:t>Сохранить память о войне, о ее героях нам помогают книги. Знакомить детей с такими произведениями необходимо уже с младшего школьного возраста. Прежде чем начать чтение книг о войне, стоит поговорить с ребенком об истории, в доступной форме изложить основные факты, рассказать о том, что солдаты защищали свои дома и своих родных от жестоких захватчиков, проявляя при этом мужество и героизм. Можно рассказать и о том, как трудно жилось женщинам и детям, чьи мужья, братья и отцы отправились на фронт, но они стойко переживали все испытания. 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sz="3100" i="1" smtClean="0"/>
              <a:t/>
            </a:r>
            <a:br>
              <a:rPr sz="3100" i="1" smtClean="0"/>
            </a:br>
            <a:r>
              <a:rPr sz="3100" i="1" smtClean="0"/>
              <a:t>А </a:t>
            </a:r>
            <a:r>
              <a:rPr sz="3100" i="1"/>
              <a:t>много ли знают сегодня наши дети о войне? О том, как погибали старики, женщины и дети, как рушились мечты и надежды?</a:t>
            </a:r>
            <a:r>
              <a:t/>
            </a:r>
            <a:br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 smtClean="0"/>
              <a:t>    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вот именно книга становится ответом на поставленные вопросы и  средством патриотического воспитания на всех этапах становления личности. Она способна научить маленьких читателей ценить то, что есть в их жизни.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Самыми интересными книгами о войне для детей всегда были те, где главные герои — их сверстники. Это истории о жизни ребят, которые становились сиротами, попадали в плен, голодали, выживали, брали в руки оружие, защищали своих матерей и сестёр. Война не оставила им время на детство, они обязаны были взрослеть.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4572032" cy="5840435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i="1" dirty="0" smtClean="0"/>
              <a:t>    </a:t>
            </a:r>
            <a:r>
              <a:rPr lang="ru-RU" b="1" i="1" dirty="0" smtClean="0">
                <a:solidFill>
                  <a:srgbClr val="002060"/>
                </a:solidFill>
              </a:rPr>
              <a:t>Сергей Алексеев — известный детский писатель в своей книге </a:t>
            </a:r>
            <a:r>
              <a:rPr lang="ru-RU" b="1" u="sng" dirty="0" smtClean="0">
                <a:solidFill>
                  <a:srgbClr val="002060"/>
                </a:solidFill>
              </a:rPr>
              <a:t>«Рассказы о войне» </a:t>
            </a:r>
            <a:r>
              <a:rPr lang="ru-RU" b="1" i="1" dirty="0" smtClean="0">
                <a:solidFill>
                  <a:srgbClr val="002060"/>
                </a:solidFill>
              </a:rPr>
              <a:t>сумел  немудреным и понятным языком донести детям, что значит реальная война. Он писал о реальных людях, об их подвигах и героизме. Учил гордиться своими предками и воспитывает любовь к Родине, дух патриотизма.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29698" name="Picture 2" descr="https://xn----ktbfcddvcukx6hxb.xn--p1ai/img/26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85728"/>
            <a:ext cx="4214810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ru-RU" dirty="0"/>
              <a:t>С. П. Алексеев «Рассказы о Великой Отечественной войне»</a:t>
            </a:r>
            <a:br>
              <a:rPr lang="ru-RU" dirty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071934" y="1412776"/>
            <a:ext cx="5072066" cy="51845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книгу Сергея Петровича Алексеева  вошли рассказы о героической Московской битве, великих битвах на берегах Волги, на Курской дуге, об обороне Севастополя, блокаде Ленинграда, о штурме Берлина и полной нашей Победе. Автор  адресует  свою книгу тем, кто любит родную страну и гордится ее великим прошлым.</a:t>
            </a: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 рассказы правдивы и достоверны.</a:t>
            </a: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Рассказы о Великой Отечественной вой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12776"/>
            <a:ext cx="3571901" cy="52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4286280" cy="62865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i="1" dirty="0" smtClean="0"/>
              <a:t>     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Самое известное произведение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 Александра Твардовского— «Василий Теркин»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стало популярным реквизитом фронтовой жизни. Твардовский показал, что юмор уместен даже на войне. Книга очень интересна и легка в чтении для всех возрастов.</a:t>
            </a:r>
            <a:r>
              <a:rPr lang="ru-RU" sz="2400" b="1" dirty="0" smtClean="0"/>
              <a:t> </a:t>
            </a:r>
            <a:r>
              <a:rPr lang="ru-RU" sz="2400" b="1" i="1" dirty="0" smtClean="0">
                <a:solidFill>
                  <a:srgbClr val="002060"/>
                </a:solidFill>
              </a:rPr>
              <a:t>Произведение учит</a:t>
            </a:r>
            <a:r>
              <a:rPr lang="ru-RU" sz="2400" i="1" dirty="0" smtClean="0">
                <a:solidFill>
                  <a:srgbClr val="002060"/>
                </a:solidFill>
              </a:rPr>
              <a:t>  любить свою родину, никогда не сдаваться. Придает такие качества как патриотизм и чувство военного долга перед своей страной.</a:t>
            </a: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/>
          </a:p>
        </p:txBody>
      </p:sp>
      <p:pic>
        <p:nvPicPr>
          <p:cNvPr id="32770" name="Picture 2" descr="http://www.amphora.ru/imgs/books_big/20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0" y="388918"/>
            <a:ext cx="3857656" cy="6040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err="1"/>
              <a:t>Баруздин</a:t>
            </a:r>
            <a:r>
              <a:rPr lang="ru-RU" b="0" dirty="0"/>
              <a:t> С. «</a:t>
            </a:r>
            <a:r>
              <a:rPr lang="ru-RU" b="0" dirty="0" smtClean="0"/>
              <a:t>Шёл </a:t>
            </a:r>
            <a:r>
              <a:rPr lang="ru-RU" b="0" dirty="0"/>
              <a:t>по улице солдат</a:t>
            </a:r>
            <a:r>
              <a:rPr lang="ru-RU" b="0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14422"/>
            <a:ext cx="4244280" cy="538293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- рассказ о герое. О необыкновенном герое. О человеке, который прошел тысячу трудных боев и выходил из них победителем. О человеке, который сто раз погибал и не погиб. О человеке, который защищал и сейчас защищает нашу страну от врагов. Это рассказ о дедах и прадедах, воевавших в годы Отечественной войны. Они все были настоящими героями. Именно из этой книги дети узнают кто такой настоящий герой.</a:t>
            </a: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Баруздин Сергей Алексеевич. . Книги и произведения. . Domknig.com - скачать, купить читать книг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3915000" cy="52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4400552" cy="1071546"/>
          </a:xfrm>
        </p:spPr>
        <p:txBody>
          <a:bodyPr>
            <a:normAutofit fontScale="90000"/>
          </a:bodyPr>
          <a:lstStyle/>
          <a:p>
            <a:r>
              <a:rPr i="1"/>
              <a:t>.  </a:t>
            </a:r>
            <a:r>
              <a:rPr i="1" smtClean="0"/>
              <a:t/>
            </a:r>
            <a:br>
              <a:rPr i="1" smtClean="0"/>
            </a:br>
            <a:r>
              <a:rPr i="1" smtClean="0">
                <a:hlinkClick r:id="rId2"/>
              </a:rPr>
              <a:t>ВерейскаяЕ</a:t>
            </a:r>
            <a:r>
              <a:rPr i="1">
                <a:hlinkClick r:id="rId2"/>
              </a:rPr>
              <a:t>. — «Три девочки»</a:t>
            </a:r>
            <a:r>
              <a:rPr i="1"/>
              <a:t> .</a:t>
            </a:r>
            <a:r>
              <a:t/>
            </a:r>
            <a:br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4214842" cy="455455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Пережить блокаду Ленинграда и встретиться лицом к лицу с недетскими трудностями — выпало на долю трёх совсем юных девочек-школьниц. Это реалистичная история. Читая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её,дети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познают, что такое  настоящая дружба, преданность, искренность и мужество. 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s://img.labirint.ru/rcimg/85b203bfcc9e3d882a3fbb932a8975a4/1920x1080/comments_pic/1513/0_27b43c5c2a20c5d3e9c0b33a5d9d9d65_1427361209.jpg?14273612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4527" y="285728"/>
            <a:ext cx="4349473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796908"/>
          </a:xfrm>
        </p:spPr>
        <p:txBody>
          <a:bodyPr>
            <a:noAutofit/>
          </a:bodyPr>
          <a:lstStyle/>
          <a:p>
            <a:r>
              <a:rPr sz="3600" smtClean="0"/>
              <a:t>Любовь</a:t>
            </a:r>
            <a:r>
              <a:rPr sz="3600"/>
              <a:t> </a:t>
            </a:r>
            <a:r>
              <a:rPr sz="3600" smtClean="0"/>
              <a:t>Воронкова</a:t>
            </a:r>
            <a:r>
              <a:rPr sz="3600"/>
              <a:t> «Девочка из города»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5072098" cy="498317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i="1" dirty="0" smtClean="0"/>
              <a:t>   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Интересная, познавательная и  пронзительная повесть для 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младшего школьного возраста о тяжёлом военном детстве, когда горе, слёзы, потери близких людей, одиночество чудесным образом компенсируются милосердием, добротой, пониманием, лаской со стороны совсем чужих, но неравнодушных людей.</a:t>
            </a: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s://img.yakaboo.ua/media/catalog/product/cache/1/image/234c7c011ba026e66d29567e1be1d1f7/1/4/142_4_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038018"/>
            <a:ext cx="3214678" cy="52485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ru-RU" dirty="0" smtClean="0">
                <a:solidFill>
                  <a:srgbClr val="002060"/>
                </a:solidFill>
              </a:rPr>
              <a:t>Нет в истории человечества войны более</a:t>
            </a:r>
          </a:p>
          <a:p>
            <a:pPr algn="r">
              <a:buNone/>
            </a:pPr>
            <a:r>
              <a:rPr lang="ru-RU" dirty="0" smtClean="0">
                <a:solidFill>
                  <a:srgbClr val="002060"/>
                </a:solidFill>
              </a:rPr>
              <a:t>жестокой и страшной, чем Великая Отечественная1941- 1945 годов!</a:t>
            </a:r>
          </a:p>
          <a:p>
            <a:pPr algn="r">
              <a:buNone/>
            </a:pPr>
            <a:r>
              <a:rPr lang="ru-RU" dirty="0" smtClean="0">
                <a:solidFill>
                  <a:srgbClr val="002060"/>
                </a:solidFill>
              </a:rPr>
              <a:t> Нет в истории и подвига более яркого и бессмертного, чем несгибаемое мужество</a:t>
            </a:r>
          </a:p>
          <a:p>
            <a:pPr algn="r">
              <a:buNone/>
            </a:pPr>
            <a:r>
              <a:rPr lang="ru-RU" dirty="0" smtClean="0">
                <a:solidFill>
                  <a:srgbClr val="002060"/>
                </a:solidFill>
              </a:rPr>
              <a:t>солдата Победы. </a:t>
            </a:r>
          </a:p>
          <a:p>
            <a:pPr algn="r">
              <a:buNone/>
            </a:pPr>
            <a:r>
              <a:rPr lang="ru-RU" dirty="0" smtClean="0">
                <a:solidFill>
                  <a:srgbClr val="002060"/>
                </a:solidFill>
              </a:rPr>
              <a:t>Поклонимся светлой памяти</a:t>
            </a:r>
          </a:p>
          <a:p>
            <a:pPr algn="r">
              <a:buNone/>
            </a:pPr>
            <a:r>
              <a:rPr lang="ru-RU" dirty="0" smtClean="0">
                <a:solidFill>
                  <a:srgbClr val="002060"/>
                </a:solidFill>
              </a:rPr>
              <a:t>павших в боях солдат Отчизны!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Л.Кассиль, </a:t>
            </a:r>
            <a:r>
              <a:rPr lang="ru-RU" dirty="0" err="1" smtClean="0"/>
              <a:t>М.Поляновский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Улица младшего сына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571612"/>
            <a:ext cx="4643438" cy="5286388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«Улица младшего сына» — повесть, написанная в 1949 году Львом Кассилем (совместно с М.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Поляновским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о жизни и смерти юного партизана Володи Дубинина — героя Великой Отечественной войны. Володя живет в городе Керчь жизнью обыкновенного советского мальчишки. Сражаясь в  рядах партизанского отряда совместно с другими пионерами, наравне со взрослыми, он проявляет образец подлинного героизма и мужества.</a:t>
            </a: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ttp://schoolbiblio.ucoz.ru/_ld/0/865351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3163628" cy="52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ru-RU" dirty="0"/>
              <a:t> Катаев В. «Сын полка»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1428736"/>
            <a:ext cx="4249612" cy="531263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Валентин Петрович Катаев, русский писатель и драматург, прошёл Великую Отечественную войну и не понаслышке знал о том горе, которое она принесла нашей стране, лишив тысячи ребят детства. Это яркий, правдивый рассказ о непростой судьбе Вани Солнцева, воевавшего наравне со взрослыми солдатами и доказавшего, что подвиг – это не только смелость и героизм, но и великий труд, несгибаемая воля и огромная любовь к Родине.</a:t>
            </a:r>
          </a:p>
          <a:p>
            <a:endParaRPr lang="ru-RU" dirty="0"/>
          </a:p>
        </p:txBody>
      </p:sp>
      <p:pic>
        <p:nvPicPr>
          <p:cNvPr id="19458" name="Picture 2" descr="Сын пол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4162227" cy="5016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/>
              <a:t>Соболев Л.С. Батальон четвертых.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Книга рассказывает о мужестве военных моряков, самоотверженно защищавших родину в годы войны. Рассказ «Батальон четверых» был написан летом 1942 года по воспоминаниям реальных людей, воевавших с врагом. В этой книге нет ничего выдуманного. Все рассказы – правда.</a:t>
            </a:r>
            <a:endParaRPr lang="ru-RU" dirty="0"/>
          </a:p>
        </p:txBody>
      </p:sp>
      <p:pic>
        <p:nvPicPr>
          <p:cNvPr id="23554" name="Picture 2" descr="http://gagarin.library67.ru/files/310/batalon-chetvery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3429799" cy="52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sz="2000">
                <a:latin typeface="Calibri" pitchFamily="34" charset="0"/>
              </a:rPr>
              <a:t> Владимир Путин советует читать "честные книги" о войне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142984"/>
            <a:ext cx="4429156" cy="498317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Calibri" pitchFamily="34" charset="0"/>
              </a:rPr>
              <a:t>Владимир Путин в статье для американского журнала "Вторая мировая война"  порекомендовал читать «честные книги», которые без фальши рассказывают о Второй мировой войне.</a:t>
            </a:r>
          </a:p>
          <a:p>
            <a:pPr>
              <a:buNone/>
            </a:pPr>
            <a:r>
              <a:rPr lang="ru-RU" sz="2400" dirty="0" smtClean="0">
                <a:latin typeface="Calibri" pitchFamily="34" charset="0"/>
              </a:rPr>
              <a:t> По мнению Путина, например, об истории Первой мировой войны, о поломанных судьбах, о безвозвратных потерях никто не написал так правдиво и искренне, как </a:t>
            </a:r>
            <a:r>
              <a:rPr lang="ru-RU" sz="2400" b="1" dirty="0" smtClean="0">
                <a:latin typeface="Calibri" pitchFamily="34" charset="0"/>
              </a:rPr>
              <a:t>Хемингуэй и Ремарк. </a:t>
            </a:r>
            <a:endParaRPr lang="ru-RU" sz="2400" dirty="0" smtClean="0">
              <a:latin typeface="Calibri" pitchFamily="34" charset="0"/>
            </a:endParaRPr>
          </a:p>
          <a:p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000108"/>
            <a:ext cx="4714876" cy="5126055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dirty="0" smtClean="0">
                <a:latin typeface="Calibri" pitchFamily="34" charset="0"/>
              </a:rPr>
              <a:t>    "Познакомиться с героями повестей и романов наших военных корреспондентов - </a:t>
            </a:r>
            <a:r>
              <a:rPr lang="ru-RU" sz="1800" b="1" dirty="0" smtClean="0">
                <a:latin typeface="Calibri" pitchFamily="34" charset="0"/>
              </a:rPr>
              <a:t>Константина Симонова ("Живые и мертвые")</a:t>
            </a:r>
            <a:r>
              <a:rPr lang="ru-RU" sz="1800" dirty="0" smtClean="0">
                <a:latin typeface="Calibri" pitchFamily="34" charset="0"/>
              </a:rPr>
              <a:t> и </a:t>
            </a:r>
            <a:r>
              <a:rPr lang="ru-RU" sz="1800" b="1" dirty="0" smtClean="0">
                <a:latin typeface="Calibri" pitchFamily="34" charset="0"/>
              </a:rPr>
              <a:t>Михаила Шолохова ("Судьба человека", "Они сражались за Родину")</a:t>
            </a:r>
            <a:r>
              <a:rPr lang="ru-RU" sz="1800" dirty="0" smtClean="0">
                <a:latin typeface="Calibri" pitchFamily="34" charset="0"/>
              </a:rPr>
              <a:t>. Узнать о самоотверженности и величайшем терпении простого советского солдата, которые стали лейтмотивом творчества боевых офицеров </a:t>
            </a:r>
            <a:r>
              <a:rPr lang="ru-RU" sz="1800" b="1" dirty="0" smtClean="0">
                <a:latin typeface="Calibri" pitchFamily="34" charset="0"/>
              </a:rPr>
              <a:t>Бориса Васильева ("А зори здесь тихие", "В списках не значился") и Константина Воробьева ("Убиты под Москвой", "Это мы, Господи!")</a:t>
            </a:r>
            <a:r>
              <a:rPr lang="ru-RU" sz="1800" dirty="0" smtClean="0">
                <a:latin typeface="Calibri" pitchFamily="34" charset="0"/>
              </a:rPr>
              <a:t>. О тяжелых, полных опасностей буднях военной контрразведки вам расскажет книга </a:t>
            </a:r>
            <a:r>
              <a:rPr lang="ru-RU" sz="1800" b="1" dirty="0" smtClean="0">
                <a:latin typeface="Calibri" pitchFamily="34" charset="0"/>
              </a:rPr>
              <a:t>"Момент истины"</a:t>
            </a:r>
            <a:r>
              <a:rPr lang="ru-RU" sz="1800" dirty="0" smtClean="0">
                <a:latin typeface="Calibri" pitchFamily="34" charset="0"/>
              </a:rPr>
              <a:t>, написанная </a:t>
            </a:r>
            <a:r>
              <a:rPr lang="ru-RU" sz="1800" b="1" dirty="0" smtClean="0">
                <a:latin typeface="Calibri" pitchFamily="34" charset="0"/>
              </a:rPr>
              <a:t>Владимиром Богомоловым</a:t>
            </a:r>
            <a:r>
              <a:rPr lang="ru-RU" sz="1800" dirty="0" smtClean="0">
                <a:latin typeface="Calibri" pitchFamily="34" charset="0"/>
              </a:rPr>
              <a:t>, который добровольцем ушел на фронт", - перечислил Владимир Путин книги, которые, по его мнению, стоит читать.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Что дает детям чтение столь серьезной и, в определенной степени, тяжелой для них литературы? Именно благодаря произведениям авторов – современников страшного военного времени, мы и наши дети можем представить себе события тех лет, узнать о трагических судьбах людей, о мужестве и героизме, проявленном защитниками Отечества ,о подвигах совсем ещё юных героев .И, конечно же, лучшие книги о войне воспитывают в юных слушателях дух патриотизма; дают представление о Великой Отечественной войне; учат ценить мир и любить дом, семью, близких. Сколь ни было бы далеко прошлое, память о нем важна: ребята, став взрослыми, должны сделать все для того, чтобы трагические страницы истории никогда не повторились в жизни народа. Читайте детям о войне!!!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358246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8186766" cy="476886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i="1" dirty="0" smtClean="0"/>
              <a:t>    </a:t>
            </a:r>
            <a:r>
              <a:rPr lang="ru-RU" b="1" i="1" dirty="0" smtClean="0">
                <a:solidFill>
                  <a:schemeClr val="tx1"/>
                </a:solidFill>
              </a:rPr>
              <a:t>Таким образом,  произведения о войне глубоко волнуют читателей разных времен, заставляют задуматься о вечных общечеловеческих проблемах (о добре и зле, о войне и мире, о жизни и смерти). Литература о Великой Отечественной  войне - дань памяти подвигу тех, кто приближал великую Победу, кто отстоял свободу, доказал ценой собственной жизни, что главное в нашем  мире -  Добро, Милосердие и Сострадание.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4000" b="1" dirty="0" smtClean="0">
                <a:latin typeface="Calibri" pitchFamily="34" charset="0"/>
              </a:rPr>
              <a:t>Источники: </a:t>
            </a:r>
          </a:p>
          <a:p>
            <a:r>
              <a:rPr lang="en-US" dirty="0" smtClean="0">
                <a:latin typeface="Calibri" pitchFamily="34" charset="0"/>
                <a:hlinkClick r:id="rId2"/>
              </a:rPr>
              <a:t>http://www.rg.ru/</a:t>
            </a:r>
            <a:endParaRPr lang="ru-RU" dirty="0" smtClean="0">
              <a:latin typeface="Calibri" pitchFamily="34" charset="0"/>
            </a:endParaRPr>
          </a:p>
          <a:p>
            <a:r>
              <a:rPr lang="en-US" dirty="0" smtClean="0">
                <a:latin typeface="Calibri" pitchFamily="34" charset="0"/>
              </a:rPr>
              <a:t> </a:t>
            </a:r>
            <a:endParaRPr lang="ru-RU" dirty="0" smtClean="0">
              <a:latin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hlinkClick r:id="rId3"/>
              </a:rPr>
              <a:t>http://zernowik.blogspot.ru/2013/04/blog-post.html</a:t>
            </a:r>
            <a:endParaRPr lang="ru-RU" dirty="0" smtClean="0">
              <a:latin typeface="Calibri" pitchFamily="34" charset="0"/>
            </a:endParaRPr>
          </a:p>
          <a:p>
            <a:endParaRPr lang="ru-RU" dirty="0" smtClean="0">
              <a:latin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hlinkClick r:id="rId4"/>
              </a:rPr>
              <a:t>http://www.livelib.ru/book/1000465228/quotes</a:t>
            </a:r>
            <a:r>
              <a:rPr lang="en-US" dirty="0" smtClean="0">
                <a:latin typeface="Calibri" pitchFamily="34" charset="0"/>
              </a:rPr>
              <a:t> </a:t>
            </a:r>
            <a:endParaRPr lang="ru-RU" dirty="0" smtClean="0">
              <a:latin typeface="Calibri" pitchFamily="34" charset="0"/>
            </a:endParaRPr>
          </a:p>
          <a:p>
            <a:endParaRPr lang="ru-RU" dirty="0" smtClean="0">
              <a:latin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hlinkClick r:id="rId5"/>
              </a:rPr>
              <a:t>http://www.livelib.ru/book/1000476057/quotes</a:t>
            </a:r>
            <a:r>
              <a:rPr lang="en-US" dirty="0" smtClean="0">
                <a:latin typeface="Calibri" pitchFamily="34" charset="0"/>
              </a:rPr>
              <a:t> </a:t>
            </a:r>
            <a:endParaRPr lang="ru-RU" dirty="0" smtClean="0">
              <a:latin typeface="Calibri" pitchFamily="34" charset="0"/>
            </a:endParaRPr>
          </a:p>
          <a:p>
            <a:endParaRPr lang="ru-RU" dirty="0" smtClean="0">
              <a:latin typeface="Calibri" pitchFamily="34" charset="0"/>
              <a:hlinkClick r:id="rId6"/>
            </a:endParaRPr>
          </a:p>
          <a:p>
            <a:r>
              <a:rPr lang="en-US" dirty="0" smtClean="0">
                <a:latin typeface="Calibri" pitchFamily="34" charset="0"/>
                <a:hlinkClick r:id="rId6"/>
              </a:rPr>
              <a:t>http://www.livelib.ru/book/1000472162</a:t>
            </a:r>
            <a:endParaRPr lang="ru-RU" dirty="0" smtClean="0">
              <a:latin typeface="Calibri" pitchFamily="34" charset="0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err="1" smtClean="0"/>
              <a:t>Учебно</a:t>
            </a:r>
            <a:r>
              <a:rPr lang="ru-RU" b="1" dirty="0" smtClean="0"/>
              <a:t> - методическая:</a:t>
            </a:r>
            <a:endParaRPr lang="ru-RU" dirty="0" smtClean="0"/>
          </a:p>
          <a:p>
            <a:r>
              <a:rPr lang="ru-RU" dirty="0" smtClean="0"/>
              <a:t>Алешина Н.В. Патриотическое воспитание школьников: методические рекомендации – М.: ЦГЛ, 2005. – 205 с.</a:t>
            </a:r>
          </a:p>
          <a:p>
            <a:r>
              <a:rPr lang="ru-RU" dirty="0" err="1" smtClean="0"/>
              <a:t>Веракса</a:t>
            </a:r>
            <a:r>
              <a:rPr lang="ru-RU" dirty="0" smtClean="0"/>
              <a:t> Н.Е. Проектная деятельность школьников. Пособие для педагогов  – М.: издательство МОЗАИКА-СИНТЕЗ, 2008. - 112 с.</a:t>
            </a:r>
          </a:p>
          <a:p>
            <a:r>
              <a:rPr lang="ru-RU" dirty="0" err="1" smtClean="0"/>
              <a:t>Еремеева</a:t>
            </a:r>
            <a:r>
              <a:rPr lang="ru-RU" dirty="0" smtClean="0"/>
              <a:t> В.Д. Мальчики и девочки. Учить по-разному, любить по-разному: </a:t>
            </a:r>
            <a:r>
              <a:rPr lang="ru-RU" dirty="0" err="1" smtClean="0"/>
              <a:t>нейропедагогика</a:t>
            </a:r>
            <a:r>
              <a:rPr lang="ru-RU" dirty="0" smtClean="0"/>
              <a:t> - учителям, воспитателям, родителям, школьным психологам – Учебная литература, 2008. – 160 с.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4" name="Picture 4" descr="https://fsd.videouroki.net/html/2019/03/17/v_5c8e8057ca5be/img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i="1" dirty="0" smtClean="0">
                <a:solidFill>
                  <a:srgbClr val="002060"/>
                </a:solidFill>
              </a:rPr>
              <a:t>Патриотическое чувство не возникает само по себе. Это результат длительного,  целенаправленного воспитательного воздействия на человека, начиная с самого детства. В связи с этим проблема нравственно–патриотического воспитания детей младшего школьного возраста становится одной из актуальных.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Память о прошедшей войне мы храним в наших сердцах! И, конечно, всё что знаем о ней, мы должны передать нашим детям. Маленькие граждане нашей страны должны знать ее героические страницы и гордиться своей Родиной и подвигами  своего народа.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568" y="0"/>
            <a:ext cx="89864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dirty="0" smtClean="0">
                <a:solidFill>
                  <a:srgbClr val="002060"/>
                </a:solidFill>
              </a:rPr>
              <a:t>  </a:t>
            </a:r>
            <a:r>
              <a:rPr lang="ru-RU" b="1" u="sng" dirty="0" smtClean="0">
                <a:solidFill>
                  <a:srgbClr val="002060"/>
                </a:solidFill>
              </a:rPr>
              <a:t>Проблема :</a:t>
            </a:r>
            <a:r>
              <a:rPr lang="ru-RU" dirty="0" smtClean="0">
                <a:solidFill>
                  <a:srgbClr val="002060"/>
                </a:solidFill>
              </a:rPr>
              <a:t>современные дети не знают </a:t>
            </a:r>
            <a:r>
              <a:rPr lang="ru-RU" dirty="0" smtClean="0">
                <a:solidFill>
                  <a:srgbClr val="002060"/>
                </a:solidFill>
              </a:rPr>
              <a:t>или </a:t>
            </a:r>
            <a:r>
              <a:rPr lang="ru-RU" dirty="0" smtClean="0">
                <a:solidFill>
                  <a:srgbClr val="002060"/>
                </a:solidFill>
              </a:rPr>
              <a:t>мало знают, что такое война. Поэтому важно рассказать им о войне 1941-1945 г. на примере произведений о войне.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Идея:</a:t>
            </a:r>
            <a:r>
              <a:rPr lang="ru-RU" dirty="0" smtClean="0">
                <a:solidFill>
                  <a:srgbClr val="002060"/>
                </a:solidFill>
              </a:rPr>
              <a:t> в год празднования 75-летия Дня Победы познакомить детей с героическим прошлым нашей страны через чтение  произведений о войне.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Цель : </a:t>
            </a:r>
            <a:r>
              <a:rPr lang="ru-RU" dirty="0" smtClean="0">
                <a:solidFill>
                  <a:srgbClr val="002060"/>
                </a:solidFill>
              </a:rPr>
              <a:t>создание условий для обогащения детей знаниями о ВОВ, воспитание патриотизма, чувства гордости за свою Родину.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sz="3200" smtClean="0"/>
              <a:t>Задачи: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5100" dirty="0" smtClean="0">
                <a:solidFill>
                  <a:srgbClr val="002060"/>
                </a:solidFill>
              </a:rPr>
              <a:t>1. Познакомить с историей Великой Отечественной войны, полной примеров величайшего героизма и мужества людей в борьбе за свободу Родины;</a:t>
            </a:r>
          </a:p>
          <a:p>
            <a:r>
              <a:rPr lang="ru-RU" sz="5100" dirty="0" smtClean="0">
                <a:solidFill>
                  <a:srgbClr val="002060"/>
                </a:solidFill>
              </a:rPr>
              <a:t>2. Подвести к восприятию художественных произведений о войне;</a:t>
            </a:r>
          </a:p>
          <a:p>
            <a:r>
              <a:rPr lang="ru-RU" sz="5100" dirty="0" smtClean="0">
                <a:solidFill>
                  <a:srgbClr val="002060"/>
                </a:solidFill>
              </a:rPr>
              <a:t>3. Уточнить знания о празднике Дне Победы, объяснить, почему он так назван и кого поздравляют в этот день.</a:t>
            </a:r>
          </a:p>
          <a:p>
            <a:r>
              <a:rPr lang="ru-RU" sz="5100" dirty="0" smtClean="0">
                <a:solidFill>
                  <a:srgbClr val="002060"/>
                </a:solidFill>
              </a:rPr>
              <a:t>4. Формировать нравственно-патриотические качества: храбрость, мужество, стремление защищать свою Родину.</a:t>
            </a:r>
          </a:p>
          <a:p>
            <a:r>
              <a:rPr lang="ru-RU" sz="5100" dirty="0" smtClean="0">
                <a:solidFill>
                  <a:srgbClr val="002060"/>
                </a:solidFill>
              </a:rPr>
              <a:t>5. Дать детям представление о том, что народ помнит и чтит память героев в Великой Отечественной войны1941-1945 г.г.: в честь героев слагают стихи и песни, воздвигают памятники.</a:t>
            </a:r>
          </a:p>
          <a:p>
            <a:r>
              <a:rPr lang="ru-RU" sz="5100" dirty="0" smtClean="0">
                <a:solidFill>
                  <a:srgbClr val="002060"/>
                </a:solidFill>
              </a:rPr>
              <a:t>6. Познакомить детей с боевыми наградами, которыми награждали воинов во время Великой Отечественной войны.</a:t>
            </a:r>
          </a:p>
          <a:p>
            <a:r>
              <a:rPr lang="ru-RU" sz="5100" dirty="0" smtClean="0">
                <a:solidFill>
                  <a:srgbClr val="002060"/>
                </a:solidFill>
              </a:rPr>
              <a:t>7. Организовать сотрудничество с родителями, оказывать поддержку и содействие семьям в воспитании у  младших школьников патриотических чувств.</a:t>
            </a:r>
          </a:p>
          <a:p>
            <a:r>
              <a:rPr lang="ru-RU" sz="5100" dirty="0" smtClean="0">
                <a:solidFill>
                  <a:srgbClr val="002060"/>
                </a:solidFill>
              </a:rPr>
              <a:t>8. Формировать мнение о недопустимости повторения войны.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28604"/>
          </a:xfrm>
        </p:spPr>
        <p:txBody>
          <a:bodyPr>
            <a:noAutofit/>
          </a:bodyPr>
          <a:lstStyle/>
          <a:p>
            <a:r>
              <a:rPr sz="3200" smtClean="0"/>
              <a:t/>
            </a:r>
            <a:br>
              <a:rPr sz="3200" smtClean="0"/>
            </a:br>
            <a:r>
              <a:rPr sz="3200" smtClean="0"/>
              <a:t>Ожидаемые </a:t>
            </a:r>
            <a:r>
              <a:rPr sz="3200"/>
              <a:t>результаты </a:t>
            </a:r>
            <a:br>
              <a:rPr sz="320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643998" cy="64293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900" b="1" dirty="0" smtClean="0">
                <a:solidFill>
                  <a:srgbClr val="002060"/>
                </a:solidFill>
              </a:rPr>
              <a:t>Дети:</a:t>
            </a:r>
            <a:r>
              <a:rPr lang="ru-RU" sz="1900" dirty="0" smtClean="0">
                <a:solidFill>
                  <a:srgbClr val="002060"/>
                </a:solidFill>
              </a:rPr>
              <a:t> расширится представление детей о подвигах советского народа, о защитниках отечества и героях Великой Отечественной войны; проявление чувства гордости за стойкость и самоотверженность советского народа в период Великой Отечественной войны; сформируется внимательное и уважительное отношение у  младших школьников к ветеранам и пожилым людям, желание оказывать им посильную помощь;</a:t>
            </a:r>
          </a:p>
          <a:p>
            <a:pPr>
              <a:buNone/>
            </a:pPr>
            <a:r>
              <a:rPr lang="ru-RU" sz="1900" b="1" dirty="0" smtClean="0">
                <a:solidFill>
                  <a:srgbClr val="002060"/>
                </a:solidFill>
              </a:rPr>
              <a:t>Родители:</a:t>
            </a:r>
            <a:r>
              <a:rPr lang="ru-RU" sz="1900" dirty="0" smtClean="0">
                <a:solidFill>
                  <a:srgbClr val="002060"/>
                </a:solidFill>
              </a:rPr>
              <a:t> повысится уровень ответственности родителей за формирование у детей патриотических чувств, гражданской позиции.</a:t>
            </a:r>
          </a:p>
          <a:p>
            <a:pPr>
              <a:buNone/>
            </a:pPr>
            <a:r>
              <a:rPr lang="ru-RU" sz="1900" b="1" dirty="0" smtClean="0">
                <a:solidFill>
                  <a:srgbClr val="002060"/>
                </a:solidFill>
              </a:rPr>
              <a:t>Практическая значимость разработки:</a:t>
            </a:r>
            <a:endParaRPr lang="ru-RU" sz="1900" dirty="0" smtClean="0">
              <a:solidFill>
                <a:srgbClr val="002060"/>
              </a:solidFill>
            </a:endParaRPr>
          </a:p>
          <a:p>
            <a:r>
              <a:rPr lang="ru-RU" sz="1900" dirty="0" smtClean="0">
                <a:solidFill>
                  <a:srgbClr val="002060"/>
                </a:solidFill>
              </a:rPr>
              <a:t>сформировать у детей знания об историческом прошлом Родины, установить историческую преемственность поколений, дать им возможность получить целостное восприятие событий, связанных с Великой Отечественной войной.</a:t>
            </a:r>
          </a:p>
          <a:p>
            <a:r>
              <a:rPr lang="ru-RU" sz="1900" dirty="0" smtClean="0">
                <a:solidFill>
                  <a:srgbClr val="002060"/>
                </a:solidFill>
              </a:rPr>
              <a:t>Реализация данной разработки позволяет не просто повысить интерес детей к людям, защищавшим Родину много лет назад, но и способствует формированию подлинно гражданско-патриотической позиции у школьников, которая затем ляжет в основу личности взрослого человека – гражданина своей страны.</a:t>
            </a:r>
          </a:p>
          <a:p>
            <a:r>
              <a:rPr lang="ru-RU" sz="1900" dirty="0" smtClean="0">
                <a:solidFill>
                  <a:srgbClr val="002060"/>
                </a:solidFill>
              </a:rPr>
              <a:t>Россия имеет историю, богатую героическими событиями. Поэтому в перспективе я планирую продолжать работу по ознакомлению детей с героическими страницами истории нашей страны, восстанавливать утраченные связи между поколениями, формировать патриотические чувства.</a:t>
            </a:r>
          </a:p>
          <a:p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r>
              <a:rPr sz="2800" smtClean="0"/>
              <a:t>Введение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Много лет отделяют нас от Великой Отечественной войны (1941-1945). Но время не снижает интереса к этой теме, обращая внимание сегодняшнего поколения к далёким фронтовым годам, к истокам подвига и мужества советского солдата - героя, освободителя, гуманиста. Да, слово писателя на войне и о войне трудно переоценить; Меткое, разящее, возвышающее слово, стихотворение, песня, частушка, яркий героический образ бойца или командира- они вдохновляли воинов на подвиги, вели к победе. Эти слова и сегодня полны патриотического звучания, они поэтизируют служение Родине, утверждают красоту и величие наших моральных ценностей. Вот почему мы вновь и вновь возвращаемся к произведениям, составившим золотой фонд литературы о Великой Отечественной войне.</a:t>
            </a:r>
          </a:p>
          <a:p>
            <a:pPr algn="just"/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858280" cy="635798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i="1" dirty="0" smtClean="0"/>
              <a:t>   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Сегодня, когда пересматриваются ценности, когда рушатся старые идеалы, остро стоит вопрос о формировании нравственного ориентира современной молодёжи. Для молодого поколения, живущего в век постмодернистской игровой литературы, очень важную роль играют произведения о войне, несущие незыблемые вечные истины. Известно, что словесное искусство, как наиболее духовная область человеческой деятельности, обладает огромными воспитательными возможностями. Оно учит читателя эмоциональной восприимчивости и эстетическому вкусу, а, в конечном счёте, способствует выработке нравственной жизненной позиции и обретению истинных ценностей. Безусловно, среди многочисленных художественных творений в плане эстетического воздействия и этического воспитания высоких гражданских чувств особое место занимают произведения, </a:t>
            </a:r>
          </a:p>
          <a:p>
            <a:pPr algn="just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написанные на тему Великой Отечественной войны.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формления 'Стопка книг и тетрадей'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'Стопка книг и тетрадей'</Template>
  <TotalTime>247</TotalTime>
  <Words>1614</Words>
  <Application>Microsoft Office PowerPoint</Application>
  <PresentationFormat>Экран (4:3)</PresentationFormat>
  <Paragraphs>82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Шаблон оформления 'Стопка книг и тетрадей'</vt:lpstr>
      <vt:lpstr>Муниципальная  научно-практическая конференция «Горизонты открытий» «Роль военной книги в патриотическом воспитании школьников» </vt:lpstr>
      <vt:lpstr>Презентация PowerPoint</vt:lpstr>
      <vt:lpstr>Актуальность</vt:lpstr>
      <vt:lpstr>Презентация PowerPoint</vt:lpstr>
      <vt:lpstr>Презентация PowerPoint</vt:lpstr>
      <vt:lpstr>Задачи:</vt:lpstr>
      <vt:lpstr> Ожидаемые результаты  </vt:lpstr>
      <vt:lpstr>Введение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 А много ли знают сегодня наши дети о войне? О том, как погибали старики, женщины и дети, как рушились мечты и надежды? </vt:lpstr>
      <vt:lpstr>Презентация PowerPoint</vt:lpstr>
      <vt:lpstr>С. П. Алексеев «Рассказы о Великой Отечественной войне» </vt:lpstr>
      <vt:lpstr>Презентация PowerPoint</vt:lpstr>
      <vt:lpstr>Баруздин С. «Шёл по улице солдат»</vt:lpstr>
      <vt:lpstr>.   ВерейскаяЕ. — «Три девочки» . </vt:lpstr>
      <vt:lpstr>Любовь Воронкова «Девочка из города»</vt:lpstr>
      <vt:lpstr>Л.Кассиль, М.Поляновский  Улица младшего сына</vt:lpstr>
      <vt:lpstr> Катаев В. «Сын полка» </vt:lpstr>
      <vt:lpstr>Соболев Л.С. Батальон четвертых.</vt:lpstr>
      <vt:lpstr> Владимир Путин советует читать "честные книги" о войне </vt:lpstr>
      <vt:lpstr>Презентация PowerPoint</vt:lpstr>
      <vt:lpstr>заключение</vt:lpstr>
      <vt:lpstr>Литература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Марина</dc:creator>
  <cp:lastModifiedBy>Учитель</cp:lastModifiedBy>
  <cp:revision>30</cp:revision>
  <dcterms:created xsi:type="dcterms:W3CDTF">2010-04-15T19:36:50Z</dcterms:created>
  <dcterms:modified xsi:type="dcterms:W3CDTF">2020-11-12T05:32:09Z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TC300095631049</vt:lpwstr>
  </property>
</Properties>
</file>