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7" r:id="rId2"/>
    <p:sldId id="262" r:id="rId3"/>
    <p:sldId id="263" r:id="rId4"/>
    <p:sldId id="265" r:id="rId5"/>
    <p:sldId id="264" r:id="rId6"/>
    <p:sldId id="266" r:id="rId7"/>
    <p:sldId id="267" r:id="rId8"/>
    <p:sldId id="270" r:id="rId9"/>
    <p:sldId id="271" r:id="rId10"/>
    <p:sldId id="272" r:id="rId11"/>
    <p:sldId id="273" r:id="rId1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entury Gothic" panose="020B0502020202020204" pitchFamily="34" charset="0"/>
      <p:regular r:id="rId18"/>
      <p:bold r:id="rId19"/>
      <p:italic r:id="rId20"/>
      <p:boldItalic r:id="rId21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339966"/>
    <a:srgbClr val="FFFFFF"/>
    <a:srgbClr val="009900"/>
    <a:srgbClr val="FFFF99"/>
    <a:srgbClr val="003366"/>
    <a:srgbClr val="66FF66"/>
    <a:srgbClr val="404F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15" autoAdjust="0"/>
  </p:normalViewPr>
  <p:slideViewPr>
    <p:cSldViewPr>
      <p:cViewPr>
        <p:scale>
          <a:sx n="70" d="100"/>
          <a:sy n="70" d="100"/>
        </p:scale>
        <p:origin x="-1290" y="-3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E57F8CF-1DE0-4ECA-8165-C784AD5072AA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7ABA7E5-825E-4977-B197-B6EBE58D07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8903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5687C-8915-4158-9027-72A52038F12F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ADC2D-84EA-41EB-AAF3-51FED1190F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67C90-EB0E-43EA-BEEB-BE7ACB45F2D3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AD02C-12AC-474D-9302-BD4F7D461B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67476-25BB-4418-838D-D9B7C482F5BB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8FA75-9AFB-45C4-B63D-9DFA09D6BB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29A1A-F6BF-40A8-8245-009293766C76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0E982-E7FA-4F0D-914A-8290C8DB84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A8D7E-82D5-4C62-8353-AECCB1763A3E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19640-AFFC-42F7-AF4C-8BBD741E4D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1FF04-8601-45B3-AFBC-AE38AA60A1BE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391CF-6ACB-49C4-B19E-1EA9CD9F0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92A99-4DCD-4CD7-AD03-23C35B310945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4EA58-E7EA-401F-A575-1E6A8E76DD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27FBE-A168-421F-9EE9-8A295F0A5CA0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30047-8140-4835-A6FC-BFD10D81F4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inspirepos.com/home/images/bannerbg.jpg"/>
          <p:cNvPicPr>
            <a:picLocks noChangeAspect="1" noChangeArrowheads="1"/>
          </p:cNvPicPr>
          <p:nvPr userDrawn="1"/>
        </p:nvPicPr>
        <p:blipFill>
          <a:blip r:embed="rId2"/>
          <a:srcRect r="25581"/>
          <a:stretch>
            <a:fillRect/>
          </a:stretch>
        </p:blipFill>
        <p:spPr bwMode="auto">
          <a:xfrm>
            <a:off x="0" y="0"/>
            <a:ext cx="91440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2" descr="http://ldveselka.at.ua/sait/94514627.png"/>
          <p:cNvPicPr>
            <a:picLocks noChangeAspect="1" noChangeArrowheads="1"/>
          </p:cNvPicPr>
          <p:nvPr userDrawn="1"/>
        </p:nvPicPr>
        <p:blipFill>
          <a:blip r:embed="rId3"/>
          <a:srcRect l="29037" r="9409" b="17596"/>
          <a:stretch>
            <a:fillRect/>
          </a:stretch>
        </p:blipFill>
        <p:spPr bwMode="auto">
          <a:xfrm>
            <a:off x="5357813" y="4021138"/>
            <a:ext cx="3786187" cy="112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2" descr="http://ldveselka.at.ua/sait/94514627.png"/>
          <p:cNvPicPr>
            <a:picLocks noChangeAspect="1" noChangeArrowheads="1"/>
          </p:cNvPicPr>
          <p:nvPr userDrawn="1"/>
        </p:nvPicPr>
        <p:blipFill>
          <a:blip r:embed="rId4"/>
          <a:srcRect l="4762" b="17596"/>
          <a:stretch>
            <a:fillRect/>
          </a:stretch>
        </p:blipFill>
        <p:spPr bwMode="auto">
          <a:xfrm>
            <a:off x="0" y="4021138"/>
            <a:ext cx="5857875" cy="112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Рамка 4"/>
          <p:cNvSpPr/>
          <p:nvPr userDrawn="1"/>
        </p:nvSpPr>
        <p:spPr>
          <a:xfrm flipH="1">
            <a:off x="0" y="0"/>
            <a:ext cx="9144000" cy="5143500"/>
          </a:xfrm>
          <a:prstGeom prst="frame">
            <a:avLst>
              <a:gd name="adj1" fmla="val 2341"/>
            </a:avLst>
          </a:prstGeom>
          <a:solidFill>
            <a:srgbClr val="0099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Picture 16" descr="http://poliklinika2.lviv.ua/img/butt.jp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rot="1441199">
            <a:off x="2965450" y="4071938"/>
            <a:ext cx="8540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3" descr="https://avatanplus.com/files/resources/mid/57be77e47c194156c004549c.pn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rot="20498237">
            <a:off x="311150" y="3092450"/>
            <a:ext cx="700088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1" descr="http://www.firmasec.com/resim/7/ornek-aricilik-ornek-aricilik-logo-ad782898231-bffmrd.png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 rot="20008326" flipH="1">
            <a:off x="1541463" y="4406900"/>
            <a:ext cx="5715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94DEE-6EBA-46A1-AD0A-3FCE89CC2E14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10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830A4-8125-474E-8D18-EA72A5C46E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0ABA8-5040-4010-B6E5-CC0128E7ED02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6F05A-6CC0-4C1A-A85C-DF2CDF5532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4CD45-8B24-4820-98DD-308827C775B9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53EFF-B447-4C55-9F50-F8276C035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1A2DD70-016A-4B8C-995E-63FB9FCC6641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83049E3-6B97-48C4-A94A-03A9917546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51" r:id="rId7"/>
    <p:sldLayoutId id="2147483847" r:id="rId8"/>
    <p:sldLayoutId id="2147483848" r:id="rId9"/>
    <p:sldLayoutId id="2147483849" r:id="rId10"/>
    <p:sldLayoutId id="2147483850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9.png"/><Relationship Id="rId18" Type="http://schemas.microsoft.com/office/2007/relationships/hdphoto" Target="../media/hdphoto5.wdp"/><Relationship Id="rId3" Type="http://schemas.openxmlformats.org/officeDocument/2006/relationships/image" Target="../media/image10.png"/><Relationship Id="rId7" Type="http://schemas.microsoft.com/office/2007/relationships/hdphoto" Target="../media/hdphoto1.wdp"/><Relationship Id="rId12" Type="http://schemas.microsoft.com/office/2007/relationships/hdphoto" Target="../media/hdphoto3.wdp"/><Relationship Id="rId17" Type="http://schemas.openxmlformats.org/officeDocument/2006/relationships/image" Target="../media/image22.png"/><Relationship Id="rId2" Type="http://schemas.openxmlformats.org/officeDocument/2006/relationships/slide" Target="slide3.xml"/><Relationship Id="rId16" Type="http://schemas.microsoft.com/office/2007/relationships/hdphoto" Target="../media/hdphoto4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5" Type="http://schemas.openxmlformats.org/officeDocument/2006/relationships/image" Target="../media/image21.png"/><Relationship Id="rId10" Type="http://schemas.openxmlformats.org/officeDocument/2006/relationships/image" Target="../media/image17.png"/><Relationship Id="rId4" Type="http://schemas.openxmlformats.org/officeDocument/2006/relationships/image" Target="../media/image13.png"/><Relationship Id="rId9" Type="http://schemas.microsoft.com/office/2007/relationships/hdphoto" Target="../media/hdphoto2.wdp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31.png"/><Relationship Id="rId18" Type="http://schemas.openxmlformats.org/officeDocument/2006/relationships/image" Target="../media/image34.png"/><Relationship Id="rId3" Type="http://schemas.openxmlformats.org/officeDocument/2006/relationships/image" Target="../media/image26.png"/><Relationship Id="rId21" Type="http://schemas.microsoft.com/office/2007/relationships/hdphoto" Target="../media/hdphoto14.wdp"/><Relationship Id="rId7" Type="http://schemas.openxmlformats.org/officeDocument/2006/relationships/image" Target="../media/image28.png"/><Relationship Id="rId12" Type="http://schemas.microsoft.com/office/2007/relationships/hdphoto" Target="../media/hdphoto10.wdp"/><Relationship Id="rId17" Type="http://schemas.microsoft.com/office/2007/relationships/hdphoto" Target="../media/hdphoto12.wdp"/><Relationship Id="rId2" Type="http://schemas.openxmlformats.org/officeDocument/2006/relationships/image" Target="../media/image25.jpeg"/><Relationship Id="rId16" Type="http://schemas.openxmlformats.org/officeDocument/2006/relationships/image" Target="../media/image33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11" Type="http://schemas.openxmlformats.org/officeDocument/2006/relationships/image" Target="../media/image30.png"/><Relationship Id="rId5" Type="http://schemas.openxmlformats.org/officeDocument/2006/relationships/image" Target="../media/image27.png"/><Relationship Id="rId15" Type="http://schemas.microsoft.com/office/2007/relationships/hdphoto" Target="../media/hdphoto11.wdp"/><Relationship Id="rId23" Type="http://schemas.microsoft.com/office/2007/relationships/hdphoto" Target="../media/hdphoto15.wdp"/><Relationship Id="rId10" Type="http://schemas.microsoft.com/office/2007/relationships/hdphoto" Target="../media/hdphoto9.wdp"/><Relationship Id="rId19" Type="http://schemas.microsoft.com/office/2007/relationships/hdphoto" Target="../media/hdphoto13.wdp"/><Relationship Id="rId4" Type="http://schemas.microsoft.com/office/2007/relationships/hdphoto" Target="../media/hdphoto6.wdp"/><Relationship Id="rId9" Type="http://schemas.openxmlformats.org/officeDocument/2006/relationships/image" Target="../media/image29.png"/><Relationship Id="rId14" Type="http://schemas.openxmlformats.org/officeDocument/2006/relationships/image" Target="../media/image32.png"/><Relationship Id="rId22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870" y="1549826"/>
            <a:ext cx="6372200" cy="138499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blipFill>
                  <a:blip r:embed="rId2"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Century Gothic" panose="020B0502020202020204" pitchFamily="34" charset="0"/>
                <a:cs typeface="+mn-cs"/>
              </a:rPr>
              <a:t>«</a:t>
            </a:r>
            <a:r>
              <a:rPr lang="ru-RU" sz="2800" b="1" spc="50" dirty="0" err="1" smtClean="0">
                <a:ln w="11430"/>
                <a:blipFill>
                  <a:blip r:embed="rId2"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Century Gothic" panose="020B0502020202020204" pitchFamily="34" charset="0"/>
                <a:cs typeface="+mn-cs"/>
              </a:rPr>
              <a:t>Эколята</a:t>
            </a:r>
            <a:r>
              <a:rPr lang="ru-RU" sz="2800" b="1" spc="50" dirty="0" smtClean="0">
                <a:ln w="11430"/>
                <a:blipFill>
                  <a:blip r:embed="rId2"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Century Gothic" panose="020B0502020202020204" pitchFamily="34" charset="0"/>
                <a:cs typeface="+mn-cs"/>
              </a:rPr>
              <a:t>-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blipFill>
                  <a:blip r:embed="rId2"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Century Gothic" panose="020B0502020202020204" pitchFamily="34" charset="0"/>
                <a:cs typeface="+mn-cs"/>
              </a:rPr>
              <a:t>защитники </a:t>
            </a:r>
            <a:r>
              <a:rPr lang="ru-RU" sz="2800" b="1" spc="50" dirty="0" smtClean="0">
                <a:ln w="11430"/>
                <a:blipFill>
                  <a:blip r:embed="rId2"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Century Gothic" panose="020B0502020202020204" pitchFamily="34" charset="0"/>
                <a:cs typeface="+mn-cs"/>
              </a:rPr>
              <a:t>природы» </a:t>
            </a:r>
            <a:endParaRPr lang="ru-RU" sz="2800" b="1" spc="50" dirty="0">
              <a:ln w="11430"/>
              <a:blipFill>
                <a:blip r:embed="rId2"/>
                <a:stretch>
                  <a:fillRect/>
                </a:stretch>
              </a:blip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60000" endA="900" endPos="58000" dir="5400000" sy="-100000" algn="bl" rotWithShape="0"/>
              </a:effectLst>
              <a:latin typeface="Century Gothic" panose="020B0502020202020204" pitchFamily="34" charset="0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587852"/>
            <a:ext cx="59309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2800" b="1" dirty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+mn-lt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n-lt"/>
              </a:rPr>
              <a:t>Квест –игра </a:t>
            </a:r>
            <a:endParaRPr lang="ru-RU" sz="2800" b="1" dirty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+mn-lt"/>
            </a:endParaRPr>
          </a:p>
        </p:txBody>
      </p:sp>
      <p:pic>
        <p:nvPicPr>
          <p:cNvPr id="3077" name="Picture 9" descr="http://img-fotki.yandex.ru/get/9059/37366204.57e/0_124eb7_c6e50cf0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49142" y="368988"/>
            <a:ext cx="318373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3078" name="Picture 25" descr="http://pngimg.com/uploads/butterfly/butterfly_PNG100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966814">
            <a:off x="7568671" y="1609946"/>
            <a:ext cx="546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165271" y="4371950"/>
            <a:ext cx="792088" cy="576064"/>
          </a:xfrm>
          <a:prstGeom prst="actionButtonForwardNex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279004" y="4371950"/>
            <a:ext cx="720080" cy="5760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82420" y="3285551"/>
            <a:ext cx="2790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Сарваева </a:t>
            </a:r>
            <a:r>
              <a:rPr lang="ru-RU" dirty="0" smtClean="0"/>
              <a:t>Г.Х.</a:t>
            </a:r>
            <a:endParaRPr lang="ru-RU" dirty="0"/>
          </a:p>
          <a:p>
            <a:r>
              <a:rPr lang="ru-RU" dirty="0"/>
              <a:t>Воспитатель </a:t>
            </a:r>
          </a:p>
          <a:p>
            <a:r>
              <a:rPr lang="ru-RU" i="1" dirty="0"/>
              <a:t> 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васек\Desktop\ДОК\50png-wed-dec-22-2021-411-pm3dwd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067693"/>
            <a:ext cx="4608511" cy="2385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627534"/>
            <a:ext cx="5400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Клятва</a:t>
            </a:r>
            <a:r>
              <a:rPr lang="ru-RU" sz="2800" b="1" dirty="0"/>
              <a:t> защитников природы</a:t>
            </a:r>
          </a:p>
        </p:txBody>
      </p:sp>
    </p:spTree>
    <p:extLst>
      <p:ext uri="{BB962C8B-B14F-4D97-AF65-F5344CB8AC3E}">
        <p14:creationId xmlns:p14="http://schemas.microsoft.com/office/powerpoint/2010/main" val="281818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532" y="243101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Я честный, добрый и заботливый человек. </a:t>
            </a:r>
            <a:endParaRPr lang="ru-RU" sz="1600" dirty="0" smtClean="0"/>
          </a:p>
          <a:p>
            <a:pPr algn="ctr"/>
            <a:r>
              <a:rPr lang="ru-RU" sz="1600" dirty="0" smtClean="0"/>
              <a:t>Я </a:t>
            </a:r>
            <a:r>
              <a:rPr lang="ru-RU" sz="1600" dirty="0"/>
              <a:t>хочу вступить в ряды </a:t>
            </a:r>
            <a:r>
              <a:rPr lang="ru-RU" sz="1600" b="1" dirty="0" err="1"/>
              <a:t>Эколят</a:t>
            </a:r>
            <a:r>
              <a:rPr lang="ru-RU" sz="1600" dirty="0"/>
              <a:t>.</a:t>
            </a:r>
          </a:p>
          <a:p>
            <a:pPr algn="ctr"/>
            <a:r>
              <a:rPr lang="ru-RU" sz="1600" dirty="0"/>
              <a:t>Я люблю всех живых существ, поэтому я обещаю всегда </a:t>
            </a:r>
            <a:r>
              <a:rPr lang="ru-RU" sz="1600" b="1" dirty="0"/>
              <a:t>защищать</a:t>
            </a:r>
            <a:r>
              <a:rPr lang="ru-RU" sz="1600" dirty="0"/>
              <a:t> и беречь братьев наших меньших!</a:t>
            </a:r>
          </a:p>
          <a:p>
            <a:pPr algn="ctr"/>
            <a:r>
              <a:rPr lang="ru-RU" sz="1600" dirty="0"/>
              <a:t>Я люблю дышать чистым воздухом, поэтому я обещаю беречь зеленые насаждения, высаживать новые деревья и ухаживать за ними.</a:t>
            </a:r>
          </a:p>
          <a:p>
            <a:pPr algn="ctr"/>
            <a:r>
              <a:rPr lang="ru-RU" sz="1600" dirty="0"/>
              <a:t>Я хочу пить чистую воду, купаться в чистых реках, морях и озерах, поэтому я обещаю беречь водоемы от загрязнений, экономить водопроводную воду.</a:t>
            </a:r>
          </a:p>
          <a:p>
            <a:pPr algn="ctr"/>
            <a:r>
              <a:rPr lang="ru-RU" sz="1600" dirty="0"/>
              <a:t>Я люблю гулять по красивым полям и лесам, поэтому я обещаю убирать за собой мусор всегда и везде, сортировать бытовые отходы и сдавать вторсырье в переработку.</a:t>
            </a:r>
          </a:p>
          <a:p>
            <a:pPr algn="ctr"/>
            <a:r>
              <a:rPr lang="ru-RU" sz="1600" dirty="0"/>
              <a:t>Вступая в ряды </a:t>
            </a:r>
            <a:r>
              <a:rPr lang="ru-RU" sz="1600" b="1" dirty="0" err="1"/>
              <a:t>Эколят</a:t>
            </a:r>
            <a:r>
              <a:rPr lang="ru-RU" sz="1600" b="1" dirty="0"/>
              <a:t> – Молодых защитников природы</a:t>
            </a:r>
            <a:r>
              <a:rPr lang="ru-RU" sz="1600" dirty="0"/>
              <a:t>, я клянусь, что сделаю все возможное, чтобы стать лучшим другом </a:t>
            </a:r>
            <a:r>
              <a:rPr lang="ru-RU" sz="1600" b="1" dirty="0"/>
              <a:t>Природы</a:t>
            </a:r>
            <a:r>
              <a:rPr lang="ru-RU" sz="1600" dirty="0"/>
              <a:t>, надежным и верным.</a:t>
            </a:r>
          </a:p>
          <a:p>
            <a:pPr algn="ctr"/>
            <a:r>
              <a:rPr lang="ru-RU" sz="1600" dirty="0"/>
              <a:t>Клянусь все свои знания и силы направлять на заботу о </a:t>
            </a:r>
            <a:r>
              <a:rPr lang="ru-RU" sz="1600" b="1" dirty="0"/>
              <a:t>Природе</a:t>
            </a:r>
            <a:r>
              <a:rPr lang="ru-RU" sz="1600" dirty="0"/>
              <a:t>, животных и растениях.</a:t>
            </a:r>
          </a:p>
          <a:p>
            <a:pPr algn="ctr"/>
            <a:r>
              <a:rPr lang="ru-RU" sz="1600" dirty="0"/>
              <a:t>Клянусь нести знания о </a:t>
            </a:r>
            <a:r>
              <a:rPr lang="ru-RU" sz="1600" b="1" dirty="0" err="1"/>
              <a:t>природолюбии</a:t>
            </a:r>
            <a:r>
              <a:rPr lang="ru-RU" sz="1600" dirty="0"/>
              <a:t> окружающим меня людям.</a:t>
            </a:r>
          </a:p>
          <a:p>
            <a:pPr algn="ctr"/>
            <a:r>
              <a:rPr lang="ru-RU" sz="1600" dirty="0"/>
              <a:t>Клянусь! Клянусь! Клянусь!</a:t>
            </a:r>
          </a:p>
        </p:txBody>
      </p:sp>
    </p:spTree>
    <p:extLst>
      <p:ext uri="{BB962C8B-B14F-4D97-AF65-F5344CB8AC3E}">
        <p14:creationId xmlns:p14="http://schemas.microsoft.com/office/powerpoint/2010/main" val="117321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6" name="Picture 25" descr="http://pngimg.com/uploads/butterfly/butterfly_PNG1001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966814">
            <a:off x="8274050" y="4448175"/>
            <a:ext cx="727075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82615" y="555526"/>
            <a:ext cx="76328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Здравствуйте, </a:t>
            </a:r>
            <a:r>
              <a:rPr lang="ru-RU" dirty="0" smtClean="0"/>
              <a:t>друзья ! Мы ребята - </a:t>
            </a:r>
            <a:r>
              <a:rPr lang="ru-RU" dirty="0" err="1" smtClean="0"/>
              <a:t>Эколята</a:t>
            </a:r>
            <a:r>
              <a:rPr lang="ru-RU" dirty="0" smtClean="0"/>
              <a:t> ! </a:t>
            </a:r>
            <a:r>
              <a:rPr lang="ru-RU" dirty="0"/>
              <a:t>В </a:t>
            </a:r>
            <a:r>
              <a:rPr lang="ru-RU" dirty="0" smtClean="0"/>
              <a:t>нашем лесу </a:t>
            </a:r>
            <a:r>
              <a:rPr lang="ru-RU" dirty="0"/>
              <a:t>случилась </a:t>
            </a:r>
            <a:r>
              <a:rPr lang="ru-RU" dirty="0" smtClean="0"/>
              <a:t>беда.  Мы знаем что вы </a:t>
            </a:r>
            <a:r>
              <a:rPr lang="ru-RU" dirty="0"/>
              <a:t>очень любознательные, добрые и отзывчивые. Поэтому </a:t>
            </a:r>
            <a:r>
              <a:rPr lang="ru-RU" dirty="0" smtClean="0"/>
              <a:t>решили обратиться </a:t>
            </a:r>
            <a:r>
              <a:rPr lang="ru-RU" dirty="0"/>
              <a:t>к вам за </a:t>
            </a:r>
            <a:r>
              <a:rPr lang="ru-RU" dirty="0" smtClean="0"/>
              <a:t>помощью. Помогите нам </a:t>
            </a:r>
            <a:r>
              <a:rPr lang="ru-RU" dirty="0"/>
              <a:t>навести порядок в </a:t>
            </a:r>
            <a:r>
              <a:rPr lang="ru-RU" dirty="0" smtClean="0"/>
              <a:t>нашем </a:t>
            </a:r>
            <a:r>
              <a:rPr lang="ru-RU" dirty="0"/>
              <a:t>лесу. </a:t>
            </a:r>
            <a:endParaRPr lang="ru-RU" dirty="0" smtClean="0"/>
          </a:p>
          <a:p>
            <a:pPr algn="ctr"/>
            <a:r>
              <a:rPr lang="ru-RU" dirty="0" smtClean="0"/>
              <a:t>Желаю </a:t>
            </a:r>
            <a:r>
              <a:rPr lang="ru-RU" dirty="0"/>
              <a:t>вам удачи! До встречи в лесу!</a:t>
            </a:r>
          </a:p>
        </p:txBody>
      </p:sp>
      <p:pic>
        <p:nvPicPr>
          <p:cNvPr id="4" name="Picture 2" descr="C:\Users\васек\Desktop\ДОК\50png-wed-dec-22-2021-411-pm3dwd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783" y="1806720"/>
            <a:ext cx="4608511" cy="2385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02074" y="4191985"/>
            <a:ext cx="792088" cy="7920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291580" y="4357662"/>
            <a:ext cx="720080" cy="5903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6" name="Picture 25" descr="http://pngimg.com/uploads/butterfly/butterfly_PNG1001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966814">
            <a:off x="8274050" y="4448175"/>
            <a:ext cx="727075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1.bp.blogspot.com/-G1J6I6yC0EQ/XsztmmaHvYI/AAAAAAAAaxA/He-gF2qHZQwp7V4bVxAaI12k_H4IXMJ_wCLcBGAsYHQ/s1600/shalun_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05" y="935584"/>
            <a:ext cx="2232248" cy="4141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67515" y="483518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Привет, меня называют Шалуном. Я люблю веселые игры, а еще люблю узнавать все новое и неизвестное.</a:t>
            </a:r>
          </a:p>
          <a:p>
            <a:r>
              <a:rPr lang="ru-RU" dirty="0" smtClean="0"/>
              <a:t>У </a:t>
            </a:r>
            <a:r>
              <a:rPr lang="ru-RU" dirty="0"/>
              <a:t>меня есть для вас задание</a:t>
            </a:r>
            <a:r>
              <a:rPr lang="ru-RU" dirty="0" smtClean="0"/>
              <a:t>. Поможем </a:t>
            </a:r>
            <a:r>
              <a:rPr lang="ru-RU" dirty="0"/>
              <a:t>лесным животным, птицам, насекомым найти их </a:t>
            </a:r>
            <a:r>
              <a:rPr lang="ru-RU" dirty="0" smtClean="0"/>
              <a:t>дома.</a:t>
            </a:r>
            <a:endParaRPr lang="ru-RU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50819" y="4227934"/>
            <a:ext cx="720080" cy="68553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323528" y="4283368"/>
            <a:ext cx="792088" cy="68553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50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6" name="Picture 25" descr="http://pngimg.com/uploads/butterfly/butterfly_PNG1001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966814">
            <a:off x="7832127" y="4524349"/>
            <a:ext cx="727075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s://clipart-best.com/img/squirrel/squirrel-clip-art-3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65" y="274331"/>
            <a:ext cx="811984" cy="111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ds04.infourok.ru/uploads/ex/02d9/00149c48-e8c5105a/hello_html_m38c51f5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097" y="1697938"/>
            <a:ext cx="1149990" cy="12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e7.pngegg.com/pngimages/932/452/png-clipart-black-and-white-bird-illustration-bird-mickey-mouse-cartoon-minnie-mouse-cartoon-bird-fauna-cartoons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815" l="0" r="99778">
                        <a14:foregroundMark x1="25556" y1="71875" x2="25556" y2="71875"/>
                        <a14:foregroundMark x1="31333" y1="56897" x2="31333" y2="56897"/>
                        <a14:foregroundMark x1="44333" y1="78879" x2="44333" y2="78879"/>
                        <a14:foregroundMark x1="16889" y1="69073" x2="16889" y2="69073"/>
                        <a14:foregroundMark x1="7222" y1="63470" x2="7222" y2="63470"/>
                        <a14:foregroundMark x1="4333" y1="59267" x2="4333" y2="59267"/>
                        <a14:foregroundMark x1="3889" y1="52694" x2="3889" y2="52694"/>
                        <a14:foregroundMark x1="25111" y1="55065" x2="25111" y2="55065"/>
                        <a14:foregroundMark x1="48667" y1="39655" x2="48667" y2="39655"/>
                        <a14:foregroundMark x1="31778" y1="46121" x2="31778" y2="46121"/>
                        <a14:foregroundMark x1="26556" y1="52263" x2="26556" y2="52263"/>
                        <a14:foregroundMark x1="38111" y1="42457" x2="38111" y2="42457"/>
                        <a14:foregroundMark x1="32333" y1="73276" x2="32333" y2="73276"/>
                        <a14:foregroundMark x1="35222" y1="63470" x2="35222" y2="63470"/>
                        <a14:foregroundMark x1="36111" y1="67134" x2="36111" y2="671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59323" y="243550"/>
            <a:ext cx="1142999" cy="117855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w7.pngwing.com/pngs/470/398/png-transparent-bird-nest-egg-egg-photography-easter-egg-chicken-eg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549" b="9887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664" y="1668553"/>
            <a:ext cx="1318555" cy="1017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catherineasquithgallery.com/uploads/posts/2021-03/1614600427_55-p-pchela-na-belom-fone-59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2664" y="595067"/>
            <a:ext cx="1134162" cy="72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www.nicepng.com/png/full/160-1605658_smart-exchange-usa-beehive-beehive-png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783" b="99185" l="1961" r="93277">
                        <a14:foregroundMark x1="8964" y1="41848" x2="8964" y2="41848"/>
                        <a14:foregroundMark x1="17367" y1="36141" x2="17367" y2="36141"/>
                        <a14:foregroundMark x1="12605" y1="36141" x2="12605" y2="36141"/>
                        <a14:foregroundMark x1="13725" y1="38043" x2="13725" y2="380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144" y="1458004"/>
            <a:ext cx="1355423" cy="139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s://moi-raskraski.ru/images/logo/medved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142" y="274331"/>
            <a:ext cx="1438470" cy="125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s://www.pngmart.com/files/5/Cave-PNG-Clipart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612" y="1560567"/>
            <a:ext cx="1971696" cy="125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s://im0-tub-ru.yandex.net/i?id=7e81c5454fa5c5ce5f932e31155bc91c-l&amp;n=1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668" y="456930"/>
            <a:ext cx="1125903" cy="1001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s://www.netclipart.com/pp/m/293-2937654_cartoon-ant-hill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739" b="89739" l="6196" r="933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26" y="1923678"/>
            <a:ext cx="1623971" cy="101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153225" y="4374365"/>
            <a:ext cx="792088" cy="51417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68110" y="4357619"/>
            <a:ext cx="860625" cy="5141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68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37569E-6 L 0.16458 0.547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29" y="273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59038E-6 L 0.19306 0.4929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53" y="246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0.01974 L 0.19826 0.445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0" y="212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142E-6 L -0.75451 0.4395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26" y="219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37569E-6 L 0.23732 0.478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8" y="239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6" name="Picture 25" descr="http://pngimg.com/uploads/butterfly/butterfly_PNG1001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966814">
            <a:off x="8274050" y="4448175"/>
            <a:ext cx="727075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detsad51rzd.ru/img/images/03-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861041"/>
            <a:ext cx="2592288" cy="425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915566"/>
            <a:ext cx="61206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Здравствуйте! Я Умница. Называют меня так потому, что я самая серьезная, много чего знаю, люблю рассказывать разные интересные истории; из всех своих друзей я самая старшая. Д</a:t>
            </a:r>
            <a:r>
              <a:rPr lang="ru-RU" dirty="0" smtClean="0"/>
              <a:t>ля вас я приготовила задания</a:t>
            </a:r>
            <a:r>
              <a:rPr lang="ru-RU" dirty="0"/>
              <a:t>, </a:t>
            </a:r>
            <a:r>
              <a:rPr lang="ru-RU" dirty="0" smtClean="0"/>
              <a:t>давайте </a:t>
            </a:r>
            <a:r>
              <a:rPr lang="ru-RU" dirty="0"/>
              <a:t>скорее узнаем что там </a:t>
            </a:r>
            <a:r>
              <a:rPr lang="ru-RU" dirty="0" smtClean="0"/>
              <a:t>….</a:t>
            </a:r>
            <a:endParaRPr lang="ru-RU" dirty="0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181603" y="4634271"/>
            <a:ext cx="615651" cy="44748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16416" y="4619837"/>
            <a:ext cx="677508" cy="44748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55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6" name="Picture 25" descr="http://pngimg.com/uploads/butterfly/butterfly_PNG1001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966814">
            <a:off x="8274050" y="4448175"/>
            <a:ext cx="727075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detsad51rzd.ru/img/images/03-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861041"/>
            <a:ext cx="2592288" cy="425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699542"/>
            <a:ext cx="53103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Игра </a:t>
            </a:r>
            <a:r>
              <a:rPr lang="ru-RU" i="1" dirty="0"/>
              <a:t>«Если я приду в лесок</a:t>
            </a:r>
            <a:r>
              <a:rPr lang="ru-RU" i="1" dirty="0" smtClean="0"/>
              <a:t>»</a:t>
            </a:r>
            <a:endParaRPr lang="ru-RU" dirty="0"/>
          </a:p>
          <a:p>
            <a:r>
              <a:rPr lang="ru-RU" dirty="0"/>
              <a:t>• Если я приду в лесок и сорву ромашку? </a:t>
            </a:r>
            <a:r>
              <a:rPr lang="ru-RU" i="1" dirty="0"/>
              <a:t>(нет)</a:t>
            </a:r>
            <a:endParaRPr lang="ru-RU" dirty="0"/>
          </a:p>
          <a:p>
            <a:r>
              <a:rPr lang="ru-RU" dirty="0"/>
              <a:t>• Если съем я пирожок и выброшу бумажку? </a:t>
            </a:r>
            <a:r>
              <a:rPr lang="ru-RU" i="1" dirty="0"/>
              <a:t>(нет)</a:t>
            </a:r>
            <a:endParaRPr lang="ru-RU" dirty="0"/>
          </a:p>
          <a:p>
            <a:r>
              <a:rPr lang="ru-RU" dirty="0"/>
              <a:t>• Если хлебушка кусок на пеньке оставлю? </a:t>
            </a:r>
            <a:r>
              <a:rPr lang="ru-RU" i="1" dirty="0"/>
              <a:t>(да)</a:t>
            </a:r>
            <a:endParaRPr lang="ru-RU" dirty="0"/>
          </a:p>
          <a:p>
            <a:r>
              <a:rPr lang="ru-RU" dirty="0"/>
              <a:t>• Если ветку подвяжу, колышек подставлю? </a:t>
            </a:r>
            <a:r>
              <a:rPr lang="ru-RU" i="1" dirty="0"/>
              <a:t>(да)</a:t>
            </a:r>
            <a:endParaRPr lang="ru-RU" dirty="0"/>
          </a:p>
          <a:p>
            <a:r>
              <a:rPr lang="ru-RU" dirty="0"/>
              <a:t>• Если разведу костёр, а тушить не буду? </a:t>
            </a:r>
            <a:r>
              <a:rPr lang="ru-RU" i="1" dirty="0"/>
              <a:t>(нет)</a:t>
            </a:r>
            <a:endParaRPr lang="ru-RU" dirty="0"/>
          </a:p>
          <a:p>
            <a:r>
              <a:rPr lang="ru-RU" dirty="0"/>
              <a:t>• Если сильно насорю и убирать не буду? </a:t>
            </a:r>
            <a:r>
              <a:rPr lang="ru-RU" i="1" dirty="0"/>
              <a:t>(нет)</a:t>
            </a:r>
            <a:endParaRPr lang="ru-RU" dirty="0"/>
          </a:p>
          <a:p>
            <a:r>
              <a:rPr lang="ru-RU" dirty="0"/>
              <a:t>Если мусор уберу, банку закопаю? </a:t>
            </a:r>
            <a:r>
              <a:rPr lang="ru-RU" i="1" dirty="0"/>
              <a:t>(да)</a:t>
            </a:r>
            <a:endParaRPr lang="ru-RU" dirty="0"/>
          </a:p>
          <a:p>
            <a:r>
              <a:rPr lang="ru-RU" dirty="0"/>
              <a:t>• Я люблю свою </a:t>
            </a:r>
            <a:r>
              <a:rPr lang="ru-RU" b="1" dirty="0"/>
              <a:t>природу</a:t>
            </a:r>
            <a:r>
              <a:rPr lang="ru-RU" dirty="0"/>
              <a:t>, я ей помогаю! </a:t>
            </a:r>
            <a:r>
              <a:rPr lang="ru-RU" i="1" dirty="0"/>
              <a:t>(да)</a:t>
            </a:r>
            <a:endParaRPr lang="ru-RU" dirty="0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251520" y="4357662"/>
            <a:ext cx="504056" cy="44633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00392" y="4528902"/>
            <a:ext cx="792088" cy="3671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45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394395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Здравствуйте</a:t>
            </a:r>
            <a:r>
              <a:rPr lang="ru-RU" dirty="0"/>
              <a:t>, милые дети. Меня зовут Тихоня. Я очень люблю красоту, особенно цветы</a:t>
            </a:r>
            <a:r>
              <a:rPr lang="ru-RU" dirty="0" smtClean="0"/>
              <a:t>! И </a:t>
            </a:r>
            <a:r>
              <a:rPr lang="ru-RU" dirty="0"/>
              <a:t>У меня тоже есть задание для вас.</a:t>
            </a:r>
          </a:p>
        </p:txBody>
      </p:sp>
      <p:pic>
        <p:nvPicPr>
          <p:cNvPr id="4098" name="Picture 2" descr="https://image.jimcdn.com/app/cms/image/transf/dimension=734x1024:format=png/path/s6fd584254a491b6f/image/i17e8d3847ff2b738/version/1601725598/im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667" y="699541"/>
            <a:ext cx="4714356" cy="491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15816" y="1737271"/>
            <a:ext cx="55081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</a:t>
            </a:r>
            <a:r>
              <a:rPr lang="ru-RU" dirty="0"/>
              <a:t>лесу отдыхали туристы и весь мусор кинули в пруд</a:t>
            </a:r>
            <a:r>
              <a:rPr lang="ru-RU" dirty="0" smtClean="0"/>
              <a:t>, бедные </a:t>
            </a:r>
            <a:r>
              <a:rPr lang="ru-RU" dirty="0"/>
              <a:t>его жители рыбки</a:t>
            </a:r>
            <a:r>
              <a:rPr lang="ru-RU" dirty="0" smtClean="0"/>
              <a:t>, раки, лягушки </a:t>
            </a:r>
            <a:r>
              <a:rPr lang="ru-RU" dirty="0"/>
              <a:t>…нужно им помочь отчистить дом от мусора.</a:t>
            </a:r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181603" y="4423586"/>
            <a:ext cx="615651" cy="44748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42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s://static.vecteezy.com/system/resources/previews/001/395/297/original/natural-environment-landscape-scene-free-vect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164"/>
            <a:ext cx="9144000" cy="515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flyclipart.com/thumb2/abs-each-day-and-apples-on-apple-core-clipart-free-clip-50807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631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33344">
            <a:off x="347670" y="2960804"/>
            <a:ext cx="571436" cy="73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www.cointra.es/wp-content/uploads/2018/06/10-curiosidades-sobre-aluminio-Cointr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1" b="95313" l="9961" r="899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436" y="3795886"/>
            <a:ext cx="1471096" cy="735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e7.pngegg.com/pngimages/232/851/png-clipart-computer-icons-broken-glass-miscellaneous-glass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001566"/>
            <a:ext cx="1141934" cy="1141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im0-tub-ru.yandex.net/i?id=55ca0572fbba037982e6fe4d783da71e-l&amp;n=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375" l="0" r="100000">
                        <a14:foregroundMark x1="48222" y1="39125" x2="48222" y2="39125"/>
                        <a14:foregroundMark x1="8000" y1="6375" x2="8000" y2="6375"/>
                        <a14:foregroundMark x1="25222" y1="51875" x2="25222" y2="51875"/>
                        <a14:foregroundMark x1="16556" y1="34750" x2="16556" y2="34750"/>
                        <a14:foregroundMark x1="32778" y1="59875" x2="32778" y2="59875"/>
                        <a14:foregroundMark x1="19667" y1="68000" x2="19667" y2="68000"/>
                        <a14:foregroundMark x1="26000" y1="85125" x2="26000" y2="85125"/>
                        <a14:foregroundMark x1="46333" y1="92000" x2="46333" y2="92000"/>
                        <a14:foregroundMark x1="43667" y1="90375" x2="43667" y2="90375"/>
                        <a14:foregroundMark x1="63778" y1="8875" x2="63778" y2="8875"/>
                        <a14:foregroundMark x1="69111" y1="26500" x2="69111" y2="26500"/>
                        <a14:foregroundMark x1="85111" y1="30125" x2="85111" y2="30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06645"/>
            <a:ext cx="977349" cy="86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s://img2.freepng.ru/20180207/xve/kisspng-plastic-bag-paper-waste-bin-bag-clip-art-harmful-junk-food-5a7bcee1453883.5817759815180633292835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3077" b="90000" l="16556" r="83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307738"/>
            <a:ext cx="1446511" cy="83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s://avatars.mds.yandex.net/get-zen_doc/1221393/pub_5d2ba0398600e100aeb2221a_5d2ba668bc228f00aec35764/scale_120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366" y="2861728"/>
            <a:ext cx="1324634" cy="934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https://flyclipart.com/thumb2/bag-cartoon-full-plastic-refuse-sack-trash-icon-431243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709" y="2666848"/>
            <a:ext cx="1944216" cy="1323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https://sprintscripts.com/wp-content/uploads/2021/04/Pile-of-Garbage-including-Pill-Bottles-Proper-Medical-Disposal-scaled-1-1024x819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768" b="89499" l="4883" r="964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941" y="-304483"/>
            <a:ext cx="2264768" cy="181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0" descr="https://st.depositphotos.com/1494134/4616/v/450/depositphotos_46162233-stock-illustration-garbage-icons-detailed-vector-set.jpg"/>
          <p:cNvSpPr>
            <a:spLocks noChangeAspect="1" noChangeArrowheads="1"/>
          </p:cNvSpPr>
          <p:nvPr/>
        </p:nvSpPr>
        <p:spPr bwMode="auto">
          <a:xfrm>
            <a:off x="155574" y="-144463"/>
            <a:ext cx="1536105" cy="153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4" descr="https://st.depositphotos.com/1494134/4616/v/450/depositphotos_46162233-stock-illustration-garbage-icons-detailed-vector-se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70" name="Picture 26" descr="https://st4.depositphotos.com/16940446/26134/v/1600/depositphotos_261349238-stock-illustration-pile-of-plastic-waste-dump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45" y="342629"/>
            <a:ext cx="1384296" cy="147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2" name="Picture 28" descr="https://fsd.kopilkaurokov.ru/up/html/2021/03/28/k_6060cac9dde7d/576966_28.jpe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921" b="99632" l="799" r="99840">
                        <a14:foregroundMark x1="45048" y1="95948" x2="45048" y2="95948"/>
                        <a14:foregroundMark x1="43450" y1="62431" x2="43450" y2="62431"/>
                        <a14:foregroundMark x1="45208" y1="61142" x2="45208" y2="611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504" y="3607161"/>
            <a:ext cx="909382" cy="788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4" name="Picture 30" descr="https://www.olyf.com/wp-content/uploads/2017/01/limeChips_small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3006" b="97457" l="4625" r="96875">
                        <a14:foregroundMark x1="44125" y1="33179" x2="44125" y2="33179"/>
                        <a14:foregroundMark x1="53000" y1="36532" x2="53000" y2="36532"/>
                        <a14:foregroundMark x1="51250" y1="35723" x2="51250" y2="35723"/>
                        <a14:foregroundMark x1="37125" y1="35723" x2="37125" y2="35723"/>
                        <a14:foregroundMark x1="57375" y1="29133" x2="57375" y2="29133"/>
                        <a14:foregroundMark x1="43250" y1="38960" x2="43250" y2="389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327" y="1410235"/>
            <a:ext cx="981801" cy="1061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346224" y="4572533"/>
            <a:ext cx="683808" cy="41788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181603" y="4634271"/>
            <a:ext cx="615651" cy="44748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25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7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7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7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4903" y="78514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Я вас очень долго ждала. Здравствуйте! Меня зовут Елочка. Я очень люблю лес, и особенно деревья.</a:t>
            </a:r>
          </a:p>
        </p:txBody>
      </p:sp>
      <p:pic>
        <p:nvPicPr>
          <p:cNvPr id="7170" name="Picture 2" descr="https://flomaster.club/uploads/posts/2021-01/1612074492_18-p-ekolyata-risunok-karandashom-1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48064" y="555526"/>
            <a:ext cx="4313225" cy="4765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4903" y="1708472"/>
            <a:ext cx="490267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Скорее приступим к </a:t>
            </a:r>
            <a:r>
              <a:rPr lang="ru-RU" dirty="0" smtClean="0"/>
              <a:t>заданию. В </a:t>
            </a:r>
            <a:r>
              <a:rPr lang="ru-RU" dirty="0"/>
              <a:t>лесу кто то разжег костер в неположенном месте и не потушил его до конца. скорее спасем лес от огня. Надо собрать картинку и мы узнаем что нам нужно делать.</a:t>
            </a:r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179512" y="4587974"/>
            <a:ext cx="720080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00392" y="4515966"/>
            <a:ext cx="864096" cy="5040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32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</TotalTime>
  <Words>274</Words>
  <Application>Microsoft Office PowerPoint</Application>
  <PresentationFormat>Экран (16:9)</PresentationFormat>
  <Paragraphs>36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Пользователь Windows</cp:lastModifiedBy>
  <cp:revision>244</cp:revision>
  <dcterms:created xsi:type="dcterms:W3CDTF">2017-04-14T14:08:30Z</dcterms:created>
  <dcterms:modified xsi:type="dcterms:W3CDTF">2022-03-24T13:59:28Z</dcterms:modified>
</cp:coreProperties>
</file>