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2"/>
    <p:sldId id="266" r:id="rId3"/>
    <p:sldId id="267" r:id="rId4"/>
    <p:sldId id="257" r:id="rId5"/>
    <p:sldId id="268" r:id="rId6"/>
    <p:sldId id="258" r:id="rId7"/>
    <p:sldId id="259" r:id="rId8"/>
    <p:sldId id="261" r:id="rId9"/>
    <p:sldId id="265" r:id="rId10"/>
    <p:sldId id="269" r:id="rId11"/>
    <p:sldId id="264" r:id="rId12"/>
    <p:sldId id="262" r:id="rId13"/>
    <p:sldId id="263" r:id="rId14"/>
    <p:sldId id="271" r:id="rId15"/>
    <p:sldId id="272" r:id="rId1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68638" autoAdjust="0"/>
  </p:normalViewPr>
  <p:slideViewPr>
    <p:cSldViewPr>
      <p:cViewPr varScale="1">
        <p:scale>
          <a:sx n="80" d="100"/>
          <a:sy n="80" d="100"/>
        </p:scale>
        <p:origin x="-25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846138" y="882650"/>
            <a:ext cx="5800725" cy="4351338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900" b="0" strike="noStrike" spc="-1" dirty="0">
                <a:solidFill>
                  <a:srgbClr val="000000"/>
                </a:solidFill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49351" y="5514074"/>
            <a:ext cx="5994443" cy="5223654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2100" b="0" strike="noStrike" spc="-1" dirty="0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51822" cy="580059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500" b="0" strike="noStrike" spc="-1" dirty="0">
                <a:latin typeface="Times New Roman"/>
              </a:rPr>
              <a:t>&lt;верхний колонтитул&gt;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241322" y="0"/>
            <a:ext cx="3251822" cy="580059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ru-RU" sz="1500" b="0" strike="noStrike" spc="-1" dirty="0">
                <a:latin typeface="Times New Roman"/>
              </a:rPr>
              <a:t>&lt;дата/время&gt;</a:t>
            </a: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11028538"/>
            <a:ext cx="3251822" cy="580059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ru-RU" sz="1500" b="0" strike="noStrike" spc="-1" dirty="0">
                <a:latin typeface="Times New Roman"/>
              </a:rPr>
              <a:t>&lt;нижний колонтитул&gt;</a:t>
            </a: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241322" y="11028538"/>
            <a:ext cx="3251822" cy="580059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B923CC91-3672-4153-84C3-0864487AB123}" type="slidenum">
              <a:rPr lang="ru-RU" sz="1500" b="0" strike="noStrike" spc="-1">
                <a:latin typeface="Times New Roman"/>
              </a:rPr>
              <a:pPr algn="r"/>
              <a:t>‹#›</a:t>
            </a:fld>
            <a:endParaRPr lang="ru-RU" sz="1500" b="0" strike="noStrike" spc="-1" dirty="0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2687"/>
          </a:xfrm>
          <a:prstGeom prst="rect">
            <a:avLst/>
          </a:prstGeom>
        </p:spPr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79767" y="4715908"/>
            <a:ext cx="5436713" cy="44661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225761" indent="-224631"/>
            <a:endParaRPr lang="ru-RU" sz="1300" spc="-1" dirty="0">
              <a:latin typeface="Arial"/>
            </a:endParaRPr>
          </a:p>
        </p:txBody>
      </p:sp>
      <p:sp>
        <p:nvSpPr>
          <p:cNvPr id="93" name="CustomShape 3"/>
          <p:cNvSpPr/>
          <p:nvPr/>
        </p:nvSpPr>
        <p:spPr>
          <a:xfrm>
            <a:off x="3850588" y="9430251"/>
            <a:ext cx="2944232" cy="4948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4067" tIns="47033" rIns="94067" bIns="47033" anchor="b"/>
          <a:lstStyle/>
          <a:p>
            <a:pPr algn="r">
              <a:lnSpc>
                <a:spcPct val="100000"/>
              </a:lnSpc>
            </a:pPr>
            <a:fld id="{D6A70B88-BD29-406B-BD14-4F5C9A4F48D4}" type="slidenum">
              <a:rPr lang="ru-RU" sz="1300" spc="-1">
                <a:solidFill>
                  <a:srgbClr val="000000"/>
                </a:solidFill>
              </a:rPr>
              <a:pPr algn="r">
                <a:lnSpc>
                  <a:spcPct val="100000"/>
                </a:lnSpc>
              </a:pPr>
              <a:t>1</a:t>
            </a:fld>
            <a:endParaRPr lang="ru-RU" sz="1300" spc="-1" dirty="0">
              <a:latin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prstGeom prst="rect">
            <a:avLst/>
          </a:prstGeom>
        </p:spPr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679767" y="4715908"/>
            <a:ext cx="5436713" cy="44661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spc="-1" dirty="0">
              <a:latin typeface="Arial"/>
            </a:endParaRPr>
          </a:p>
        </p:txBody>
      </p:sp>
      <p:sp>
        <p:nvSpPr>
          <p:cNvPr id="114" name="CustomShape 3"/>
          <p:cNvSpPr/>
          <p:nvPr/>
        </p:nvSpPr>
        <p:spPr>
          <a:xfrm>
            <a:off x="3850588" y="9430251"/>
            <a:ext cx="2944232" cy="4948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4067" tIns="47033" rIns="94067" bIns="47033" anchor="b"/>
          <a:lstStyle/>
          <a:p>
            <a:pPr algn="r">
              <a:lnSpc>
                <a:spcPct val="100000"/>
              </a:lnSpc>
            </a:pPr>
            <a:fld id="{22BCCEE5-8475-48CE-859C-E9EE81DCDE4A}" type="slidenum">
              <a:rPr lang="ru-RU" sz="1300" spc="-1">
                <a:solidFill>
                  <a:srgbClr val="000000"/>
                </a:solidFill>
              </a:rPr>
              <a:pPr algn="r">
                <a:lnSpc>
                  <a:spcPct val="100000"/>
                </a:lnSpc>
              </a:pPr>
              <a:t>10</a:t>
            </a:fld>
            <a:endParaRPr lang="ru-RU" sz="1300" spc="-1" dirty="0">
              <a:latin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prstGeom prst="rect">
            <a:avLst/>
          </a:prstGeom>
        </p:spPr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679767" y="4715908"/>
            <a:ext cx="5436713" cy="44661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spc="-1" dirty="0">
              <a:latin typeface="Arial"/>
            </a:endParaRPr>
          </a:p>
        </p:txBody>
      </p:sp>
      <p:sp>
        <p:nvSpPr>
          <p:cNvPr id="117" name="CustomShape 3"/>
          <p:cNvSpPr/>
          <p:nvPr/>
        </p:nvSpPr>
        <p:spPr>
          <a:xfrm>
            <a:off x="3850588" y="9430251"/>
            <a:ext cx="2944232" cy="4948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4067" tIns="47033" rIns="94067" bIns="47033" anchor="b"/>
          <a:lstStyle/>
          <a:p>
            <a:pPr algn="r">
              <a:lnSpc>
                <a:spcPct val="100000"/>
              </a:lnSpc>
            </a:pPr>
            <a:fld id="{299E941B-BD6D-44D6-903E-82AF4B4E759B}" type="slidenum">
              <a:rPr lang="ru-RU" sz="1300" spc="-1">
                <a:solidFill>
                  <a:srgbClr val="000000"/>
                </a:solidFill>
              </a:rPr>
              <a:pPr algn="r">
                <a:lnSpc>
                  <a:spcPct val="100000"/>
                </a:lnSpc>
              </a:pPr>
              <a:t>11</a:t>
            </a:fld>
            <a:endParaRPr lang="ru-RU" sz="1300" spc="-1" dirty="0">
              <a:latin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prstGeom prst="rect">
            <a:avLst/>
          </a:prstGeom>
        </p:spPr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679767" y="4715908"/>
            <a:ext cx="5436713" cy="44661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225761" indent="-224631"/>
            <a:endParaRPr lang="ru-RU" sz="2100" spc="-1" dirty="0">
              <a:latin typeface="Arial"/>
            </a:endParaRPr>
          </a:p>
          <a:p>
            <a:pPr marL="225761" indent="-224631"/>
            <a:endParaRPr lang="ru-RU" sz="2100" spc="-1" dirty="0">
              <a:latin typeface="Arial"/>
            </a:endParaRPr>
          </a:p>
          <a:p>
            <a:pPr marL="225761" indent="-224631"/>
            <a:endParaRPr lang="ru-RU" sz="2100" spc="-1" dirty="0">
              <a:latin typeface="Arial"/>
            </a:endParaRPr>
          </a:p>
          <a:p>
            <a:pPr marL="225761" indent="-224631"/>
            <a:endParaRPr lang="ru-RU" sz="2100" spc="-1" dirty="0">
              <a:latin typeface="Arial"/>
            </a:endParaRPr>
          </a:p>
          <a:p>
            <a:pPr marL="225761" indent="-224631"/>
            <a:endParaRPr lang="ru-RU" sz="2100" spc="-1" dirty="0">
              <a:latin typeface="Arial"/>
            </a:endParaRPr>
          </a:p>
          <a:p>
            <a:pPr marL="225761" indent="-224631"/>
            <a:endParaRPr lang="ru-RU" sz="2100" spc="-1" dirty="0">
              <a:latin typeface="Arial"/>
            </a:endParaRPr>
          </a:p>
          <a:p>
            <a:pPr marL="225761" indent="-224631"/>
            <a:endParaRPr lang="ru-RU" sz="2100" spc="-1" dirty="0">
              <a:latin typeface="Arial"/>
            </a:endParaRPr>
          </a:p>
        </p:txBody>
      </p:sp>
      <p:sp>
        <p:nvSpPr>
          <p:cNvPr id="111" name="CustomShape 3"/>
          <p:cNvSpPr/>
          <p:nvPr/>
        </p:nvSpPr>
        <p:spPr>
          <a:xfrm>
            <a:off x="3850588" y="9430251"/>
            <a:ext cx="2944232" cy="4948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4067" tIns="47033" rIns="94067" bIns="47033" anchor="b"/>
          <a:lstStyle/>
          <a:p>
            <a:pPr algn="r">
              <a:lnSpc>
                <a:spcPct val="100000"/>
              </a:lnSpc>
            </a:pPr>
            <a:fld id="{A6B3EBAE-BB48-4C27-A5F0-252927FC4312}" type="slidenum">
              <a:rPr lang="ru-RU" sz="1300" spc="-1">
                <a:solidFill>
                  <a:srgbClr val="000000"/>
                </a:solidFill>
              </a:rPr>
              <a:pPr algn="r">
                <a:lnSpc>
                  <a:spcPct val="100000"/>
                </a:lnSpc>
              </a:pPr>
              <a:t>12</a:t>
            </a:fld>
            <a:endParaRPr lang="ru-RU" sz="1300" spc="-1" dirty="0">
              <a:latin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prstGeom prst="rect">
            <a:avLst/>
          </a:prstGeom>
        </p:spPr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679767" y="4715908"/>
            <a:ext cx="5436713" cy="44661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spc="-1" dirty="0">
              <a:latin typeface="Arial"/>
            </a:endParaRPr>
          </a:p>
        </p:txBody>
      </p:sp>
      <p:sp>
        <p:nvSpPr>
          <p:cNvPr id="114" name="CustomShape 3"/>
          <p:cNvSpPr/>
          <p:nvPr/>
        </p:nvSpPr>
        <p:spPr>
          <a:xfrm>
            <a:off x="3850588" y="9430251"/>
            <a:ext cx="2944232" cy="4948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4067" tIns="47033" rIns="94067" bIns="47033" anchor="b"/>
          <a:lstStyle/>
          <a:p>
            <a:pPr algn="r">
              <a:lnSpc>
                <a:spcPct val="100000"/>
              </a:lnSpc>
            </a:pPr>
            <a:fld id="{22BCCEE5-8475-48CE-859C-E9EE81DCDE4A}" type="slidenum">
              <a:rPr lang="ru-RU" sz="1300" spc="-1">
                <a:solidFill>
                  <a:srgbClr val="000000"/>
                </a:solidFill>
              </a:rPr>
              <a:pPr algn="r">
                <a:lnSpc>
                  <a:spcPct val="100000"/>
                </a:lnSpc>
              </a:pPr>
              <a:t>13</a:t>
            </a:fld>
            <a:endParaRPr lang="ru-RU" sz="1300" spc="-1" dirty="0">
              <a:latin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prstGeom prst="rect">
            <a:avLst/>
          </a:prstGeom>
        </p:spPr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679767" y="4715908"/>
            <a:ext cx="5436713" cy="44661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spc="-1" dirty="0">
              <a:latin typeface="Arial"/>
            </a:endParaRPr>
          </a:p>
        </p:txBody>
      </p:sp>
      <p:sp>
        <p:nvSpPr>
          <p:cNvPr id="114" name="CustomShape 3"/>
          <p:cNvSpPr/>
          <p:nvPr/>
        </p:nvSpPr>
        <p:spPr>
          <a:xfrm>
            <a:off x="3850588" y="9430251"/>
            <a:ext cx="2944232" cy="4948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4067" tIns="47033" rIns="94067" bIns="47033" anchor="b"/>
          <a:lstStyle/>
          <a:p>
            <a:pPr algn="r">
              <a:lnSpc>
                <a:spcPct val="100000"/>
              </a:lnSpc>
            </a:pPr>
            <a:fld id="{22BCCEE5-8475-48CE-859C-E9EE81DCDE4A}" type="slidenum">
              <a:rPr lang="ru-RU" sz="1300" spc="-1">
                <a:solidFill>
                  <a:srgbClr val="000000"/>
                </a:solidFill>
              </a:rPr>
              <a:pPr algn="r">
                <a:lnSpc>
                  <a:spcPct val="100000"/>
                </a:lnSpc>
              </a:pPr>
              <a:t>14</a:t>
            </a:fld>
            <a:endParaRPr lang="ru-RU" sz="1300" spc="-1" dirty="0">
              <a:latin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128BA1-07BC-4251-9B2A-B65013A8F7D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prstGeom prst="rect">
            <a:avLst/>
          </a:prstGeom>
        </p:spPr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679767" y="4715908"/>
            <a:ext cx="5436713" cy="44661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225761" marR="0" indent="-22500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6" name="CustomShape 3"/>
          <p:cNvSpPr/>
          <p:nvPr/>
        </p:nvSpPr>
        <p:spPr>
          <a:xfrm>
            <a:off x="3850588" y="9430251"/>
            <a:ext cx="2944232" cy="4948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4067" tIns="47033" rIns="94067" bIns="47033" anchor="b"/>
          <a:lstStyle/>
          <a:p>
            <a:pPr algn="r">
              <a:lnSpc>
                <a:spcPct val="100000"/>
              </a:lnSpc>
            </a:pPr>
            <a:fld id="{4401FF33-CF66-453C-A72C-2AB93F378C32}" type="slidenum">
              <a:rPr lang="ru-RU" sz="1300" spc="-1">
                <a:solidFill>
                  <a:srgbClr val="000000"/>
                </a:solidFill>
              </a:rPr>
              <a:pPr algn="r">
                <a:lnSpc>
                  <a:spcPct val="100000"/>
                </a:lnSpc>
              </a:pPr>
              <a:t>2</a:t>
            </a:fld>
            <a:endParaRPr lang="ru-RU" sz="1300" spc="-1" dirty="0"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prstGeom prst="rect">
            <a:avLst/>
          </a:prstGeom>
        </p:spPr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679767" y="4715908"/>
            <a:ext cx="5436713" cy="44661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225761" indent="-224631"/>
            <a:endParaRPr lang="ru-RU" sz="1300" spc="-1" dirty="0">
              <a:latin typeface="Arial"/>
            </a:endParaRPr>
          </a:p>
        </p:txBody>
      </p:sp>
      <p:sp>
        <p:nvSpPr>
          <p:cNvPr id="105" name="CustomShape 3"/>
          <p:cNvSpPr/>
          <p:nvPr/>
        </p:nvSpPr>
        <p:spPr>
          <a:xfrm>
            <a:off x="3850588" y="9430251"/>
            <a:ext cx="2944232" cy="4948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4067" tIns="47033" rIns="94067" bIns="47033" anchor="b"/>
          <a:lstStyle/>
          <a:p>
            <a:pPr algn="r">
              <a:lnSpc>
                <a:spcPct val="100000"/>
              </a:lnSpc>
            </a:pPr>
            <a:fld id="{204E3E65-7227-41D0-B500-EA7550369442}" type="slidenum">
              <a:rPr lang="ru-RU" sz="1300" spc="-1">
                <a:solidFill>
                  <a:srgbClr val="000000"/>
                </a:solidFill>
              </a:rPr>
              <a:pPr algn="r">
                <a:lnSpc>
                  <a:spcPct val="100000"/>
                </a:lnSpc>
              </a:pPr>
              <a:t>3</a:t>
            </a:fld>
            <a:endParaRPr lang="ru-RU" sz="1300" spc="-1" dirty="0">
              <a:latin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prstGeom prst="rect">
            <a:avLst/>
          </a:prstGeom>
        </p:spPr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679767" y="4715908"/>
            <a:ext cx="5436713" cy="44661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5761" indent="-225008"/>
            <a:endParaRPr lang="ru-RU" sz="1300" spc="-1" dirty="0">
              <a:latin typeface="Arial"/>
            </a:endParaRPr>
          </a:p>
        </p:txBody>
      </p:sp>
      <p:sp>
        <p:nvSpPr>
          <p:cNvPr id="96" name="CustomShape 3"/>
          <p:cNvSpPr/>
          <p:nvPr/>
        </p:nvSpPr>
        <p:spPr>
          <a:xfrm>
            <a:off x="3850588" y="9430251"/>
            <a:ext cx="2944232" cy="4948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4067" tIns="47033" rIns="94067" bIns="47033" anchor="b"/>
          <a:lstStyle/>
          <a:p>
            <a:pPr algn="r">
              <a:lnSpc>
                <a:spcPct val="100000"/>
              </a:lnSpc>
            </a:pPr>
            <a:fld id="{4401FF33-CF66-453C-A72C-2AB93F378C32}" type="slidenum">
              <a:rPr lang="ru-RU" sz="1300" spc="-1">
                <a:solidFill>
                  <a:srgbClr val="000000"/>
                </a:solidFill>
              </a:rPr>
              <a:pPr algn="r">
                <a:lnSpc>
                  <a:spcPct val="100000"/>
                </a:lnSpc>
              </a:pPr>
              <a:t>4</a:t>
            </a:fld>
            <a:endParaRPr lang="ru-RU" sz="1300" spc="-1" dirty="0">
              <a:latin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prstGeom prst="rect">
            <a:avLst/>
          </a:prstGeom>
        </p:spPr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679767" y="4715908"/>
            <a:ext cx="5436713" cy="44661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225761" marR="0" indent="-22500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6" name="CustomShape 3"/>
          <p:cNvSpPr/>
          <p:nvPr/>
        </p:nvSpPr>
        <p:spPr>
          <a:xfrm>
            <a:off x="3850588" y="9430251"/>
            <a:ext cx="2944232" cy="4948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4067" tIns="47033" rIns="94067" bIns="47033" anchor="b"/>
          <a:lstStyle/>
          <a:p>
            <a:pPr algn="r">
              <a:lnSpc>
                <a:spcPct val="100000"/>
              </a:lnSpc>
            </a:pPr>
            <a:fld id="{4401FF33-CF66-453C-A72C-2AB93F378C32}" type="slidenum">
              <a:rPr lang="ru-RU" sz="1300" spc="-1">
                <a:solidFill>
                  <a:srgbClr val="000000"/>
                </a:solidFill>
              </a:rPr>
              <a:pPr algn="r">
                <a:lnSpc>
                  <a:spcPct val="100000"/>
                </a:lnSpc>
              </a:pPr>
              <a:t>5</a:t>
            </a:fld>
            <a:endParaRPr lang="ru-RU" sz="1300" spc="-1" dirty="0">
              <a:latin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prstGeom prst="rect">
            <a:avLst/>
          </a:prstGeom>
        </p:spPr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679767" y="4715908"/>
            <a:ext cx="5436713" cy="44661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225761" indent="-224631"/>
            <a:endParaRPr lang="ru-RU" sz="1300" spc="-1" dirty="0">
              <a:latin typeface="Arial"/>
            </a:endParaRPr>
          </a:p>
        </p:txBody>
      </p:sp>
      <p:sp>
        <p:nvSpPr>
          <p:cNvPr id="99" name="CustomShape 3"/>
          <p:cNvSpPr/>
          <p:nvPr/>
        </p:nvSpPr>
        <p:spPr>
          <a:xfrm>
            <a:off x="3850588" y="9430251"/>
            <a:ext cx="2944232" cy="4948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4067" tIns="47033" rIns="94067" bIns="47033" anchor="b"/>
          <a:lstStyle/>
          <a:p>
            <a:pPr algn="r">
              <a:lnSpc>
                <a:spcPct val="100000"/>
              </a:lnSpc>
            </a:pPr>
            <a:fld id="{96EF23F1-1D15-4682-BEE3-71393402D057}" type="slidenum">
              <a:rPr lang="ru-RU" sz="1300" spc="-1">
                <a:solidFill>
                  <a:srgbClr val="000000"/>
                </a:solidFill>
              </a:rPr>
              <a:pPr algn="r">
                <a:lnSpc>
                  <a:spcPct val="100000"/>
                </a:lnSpc>
              </a:pPr>
              <a:t>6</a:t>
            </a:fld>
            <a:endParaRPr lang="ru-RU" sz="1300" spc="-1" dirty="0">
              <a:latin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prstGeom prst="rect">
            <a:avLst/>
          </a:prstGeom>
        </p:spPr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679767" y="4715908"/>
            <a:ext cx="5436713" cy="44661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spc="-1" dirty="0">
              <a:latin typeface="Arial"/>
            </a:endParaRPr>
          </a:p>
        </p:txBody>
      </p:sp>
      <p:sp>
        <p:nvSpPr>
          <p:cNvPr id="102" name="CustomShape 3"/>
          <p:cNvSpPr/>
          <p:nvPr/>
        </p:nvSpPr>
        <p:spPr>
          <a:xfrm>
            <a:off x="3850588" y="9430251"/>
            <a:ext cx="2944232" cy="4948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4067" tIns="47033" rIns="94067" bIns="47033" anchor="b"/>
          <a:lstStyle/>
          <a:p>
            <a:pPr algn="r">
              <a:lnSpc>
                <a:spcPct val="100000"/>
              </a:lnSpc>
            </a:pPr>
            <a:fld id="{48877E74-BAAE-4F23-9F5A-6FD2798EB9E7}" type="slidenum">
              <a:rPr lang="ru-RU" sz="1300" spc="-1">
                <a:solidFill>
                  <a:srgbClr val="000000"/>
                </a:solidFill>
              </a:rPr>
              <a:pPr algn="r">
                <a:lnSpc>
                  <a:spcPct val="100000"/>
                </a:lnSpc>
              </a:pPr>
              <a:t>7</a:t>
            </a:fld>
            <a:endParaRPr lang="ru-RU" sz="1300" spc="-1" dirty="0">
              <a:latin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679767" y="4715908"/>
            <a:ext cx="5436713" cy="44661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225761" indent="-224631"/>
            <a:endParaRPr lang="ru-RU" sz="1300" spc="-1" dirty="0">
              <a:latin typeface="Arial"/>
            </a:endParaRPr>
          </a:p>
        </p:txBody>
      </p:sp>
      <p:sp>
        <p:nvSpPr>
          <p:cNvPr id="108" name="CustomShape 3"/>
          <p:cNvSpPr/>
          <p:nvPr/>
        </p:nvSpPr>
        <p:spPr>
          <a:xfrm>
            <a:off x="3850588" y="9430251"/>
            <a:ext cx="2944232" cy="4948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4067" tIns="47033" rIns="94067" bIns="47033" anchor="b"/>
          <a:lstStyle/>
          <a:p>
            <a:pPr algn="r">
              <a:lnSpc>
                <a:spcPct val="100000"/>
              </a:lnSpc>
            </a:pPr>
            <a:fld id="{A4748E46-8927-486B-A6B5-68E240168ABF}" type="slidenum">
              <a:rPr lang="ru-RU" sz="1300" spc="-1">
                <a:solidFill>
                  <a:srgbClr val="000000"/>
                </a:solidFill>
              </a:rPr>
              <a:pPr algn="r">
                <a:lnSpc>
                  <a:spcPct val="100000"/>
                </a:lnSpc>
              </a:pPr>
              <a:t>8</a:t>
            </a:fld>
            <a:endParaRPr lang="ru-RU" sz="1300" spc="-1" dirty="0">
              <a:latin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prstGeom prst="rect">
            <a:avLst/>
          </a:prstGeom>
        </p:spPr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679767" y="4715908"/>
            <a:ext cx="5436713" cy="446613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100" spc="-1" dirty="0">
              <a:latin typeface="Arial"/>
            </a:endParaRPr>
          </a:p>
        </p:txBody>
      </p:sp>
      <p:sp>
        <p:nvSpPr>
          <p:cNvPr id="120" name="CustomShape 3"/>
          <p:cNvSpPr/>
          <p:nvPr/>
        </p:nvSpPr>
        <p:spPr>
          <a:xfrm>
            <a:off x="3850588" y="9430251"/>
            <a:ext cx="2944232" cy="4948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4067" tIns="47033" rIns="94067" bIns="47033" anchor="b"/>
          <a:lstStyle/>
          <a:p>
            <a:pPr algn="r">
              <a:lnSpc>
                <a:spcPct val="100000"/>
              </a:lnSpc>
            </a:pPr>
            <a:fld id="{11E76CA8-85F0-4B93-938B-22100108E4A7}" type="slidenum">
              <a:rPr lang="ru-RU" sz="1300" spc="-1">
                <a:solidFill>
                  <a:srgbClr val="000000"/>
                </a:solidFill>
              </a:rPr>
              <a:pPr algn="r">
                <a:lnSpc>
                  <a:spcPct val="100000"/>
                </a:lnSpc>
              </a:pPr>
              <a:t>9</a:t>
            </a:fld>
            <a:endParaRPr lang="ru-RU" sz="1300" spc="-1" dirty="0"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/>
          <p:cNvPicPr/>
          <p:nvPr/>
        </p:nvPicPr>
        <p:blipFill>
          <a:blip r:embed="rId3" cstate="print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45" name="CustomShape 1"/>
          <p:cNvSpPr/>
          <p:nvPr/>
        </p:nvSpPr>
        <p:spPr>
          <a:xfrm>
            <a:off x="395640" y="260640"/>
            <a:ext cx="8495640" cy="6597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4800" b="1" strike="noStrike" spc="-1" dirty="0" smtClean="0">
                <a:solidFill>
                  <a:srgbClr val="C00000"/>
                </a:solidFill>
                <a:latin typeface="Gabriola"/>
                <a:ea typeface="DejaVu Sans"/>
              </a:rPr>
              <a:t>Педагогический проект</a:t>
            </a:r>
          </a:p>
          <a:p>
            <a:pPr algn="ctr"/>
            <a:r>
              <a:rPr lang="ru-RU" sz="4800" b="1" strike="noStrike" spc="-1" dirty="0" smtClean="0">
                <a:solidFill>
                  <a:srgbClr val="C00000"/>
                </a:solidFill>
                <a:latin typeface="Gabriola"/>
                <a:ea typeface="DejaVu Sans"/>
              </a:rPr>
              <a:t>«Использование </a:t>
            </a:r>
            <a:r>
              <a:rPr lang="ru-RU" sz="4800" b="1" strike="noStrike" spc="-1" dirty="0">
                <a:solidFill>
                  <a:srgbClr val="C00000"/>
                </a:solidFill>
                <a:latin typeface="Gabriola"/>
                <a:ea typeface="DejaVu Sans"/>
              </a:rPr>
              <a:t>методики  </a:t>
            </a:r>
            <a:endParaRPr lang="ru-RU" sz="4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800" b="1" spc="-1" dirty="0" smtClean="0">
                <a:solidFill>
                  <a:srgbClr val="C00000"/>
                </a:solidFill>
                <a:latin typeface="Gabriola"/>
                <a:ea typeface="DejaVu Sans"/>
              </a:rPr>
              <a:t>Н. А. </a:t>
            </a:r>
            <a:r>
              <a:rPr lang="ru-RU" sz="4800" b="1" strike="noStrike" spc="-1" dirty="0" smtClean="0">
                <a:solidFill>
                  <a:srgbClr val="C00000"/>
                </a:solidFill>
                <a:latin typeface="Gabriola"/>
                <a:ea typeface="DejaVu Sans"/>
              </a:rPr>
              <a:t>Зайцева </a:t>
            </a:r>
            <a:r>
              <a:rPr lang="ru-RU" sz="4800" b="1" strike="noStrike" spc="-1" dirty="0">
                <a:solidFill>
                  <a:srgbClr val="C00000"/>
                </a:solidFill>
                <a:latin typeface="Gabriola"/>
                <a:ea typeface="DejaVu Sans"/>
              </a:rPr>
              <a:t>в работе </a:t>
            </a:r>
            <a:endParaRPr lang="ru-RU" sz="4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800" b="1" strike="noStrike" spc="-1" dirty="0">
                <a:solidFill>
                  <a:srgbClr val="C00000"/>
                </a:solidFill>
                <a:latin typeface="Gabriola"/>
                <a:ea typeface="DejaVu Sans"/>
              </a:rPr>
              <a:t>с детьми с нарушениями речи»</a:t>
            </a:r>
            <a:endParaRPr lang="ru-RU" sz="48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endParaRPr lang="ru-RU" sz="3200" b="1" spc="-1" dirty="0" smtClean="0">
              <a:solidFill>
                <a:srgbClr val="0C223D"/>
              </a:solidFill>
              <a:latin typeface="Gabriola"/>
            </a:endParaRPr>
          </a:p>
          <a:p>
            <a:pPr algn="r">
              <a:lnSpc>
                <a:spcPct val="100000"/>
              </a:lnSpc>
            </a:pPr>
            <a:r>
              <a:rPr lang="ru-RU" sz="3200" b="1" spc="-1" dirty="0" smtClean="0">
                <a:solidFill>
                  <a:srgbClr val="0C223D"/>
                </a:solidFill>
                <a:latin typeface="Gabriola"/>
              </a:rPr>
              <a:t>Выполнила :                       </a:t>
            </a:r>
            <a:endParaRPr lang="ru-RU" sz="3200" spc="-1" dirty="0" smtClean="0"/>
          </a:p>
          <a:p>
            <a:pPr algn="r">
              <a:lnSpc>
                <a:spcPct val="100000"/>
              </a:lnSpc>
            </a:pPr>
            <a:r>
              <a:rPr lang="ru-RU" sz="3200" b="1" spc="-1" dirty="0" smtClean="0">
                <a:solidFill>
                  <a:srgbClr val="0C223D"/>
                </a:solidFill>
                <a:latin typeface="Gabriola"/>
              </a:rPr>
              <a:t> </a:t>
            </a:r>
          </a:p>
          <a:p>
            <a:pPr algn="r">
              <a:lnSpc>
                <a:spcPct val="100000"/>
              </a:lnSpc>
            </a:pPr>
            <a:r>
              <a:rPr lang="ru-RU" sz="3200" b="1" spc="-1" dirty="0" smtClean="0">
                <a:solidFill>
                  <a:srgbClr val="0C223D"/>
                </a:solidFill>
                <a:latin typeface="Gabriola"/>
              </a:rPr>
              <a:t> учитель-логопед </a:t>
            </a:r>
            <a:r>
              <a:rPr lang="ru-RU" sz="3200" b="1" spc="-1" dirty="0" smtClean="0">
                <a:solidFill>
                  <a:srgbClr val="0C223D"/>
                </a:solidFill>
                <a:latin typeface="Gabriola"/>
              </a:rPr>
              <a:t>МАОУ СОШ  № </a:t>
            </a:r>
            <a:r>
              <a:rPr lang="ru-RU" sz="3200" b="1" spc="-1" dirty="0" smtClean="0">
                <a:solidFill>
                  <a:srgbClr val="0C223D"/>
                </a:solidFill>
                <a:latin typeface="Gabriola"/>
              </a:rPr>
              <a:t>89 </a:t>
            </a:r>
            <a:endParaRPr lang="ru-RU" sz="3200" b="1" spc="-1" dirty="0" smtClean="0">
              <a:solidFill>
                <a:srgbClr val="0C223D"/>
              </a:solidFill>
              <a:latin typeface="Gabriola"/>
            </a:endParaRPr>
          </a:p>
          <a:p>
            <a:pPr algn="ctr">
              <a:lnSpc>
                <a:spcPct val="100000"/>
              </a:lnSpc>
            </a:pPr>
            <a:r>
              <a:rPr lang="ru-RU" sz="3200" b="1" spc="-1" dirty="0" smtClean="0">
                <a:solidFill>
                  <a:srgbClr val="0C223D"/>
                </a:solidFill>
                <a:latin typeface="Gabriola"/>
              </a:rPr>
              <a:t>    г. Тюмени</a:t>
            </a:r>
            <a:endParaRPr lang="ru-RU" sz="3200" spc="-1" dirty="0" smtClean="0"/>
          </a:p>
          <a:p>
            <a:pPr algn="ctr">
              <a:lnSpc>
                <a:spcPct val="100000"/>
              </a:lnSpc>
            </a:pPr>
            <a:r>
              <a:rPr lang="ru-RU" sz="3200" b="1" spc="-1" dirty="0" smtClean="0">
                <a:solidFill>
                  <a:srgbClr val="0C223D"/>
                </a:solidFill>
                <a:latin typeface="Gabriola"/>
              </a:rPr>
              <a:t>                                                 Федоровская Ирина Владимировна</a:t>
            </a:r>
            <a:endParaRPr lang="ru-RU" sz="3200" spc="-1" dirty="0" smtClean="0"/>
          </a:p>
          <a:p>
            <a:pPr>
              <a:lnSpc>
                <a:spcPct val="100000"/>
              </a:lnSpc>
            </a:pPr>
            <a:endParaRPr lang="ru-RU" sz="5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3200" b="1" strike="noStrike" spc="290" dirty="0">
                <a:solidFill>
                  <a:srgbClr val="6298ED"/>
                </a:solidFill>
                <a:latin typeface="Gabriola"/>
                <a:ea typeface="DejaVu Sans"/>
              </a:rPr>
              <a:t>                                                                     </a:t>
            </a:r>
            <a:endParaRPr lang="ru-RU" sz="3200" b="0" strike="noStrike" spc="-1" dirty="0">
              <a:latin typeface="Arial"/>
            </a:endParaRPr>
          </a:p>
        </p:txBody>
      </p:sp>
      <p:pic>
        <p:nvPicPr>
          <p:cNvPr id="46" name="Picture 3"/>
          <p:cNvPicPr/>
          <p:nvPr/>
        </p:nvPicPr>
        <p:blipFill>
          <a:blip r:embed="rId4" cstate="print"/>
          <a:stretch/>
        </p:blipFill>
        <p:spPr>
          <a:xfrm>
            <a:off x="395536" y="4653136"/>
            <a:ext cx="3168224" cy="190424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2"/>
          <p:cNvPicPr/>
          <p:nvPr/>
        </p:nvPicPr>
        <p:blipFill>
          <a:blip r:embed="rId3" cstate="print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80" name="CustomShape 1"/>
          <p:cNvSpPr/>
          <p:nvPr/>
        </p:nvSpPr>
        <p:spPr>
          <a:xfrm>
            <a:off x="285840" y="285840"/>
            <a:ext cx="8428320" cy="740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60648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3. Заключительный: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Диагностика, анализ результатов проекта .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2"/>
          <p:cNvPicPr/>
          <p:nvPr/>
        </p:nvPicPr>
        <p:blipFill>
          <a:blip r:embed="rId3" cstate="print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82" name="CustomShape 1"/>
          <p:cNvSpPr/>
          <p:nvPr/>
        </p:nvSpPr>
        <p:spPr>
          <a:xfrm>
            <a:off x="251520" y="214200"/>
            <a:ext cx="8677920" cy="63831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 i="1" u="sng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Значение проекта</a:t>
            </a:r>
            <a:r>
              <a:rPr lang="ru-RU" sz="2400" b="1" i="1" u="sng" strike="noStrike" spc="-1" dirty="0" smtClean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: 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И 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так, подводя итог своей работы, я могу утверждать, что благодаря  использованию методики Зайцева на протяжении нескольких месяцев на  занятиях с детьми,  имеющими нарушения речи,  можно проследить положительную динамику</a:t>
            </a:r>
            <a:r>
              <a:rPr lang="ru-RU" sz="24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 именно, автоматизация и дифференциация звуков происходит быстрее, происходит развитие  фонематических процессов, развитие речевого дыхания, а также обогащение словаря.</a:t>
            </a:r>
            <a:r>
              <a:rPr lang="ru-RU" sz="24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2400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Таким образом, ребенок 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становится активным участником процесса по формированию правильного звукопроизношения, ведь в процессе игры  у него задействованы зрительный, слуховой </a:t>
            </a:r>
            <a:r>
              <a:rPr lang="ru-RU" sz="2400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, </a:t>
            </a:r>
            <a:r>
              <a:rPr lang="ru-RU" sz="24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двигательный  и тактильный анализаторы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. </a:t>
            </a:r>
            <a:endParaRPr lang="ru-RU" sz="2400" b="0" strike="noStrike" spc="-1" dirty="0">
              <a:latin typeface="Arial"/>
            </a:endParaRPr>
          </a:p>
        </p:txBody>
      </p:sp>
      <p:pic>
        <p:nvPicPr>
          <p:cNvPr id="83" name="Рисунок 78"/>
          <p:cNvPicPr/>
          <p:nvPr/>
        </p:nvPicPr>
        <p:blipFill>
          <a:blip r:embed="rId4" cstate="print"/>
          <a:stretch/>
        </p:blipFill>
        <p:spPr>
          <a:xfrm>
            <a:off x="0" y="3212976"/>
            <a:ext cx="8572320" cy="1999800"/>
          </a:xfrm>
          <a:prstGeom prst="rect">
            <a:avLst/>
          </a:prstGeom>
          <a:ln>
            <a:noFill/>
          </a:ln>
        </p:spPr>
      </p:pic>
      <p:sp>
        <p:nvSpPr>
          <p:cNvPr id="84" name="CustomShape 2"/>
          <p:cNvSpPr/>
          <p:nvPr/>
        </p:nvSpPr>
        <p:spPr>
          <a:xfrm>
            <a:off x="428760" y="2714760"/>
            <a:ext cx="371448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1800" b="0" strike="noStrike" spc="-1" dirty="0" smtClean="0">
              <a:solidFill>
                <a:srgbClr val="000000"/>
              </a:solidFill>
              <a:latin typeface="Times New Roman"/>
              <a:ea typeface="DejaVu Sans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 smtClean="0">
              <a:solidFill>
                <a:srgbClr val="000000"/>
              </a:solidFill>
              <a:latin typeface="Times New Roman"/>
              <a:ea typeface="DejaVu Sans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автоматизация </a:t>
            </a:r>
            <a:r>
              <a:rPr lang="ru-RU" sz="18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и дифференциация </a:t>
            </a:r>
            <a:r>
              <a:rPr lang="ru-RU" sz="18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звуков </a:t>
            </a:r>
            <a:r>
              <a:rPr lang="ru-RU" sz="18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происходит быстрее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85" name="CustomShape 3"/>
          <p:cNvSpPr/>
          <p:nvPr/>
        </p:nvSpPr>
        <p:spPr>
          <a:xfrm>
            <a:off x="428760" y="3786120"/>
            <a:ext cx="371448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1800" b="0" strike="noStrike" spc="-1" dirty="0" smtClean="0">
              <a:solidFill>
                <a:srgbClr val="000000"/>
              </a:solidFill>
              <a:latin typeface="Times New Roman"/>
              <a:ea typeface="DejaVu Sans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 smtClean="0">
              <a:solidFill>
                <a:srgbClr val="000000"/>
              </a:solidFill>
              <a:latin typeface="Times New Roman"/>
              <a:ea typeface="DejaVu Sans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происходит </a:t>
            </a:r>
            <a:r>
              <a:rPr lang="ru-RU" sz="18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развитие  фонематических процессов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86" name="CustomShape 4"/>
          <p:cNvSpPr/>
          <p:nvPr/>
        </p:nvSpPr>
        <p:spPr>
          <a:xfrm>
            <a:off x="5154840" y="2786040"/>
            <a:ext cx="284040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endParaRPr lang="ru-RU" sz="1800" b="0" strike="noStrike" spc="-1" dirty="0" smtClean="0">
              <a:solidFill>
                <a:srgbClr val="000000"/>
              </a:solidFill>
              <a:latin typeface="Times New Roman"/>
              <a:ea typeface="DejaVu Sans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 smtClean="0">
              <a:solidFill>
                <a:srgbClr val="000000"/>
              </a:solidFill>
              <a:latin typeface="Times New Roman"/>
              <a:ea typeface="DejaVu Sans"/>
            </a:endParaRPr>
          </a:p>
          <a:p>
            <a:pPr>
              <a:lnSpc>
                <a:spcPct val="100000"/>
              </a:lnSpc>
            </a:pPr>
            <a:r>
              <a:rPr lang="ru-RU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    </a:t>
            </a:r>
            <a:r>
              <a:rPr lang="ru-RU" sz="18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речевого </a:t>
            </a:r>
            <a:r>
              <a:rPr lang="ru-RU" sz="18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дыхания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87" name="CustomShape 5"/>
          <p:cNvSpPr/>
          <p:nvPr/>
        </p:nvSpPr>
        <p:spPr>
          <a:xfrm>
            <a:off x="5508720" y="3929040"/>
            <a:ext cx="216216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endParaRPr lang="ru-RU" sz="1800" b="0" strike="noStrike" spc="-1" dirty="0" smtClean="0">
              <a:solidFill>
                <a:srgbClr val="000000"/>
              </a:solidFill>
              <a:latin typeface="Times New Roman"/>
              <a:ea typeface="DejaVu Sans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 smtClean="0">
              <a:solidFill>
                <a:srgbClr val="000000"/>
              </a:solidFill>
              <a:latin typeface="Times New Roman"/>
              <a:ea typeface="DejaVu Sans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обогащение </a:t>
            </a:r>
            <a:r>
              <a:rPr lang="ru-RU" sz="18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словаря</a:t>
            </a:r>
            <a:endParaRPr lang="ru-RU" sz="1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2"/>
          <p:cNvPicPr/>
          <p:nvPr/>
        </p:nvPicPr>
        <p:blipFill>
          <a:blip r:embed="rId3" cstate="print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76" name="CustomShape 1"/>
          <p:cNvSpPr/>
          <p:nvPr/>
        </p:nvSpPr>
        <p:spPr>
          <a:xfrm>
            <a:off x="395640" y="4911120"/>
            <a:ext cx="8495640" cy="460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7" name="CustomShape 2"/>
          <p:cNvSpPr/>
          <p:nvPr/>
        </p:nvSpPr>
        <p:spPr>
          <a:xfrm>
            <a:off x="0" y="5484240"/>
            <a:ext cx="9142560" cy="3985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" name="CustomShape 3"/>
          <p:cNvSpPr/>
          <p:nvPr/>
        </p:nvSpPr>
        <p:spPr>
          <a:xfrm>
            <a:off x="323640" y="188640"/>
            <a:ext cx="8495640" cy="850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 i="1" u="sng" strike="noStrike" spc="-1" dirty="0" smtClean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Приложение:</a:t>
            </a:r>
            <a:endParaRPr lang="ru-RU" sz="2400" b="0" strike="noStrike" spc="-1" dirty="0">
              <a:latin typeface="Arial"/>
            </a:endParaRPr>
          </a:p>
          <a:p>
            <a:pPr marL="228600" indent="-2271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240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Упражнения на развитие </a:t>
            </a:r>
            <a:r>
              <a:rPr lang="ru-RU" sz="2400" spc="-1" dirty="0" smtClean="0">
                <a:solidFill>
                  <a:srgbClr val="000000"/>
                </a:solidFill>
                <a:latin typeface="Times New Roman"/>
              </a:rPr>
              <a:t>речевого дыхания и ритмико-интонационной стороны речи :</a:t>
            </a:r>
          </a:p>
          <a:p>
            <a:pPr marL="457200" indent="-455760">
              <a:lnSpc>
                <a:spcPct val="100000"/>
              </a:lnSpc>
              <a:buClr>
                <a:srgbClr val="000000"/>
              </a:buClr>
              <a:buFont typeface="Arial" pitchFamily="34" charset="0"/>
              <a:buChar char="•"/>
            </a:pPr>
            <a:r>
              <a:rPr lang="ru-RU" sz="24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«Спой </a:t>
            </a:r>
            <a:r>
              <a:rPr lang="ru-RU" sz="2400" b="1" strike="noStrike" spc="-1" dirty="0" err="1">
                <a:solidFill>
                  <a:srgbClr val="000000"/>
                </a:solidFill>
                <a:latin typeface="Times New Roman"/>
                <a:ea typeface="DejaVu Sans"/>
              </a:rPr>
              <a:t>попевку</a:t>
            </a: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» 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</a:t>
            </a:r>
            <a:r>
              <a:rPr lang="ru-RU" sz="2400" b="0" strike="noStrike" spc="-1" dirty="0" err="1">
                <a:solidFill>
                  <a:srgbClr val="000000"/>
                </a:solidFill>
                <a:latin typeface="Times New Roman"/>
                <a:ea typeface="DejaVu Sans"/>
              </a:rPr>
              <a:t>пропевание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таблицы в разных направлениях, с различным исполнением). </a:t>
            </a:r>
            <a:endParaRPr lang="ru-RU" sz="2400" b="0" strike="noStrike" spc="-1" dirty="0">
              <a:latin typeface="Arial"/>
            </a:endParaRPr>
          </a:p>
          <a:p>
            <a:pPr marL="457200" indent="-455760"/>
            <a:r>
              <a:rPr lang="ru-RU" sz="2400" b="0" strike="noStrike" spc="-1" dirty="0" smtClean="0">
                <a:latin typeface="Times New Roman" pitchFamily="18" charset="0"/>
                <a:cs typeface="Times New Roman" pitchFamily="18" charset="0"/>
              </a:rPr>
              <a:t>2.  Упражнения на  </a:t>
            </a:r>
            <a:r>
              <a:rPr lang="ru-RU" sz="2400" spc="-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автоматизацию поставленных звуков в слогах:</a:t>
            </a:r>
            <a:endParaRPr lang="ru-RU" sz="2400" spc="-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576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«Спой песенку этого кубика»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Ребенок берет кубик  и переворачивая его, </a:t>
            </a:r>
            <a:r>
              <a:rPr lang="ru-RU" sz="2400" b="0" strike="noStrike" spc="-1" dirty="0" err="1">
                <a:solidFill>
                  <a:srgbClr val="000000"/>
                </a:solidFill>
                <a:latin typeface="Times New Roman"/>
                <a:ea typeface="DejaVu Sans"/>
              </a:rPr>
              <a:t>пропевает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все грани: «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ЗУ-ЗО-ЗА-ЗЭ-ЗЫ-З» и т.п</a:t>
            </a:r>
            <a:r>
              <a:rPr lang="ru-RU" sz="2400" b="0" strike="noStrike" spc="-1" dirty="0" smtClean="0">
                <a:solidFill>
                  <a:srgbClr val="000000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.</a:t>
            </a:r>
          </a:p>
          <a:p>
            <a:pPr marL="457200" indent="-45576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b="1" spc="-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«Склады рассыпались»</a:t>
            </a:r>
          </a:p>
          <a:p>
            <a:pPr marL="457200" indent="-455760">
              <a:lnSpc>
                <a:spcPct val="100000"/>
              </a:lnSpc>
            </a:pPr>
            <a:r>
              <a:rPr lang="ru-RU" sz="2400" spc="-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Перед ребенком разложены </a:t>
            </a:r>
            <a:r>
              <a:rPr lang="ru-RU" sz="2400" spc="-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пазлы</a:t>
            </a:r>
            <a:r>
              <a:rPr lang="ru-RU" sz="2400" spc="-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на которых написаны гласные и согласные буквы .Нужно подобрать 2  </a:t>
            </a:r>
            <a:r>
              <a:rPr lang="ru-RU" sz="2400" spc="-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пазла</a:t>
            </a:r>
            <a:r>
              <a:rPr lang="ru-RU" sz="2400" spc="-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так, чтобы их можно было соединить вместе , затем проговорить получившийся склад.</a:t>
            </a:r>
            <a:endParaRPr lang="ru-RU" sz="24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2"/>
          <p:cNvPicPr/>
          <p:nvPr/>
        </p:nvPicPr>
        <p:blipFill>
          <a:blip r:embed="rId3" cstate="print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80" name="CustomShape 1"/>
          <p:cNvSpPr/>
          <p:nvPr/>
        </p:nvSpPr>
        <p:spPr>
          <a:xfrm>
            <a:off x="285840" y="285840"/>
            <a:ext cx="8606640" cy="616749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457200" indent="-455760">
              <a:lnSpc>
                <a:spcPct val="100000"/>
              </a:lnSpc>
              <a:buAutoNum type="arabicPeriod" startAt="3"/>
            </a:pPr>
            <a:r>
              <a:rPr lang="ru-RU" sz="24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Упражнения на </a:t>
            </a:r>
            <a:r>
              <a:rPr lang="ru-RU" sz="2400" spc="-1" dirty="0" smtClean="0">
                <a:solidFill>
                  <a:srgbClr val="000000"/>
                </a:solidFill>
                <a:latin typeface="Times New Roman"/>
              </a:rPr>
              <a:t>автоматизацию звука в словах и развитие фонематического слуха:</a:t>
            </a:r>
          </a:p>
          <a:p>
            <a:pPr marL="458640" indent="-457200">
              <a:lnSpc>
                <a:spcPct val="100000"/>
              </a:lnSpc>
              <a:buFont typeface="Arial" pitchFamily="34" charset="0"/>
              <a:buChar char="•"/>
            </a:pPr>
            <a:endParaRPr lang="ru-RU" sz="2400" b="1" strike="noStrike" spc="-1" dirty="0" smtClean="0">
              <a:solidFill>
                <a:srgbClr val="000000"/>
              </a:solidFill>
              <a:latin typeface="Times New Roman"/>
              <a:ea typeface="DejaVu Sans"/>
            </a:endParaRPr>
          </a:p>
          <a:p>
            <a:pPr marL="458640" indent="-45720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«</a:t>
            </a: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Угадай задуманное слово»</a:t>
            </a: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   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Логопед придумывает слово, затем просит детей найти нужные кубики. После того, как дети поставят кубики нужной стороной,  составленное слово прочитывается</a:t>
            </a:r>
            <a:r>
              <a:rPr lang="ru-RU" sz="24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</a:t>
            </a:r>
          </a:p>
          <a:p>
            <a:pPr marL="457200" indent="-455760">
              <a:lnSpc>
                <a:spcPct val="100000"/>
              </a:lnSpc>
              <a:buFont typeface="Arial" pitchFamily="34" charset="0"/>
              <a:buChar char="•"/>
            </a:pPr>
            <a:endParaRPr lang="ru-RU" sz="2400" b="1" spc="-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576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b="1" spc="-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«Придумай слово на заданный склад»</a:t>
            </a:r>
          </a:p>
          <a:p>
            <a:pPr marL="457200" indent="-455760">
              <a:lnSpc>
                <a:spcPct val="100000"/>
              </a:lnSpc>
            </a:pPr>
            <a:r>
              <a:rPr lang="ru-RU" sz="2400" spc="-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Логопед просит детей придумать слово на заданный склад.</a:t>
            </a:r>
            <a:endParaRPr lang="ru-RU" sz="2400" spc="-1" dirty="0">
              <a:latin typeface="Times New Roman" pitchFamily="18" charset="0"/>
              <a:cs typeface="Times New Roman" pitchFamily="18" charset="0"/>
            </a:endParaRPr>
          </a:p>
          <a:p>
            <a:pPr marL="457200" indent="-455760">
              <a:lnSpc>
                <a:spcPct val="100000"/>
              </a:lnSpc>
            </a:pPr>
            <a:r>
              <a:rPr lang="ru-RU" sz="2400" b="0" strike="noStrike" spc="-1" dirty="0" smtClean="0">
                <a:latin typeface="Arial"/>
              </a:rPr>
              <a:t>(</a:t>
            </a:r>
            <a:r>
              <a:rPr lang="ru-RU" sz="2400" b="0" strike="noStrike" spc="-1" dirty="0" smtClean="0">
                <a:latin typeface="Times New Roman" pitchFamily="18" charset="0"/>
                <a:cs typeface="Times New Roman" pitchFamily="18" charset="0"/>
              </a:rPr>
              <a:t>Например, на  склад «СО»: сок, сом, соль, соты и т.д.)</a:t>
            </a:r>
          </a:p>
          <a:p>
            <a:pPr marL="457200" indent="-455760">
              <a:lnSpc>
                <a:spcPct val="100000"/>
              </a:lnSpc>
            </a:pPr>
            <a:endParaRPr lang="ru-RU" sz="2400" spc="-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576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b="1" strike="noStrike" spc="-1" dirty="0" smtClean="0">
                <a:latin typeface="Times New Roman" pitchFamily="18" charset="0"/>
                <a:cs typeface="Times New Roman" pitchFamily="18" charset="0"/>
              </a:rPr>
              <a:t>«Зоопарк»</a:t>
            </a:r>
          </a:p>
          <a:p>
            <a:pPr marL="457200" indent="-455760">
              <a:lnSpc>
                <a:spcPct val="100000"/>
              </a:lnSpc>
            </a:pPr>
            <a:r>
              <a:rPr lang="ru-RU" sz="2400" spc="-1" dirty="0" smtClean="0">
                <a:latin typeface="Times New Roman" pitchFamily="18" charset="0"/>
                <a:cs typeface="Times New Roman" pitchFamily="18" charset="0"/>
              </a:rPr>
              <a:t>Логопед предлагает детям поиграть в игру «Зоопарк» и составить из кубиков названия животных , в которых есть звук «Л».</a:t>
            </a:r>
            <a:endParaRPr lang="ru-RU" sz="2400" strike="noStrike" spc="-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5760">
              <a:lnSpc>
                <a:spcPct val="100000"/>
              </a:lnSpc>
              <a:buFont typeface="Arial" pitchFamily="34" charset="0"/>
              <a:buChar char="•"/>
            </a:pPr>
            <a:endParaRPr lang="ru-RU" sz="2400" b="0" strike="noStrike" spc="-1" dirty="0">
              <a:latin typeface="Times New Roman" pitchFamily="18" charset="0"/>
              <a:cs typeface="Times New Roman" pitchFamily="18" charset="0"/>
            </a:endParaRPr>
          </a:p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2"/>
          <p:cNvPicPr/>
          <p:nvPr/>
        </p:nvPicPr>
        <p:blipFill>
          <a:blip r:embed="rId3" cstate="print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80" name="CustomShape 1"/>
          <p:cNvSpPr/>
          <p:nvPr/>
        </p:nvSpPr>
        <p:spPr>
          <a:xfrm>
            <a:off x="285840" y="285840"/>
            <a:ext cx="8428320" cy="740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marL="457200" indent="-455760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60648"/>
            <a:ext cx="82089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5760"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spc="-1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spc="-1" dirty="0" smtClean="0">
                <a:solidFill>
                  <a:srgbClr val="000000"/>
                </a:solidFill>
                <a:latin typeface="Times New Roman"/>
              </a:rPr>
              <a:t>«Найди вагончики»</a:t>
            </a:r>
            <a:endParaRPr lang="ru-RU" sz="2400" spc="-1" dirty="0" smtClean="0"/>
          </a:p>
          <a:p>
            <a:pPr marL="457200" indent="-455760">
              <a:lnSpc>
                <a:spcPct val="100000"/>
              </a:lnSpc>
            </a:pPr>
            <a:r>
              <a:rPr lang="ru-RU" sz="2400" b="1" spc="-1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spc="-1" dirty="0" smtClean="0">
                <a:solidFill>
                  <a:srgbClr val="000000"/>
                </a:solidFill>
                <a:latin typeface="Times New Roman"/>
              </a:rPr>
              <a:t>Логопед прячет в кабинете вагончики, на которых наклеены склады. Детям нужно отыскать все вагончики. Правильно их  «прицепить» к паровозику и прочитать полученное слово. </a:t>
            </a:r>
          </a:p>
          <a:p>
            <a:pPr marL="457200" indent="-455760">
              <a:lnSpc>
                <a:spcPct val="100000"/>
              </a:lnSpc>
            </a:pPr>
            <a:r>
              <a:rPr lang="ru-RU" sz="2400" spc="-1" dirty="0" smtClean="0">
                <a:solidFill>
                  <a:srgbClr val="000000"/>
                </a:solidFill>
                <a:latin typeface="Times New Roman"/>
              </a:rPr>
              <a:t>(Например, слова «МЫ-Ш-КА» и «МИ-Ш-КА»)</a:t>
            </a:r>
          </a:p>
          <a:p>
            <a:pPr marL="457200" indent="-455760">
              <a:lnSpc>
                <a:spcPct val="100000"/>
              </a:lnSpc>
            </a:pPr>
            <a:endParaRPr lang="ru-RU" sz="2400" spc="-1" dirty="0" smtClean="0">
              <a:solidFill>
                <a:srgbClr val="000000"/>
              </a:solidFill>
              <a:latin typeface="Times New Roman"/>
            </a:endParaRPr>
          </a:p>
          <a:p>
            <a:pPr marL="457200" indent="-455760">
              <a:lnSpc>
                <a:spcPct val="100000"/>
              </a:lnSpc>
            </a:pPr>
            <a:endParaRPr lang="ru-RU" sz="2400" spc="-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551836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4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Упражнения на дифференциацию звуков: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«Укрась дерево листочками».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листочках  из картона написаны склады, например СА-ША,  СУ-ШУ и т.д. Дети проговаривают склады на листочках и приклеивают листочки на дерево.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5" y="1196752"/>
            <a:ext cx="8352929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i="1" u="sng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050" name="Picture 2" descr="ÐÐ°ÑÑÐ¸Ð½ÐºÐ¸ Ð¿Ð¾ Ð·Ð°Ð¿ÑÐ¾ÑÑ ÐÐ£ÐÐÐÐ ÐÐÐÐ¦ÐÐÐ ÐÐÐ Ð¢ÐÐÐÐ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4149080"/>
            <a:ext cx="6096000" cy="2305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2"/>
          <p:cNvPicPr/>
          <p:nvPr/>
        </p:nvPicPr>
        <p:blipFill>
          <a:blip r:embed="rId3" cstate="print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48" name="CustomShape 1"/>
          <p:cNvSpPr/>
          <p:nvPr/>
        </p:nvSpPr>
        <p:spPr>
          <a:xfrm>
            <a:off x="395640" y="329400"/>
            <a:ext cx="8495640" cy="5821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i="1" u="sng" strike="noStrike" spc="-1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Цель: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познакомить педагогов с использованием методики Н.А. Зайцева в логопедической работе.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i="1" u="sng" strike="noStrike" spc="-1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Задачи: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1. В доступной форме дать аудитории  представление о методике Н.А. Зайцева.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2. Представить практические упражнения по коррекционной работе с детьми, имеющими нарушения речи 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49" name="CustomShape 2"/>
          <p:cNvSpPr/>
          <p:nvPr/>
        </p:nvSpPr>
        <p:spPr>
          <a:xfrm>
            <a:off x="0" y="5177520"/>
            <a:ext cx="9142560" cy="3985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0" name="Picture 2"/>
          <p:cNvPicPr/>
          <p:nvPr/>
        </p:nvPicPr>
        <p:blipFill>
          <a:blip r:embed="rId3" cstate="print"/>
          <a:stretch/>
        </p:blipFill>
        <p:spPr>
          <a:xfrm>
            <a:off x="1440" y="144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899592" y="332656"/>
            <a:ext cx="799288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sng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Паспорт проекта: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i="1" u="sng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 проекта:  </a:t>
            </a:r>
            <a:r>
              <a:rPr kumimoji="0" lang="ru-RU" sz="2400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Коррекционно-развивающий.</a:t>
            </a:r>
            <a:endParaRPr kumimoji="0" lang="ru-RU" sz="2400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Продолжительность</a:t>
            </a:r>
            <a:r>
              <a:rPr kumimoji="0" lang="ru-RU" sz="2400" b="1" i="1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проекта</a:t>
            </a:r>
            <a:r>
              <a:rPr kumimoji="0" lang="ru-RU" sz="2400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  Долгосрочный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aseline="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Участники проекта </a:t>
            </a:r>
            <a:r>
              <a:rPr kumimoji="0" lang="ru-RU" sz="2400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 дети, посещающие </a:t>
            </a:r>
            <a:r>
              <a:rPr kumimoji="0" lang="ru-RU" sz="2400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логопункт</a:t>
            </a:r>
            <a:r>
              <a:rPr kumimoji="0" lang="ru-RU" sz="2400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родители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aseline="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baseline="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Форма проведения:  </a:t>
            </a:r>
            <a:r>
              <a:rPr lang="ru-RU" sz="2400" baseline="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индивидуальная, подгрупповая.</a:t>
            </a:r>
            <a:endParaRPr kumimoji="0" lang="ru-RU" sz="2400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2400" b="1" i="1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 cstate="print"/>
          <a:stretch/>
        </p:blipFill>
        <p:spPr>
          <a:xfrm>
            <a:off x="323528" y="1196752"/>
            <a:ext cx="500034" cy="500066"/>
          </a:xfrm>
          <a:prstGeom prst="rect">
            <a:avLst/>
          </a:prstGeom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5" cstate="print"/>
          <a:stretch/>
        </p:blipFill>
        <p:spPr>
          <a:xfrm>
            <a:off x="323528" y="1844824"/>
            <a:ext cx="532694" cy="571504"/>
          </a:xfrm>
          <a:prstGeom prst="rect">
            <a:avLst/>
          </a:prstGeom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4" cstate="print"/>
          <a:stretch/>
        </p:blipFill>
        <p:spPr>
          <a:xfrm>
            <a:off x="323528" y="2564904"/>
            <a:ext cx="500034" cy="500066"/>
          </a:xfrm>
          <a:prstGeom prst="rect">
            <a:avLst/>
          </a:prstGeom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tretch/>
        </p:blipFill>
        <p:spPr>
          <a:xfrm>
            <a:off x="323528" y="3717032"/>
            <a:ext cx="532694" cy="571504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2"/>
          <p:cNvPicPr/>
          <p:nvPr/>
        </p:nvPicPr>
        <p:blipFill>
          <a:blip r:embed="rId3" cstate="print"/>
          <a:stretch/>
        </p:blipFill>
        <p:spPr>
          <a:xfrm>
            <a:off x="1080" y="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64" name="CustomShape 1"/>
          <p:cNvSpPr/>
          <p:nvPr/>
        </p:nvSpPr>
        <p:spPr>
          <a:xfrm>
            <a:off x="611560" y="260640"/>
            <a:ext cx="8532440" cy="633671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lvl="0"/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создание условий для развития и коррекции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речи детей старшего дошкольного возраста с использованием методики Н.А. Зайцева.</a:t>
            </a:r>
            <a:endParaRPr lang="ru-RU" sz="2400" b="1" i="1" u="sng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endParaRPr lang="ru-RU" sz="2400" b="1" i="1" u="sng" strike="noStrike" spc="-1" dirty="0" smtClean="0">
              <a:solidFill>
                <a:srgbClr val="000000"/>
              </a:solidFill>
              <a:uFillTx/>
              <a:latin typeface="Times New Roman"/>
              <a:ea typeface="DejaVu Sans"/>
            </a:endParaRPr>
          </a:p>
          <a:p>
            <a:pPr>
              <a:lnSpc>
                <a:spcPct val="100000"/>
              </a:lnSpc>
            </a:pPr>
            <a:r>
              <a:rPr lang="ru-RU" sz="2400" b="1" i="1" strike="noStrike" spc="-1" dirty="0" smtClean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 Задачи</a:t>
            </a:r>
            <a:r>
              <a:rPr lang="ru-RU" sz="2400" b="0" i="1" strike="noStrike" spc="-1" dirty="0" smtClean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:</a:t>
            </a: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Повысить мотивацию к овладению правильным звукопроизношением.</a:t>
            </a:r>
            <a:r>
              <a:rPr lang="ru-RU" sz="2400" b="1" dirty="0" smtClean="0"/>
              <a:t> </a:t>
            </a:r>
            <a:endParaRPr lang="ru-RU" sz="2400" b="0" strike="noStrike" spc="-1" dirty="0">
              <a:latin typeface="Arial"/>
            </a:endParaRPr>
          </a:p>
          <a:p>
            <a:pPr indent="-21492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ru-RU" sz="2400" b="0" strike="noStrike" spc="-1" dirty="0" smtClean="0">
                <a:solidFill>
                  <a:srgbClr val="000000"/>
                </a:solidFill>
                <a:latin typeface="Constantia"/>
                <a:ea typeface="DejaVu Sans"/>
              </a:rPr>
              <a:t> </a:t>
            </a:r>
            <a:r>
              <a:rPr lang="ru-RU" sz="2400" spc="-1" dirty="0" smtClean="0">
                <a:solidFill>
                  <a:srgbClr val="000000"/>
                </a:solidFill>
                <a:latin typeface="Times New Roman"/>
              </a:rPr>
              <a:t>Сократить сроки автоматизации и дифференциации звуков. </a:t>
            </a:r>
            <a:endParaRPr lang="ru-RU" sz="2400" b="0" strike="noStrike" spc="-1" dirty="0">
              <a:latin typeface="Arial"/>
            </a:endParaRPr>
          </a:p>
          <a:p>
            <a:pPr indent="-21492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ru-RU" sz="2400" b="0" strike="noStrike" spc="-1" dirty="0" smtClean="0">
                <a:solidFill>
                  <a:srgbClr val="000000"/>
                </a:solidFill>
                <a:latin typeface="Constantia"/>
                <a:ea typeface="DejaVu Sans"/>
              </a:rPr>
              <a:t> </a:t>
            </a:r>
            <a:r>
              <a:rPr lang="ru-RU" sz="2400" spc="-1" dirty="0" smtClean="0">
                <a:solidFill>
                  <a:srgbClr val="000000"/>
                </a:solidFill>
                <a:latin typeface="Times New Roman"/>
              </a:rPr>
              <a:t>Развивать фонематический слух.</a:t>
            </a:r>
            <a:endParaRPr lang="ru-RU" sz="2400" b="0" strike="noStrike" spc="-1" dirty="0">
              <a:latin typeface="Arial"/>
            </a:endParaRPr>
          </a:p>
          <a:p>
            <a:pPr indent="-214920">
              <a:buClr>
                <a:srgbClr val="000000"/>
              </a:buClr>
              <a:buFont typeface="Wingdings" charset="2"/>
              <a:buChar char=""/>
            </a:pPr>
            <a:r>
              <a:rPr lang="ru-RU" sz="2400" spc="-1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spc="-1" dirty="0" smtClean="0">
                <a:solidFill>
                  <a:srgbClr val="000000"/>
                </a:solidFill>
                <a:latin typeface="Constantia"/>
              </a:rPr>
              <a:t>Развивать речевое дыхание.</a:t>
            </a:r>
            <a:endParaRPr lang="ru-RU" sz="2400" spc="-1" dirty="0" smtClean="0"/>
          </a:p>
          <a:p>
            <a:pPr indent="-214920">
              <a:buClr>
                <a:srgbClr val="000000"/>
              </a:buClr>
              <a:buFont typeface="Wingdings" charset="2"/>
              <a:buChar char=""/>
            </a:pPr>
            <a:r>
              <a:rPr lang="ru-RU" sz="2400" spc="-1" dirty="0" smtClean="0">
                <a:solidFill>
                  <a:srgbClr val="000000"/>
                </a:solidFill>
                <a:latin typeface="Times New Roman"/>
              </a:rPr>
              <a:t> Развивать навыки звукового анализа и синтеза.</a:t>
            </a:r>
            <a:endParaRPr lang="ru-RU" sz="2400" spc="-1" dirty="0" smtClean="0"/>
          </a:p>
          <a:p>
            <a:pPr indent="-21492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ru-RU" sz="2400" spc="-1" dirty="0" smtClean="0">
                <a:solidFill>
                  <a:srgbClr val="000000"/>
                </a:solidFill>
                <a:latin typeface="Times New Roman"/>
              </a:rPr>
              <a:t> Закрепить навыки словообразования и словоизменения. </a:t>
            </a:r>
            <a:endParaRPr lang="ru-RU" sz="2400" b="0" strike="noStrike" spc="-1" dirty="0">
              <a:latin typeface="Arial"/>
            </a:endParaRPr>
          </a:p>
          <a:p>
            <a:pPr indent="-21492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ru-RU" sz="2400" spc="-1" dirty="0" smtClean="0">
                <a:solidFill>
                  <a:srgbClr val="000000"/>
                </a:solidFill>
                <a:latin typeface="Constantia"/>
              </a:rPr>
              <a:t> Развивать зрительно-моторную координацию .</a:t>
            </a:r>
            <a:endParaRPr lang="ru-RU" sz="2400" b="0" strike="noStrike" spc="-1" dirty="0">
              <a:latin typeface="Arial"/>
            </a:endParaRPr>
          </a:p>
          <a:p>
            <a:pPr indent="-21492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ru-RU" sz="24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2400" spc="-1" dirty="0" smtClean="0">
                <a:solidFill>
                  <a:srgbClr val="000000"/>
                </a:solidFill>
                <a:latin typeface="Times New Roman"/>
              </a:rPr>
              <a:t>Развивать ритмико-интонационную сторону речи. </a:t>
            </a:r>
            <a:endParaRPr lang="ru-RU" sz="2400" spc="-1" dirty="0" smtClean="0"/>
          </a:p>
          <a:p>
            <a:pPr indent="-21492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ru-RU" sz="2400" spc="-1" dirty="0" smtClean="0">
                <a:solidFill>
                  <a:srgbClr val="000000"/>
                </a:solidFill>
                <a:latin typeface="Times New Roman"/>
              </a:rPr>
              <a:t> Развивать внимание, память и мышление.</a:t>
            </a:r>
            <a:endParaRPr lang="ru-RU" sz="2400" b="0" strike="noStrike" spc="-1" dirty="0">
              <a:latin typeface="Arial"/>
            </a:endParaRPr>
          </a:p>
          <a:p>
            <a:pPr indent="-21492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ru-RU" sz="2400" spc="-1" dirty="0" smtClean="0">
                <a:solidFill>
                  <a:srgbClr val="000000"/>
                </a:solidFill>
                <a:latin typeface="Times New Roman"/>
              </a:rPr>
              <a:t>Профилактика </a:t>
            </a:r>
            <a:r>
              <a:rPr lang="ru-RU" sz="2400" spc="-1" dirty="0" err="1" smtClean="0">
                <a:solidFill>
                  <a:srgbClr val="000000"/>
                </a:solidFill>
                <a:latin typeface="Times New Roman"/>
              </a:rPr>
              <a:t>дисграфии</a:t>
            </a:r>
            <a:r>
              <a:rPr lang="ru-RU" sz="2400" spc="-1" dirty="0" smtClean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2400" spc="-1" dirty="0" err="1" smtClean="0">
                <a:solidFill>
                  <a:srgbClr val="000000"/>
                </a:solidFill>
                <a:latin typeface="Times New Roman"/>
              </a:rPr>
              <a:t>дислексии</a:t>
            </a:r>
            <a:r>
              <a:rPr lang="ru-RU" sz="2400" spc="-1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tretch/>
        </p:blipFill>
        <p:spPr>
          <a:xfrm>
            <a:off x="0" y="260648"/>
            <a:ext cx="500034" cy="500066"/>
          </a:xfrm>
          <a:prstGeom prst="rect">
            <a:avLst/>
          </a:prstGeom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tretch/>
        </p:blipFill>
        <p:spPr>
          <a:xfrm>
            <a:off x="0" y="1700808"/>
            <a:ext cx="532694" cy="571504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2"/>
          <p:cNvPicPr/>
          <p:nvPr/>
        </p:nvPicPr>
        <p:blipFill>
          <a:blip r:embed="rId3" cstate="print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48" name="CustomShape 1"/>
          <p:cNvSpPr/>
          <p:nvPr/>
        </p:nvSpPr>
        <p:spPr>
          <a:xfrm>
            <a:off x="395640" y="329400"/>
            <a:ext cx="8495640" cy="5821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i="1" u="sng" strike="noStrike" spc="-1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Цель: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познакомить педагогов с использованием методики Н.А. Зайцева в логопедической работе.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i="1" u="sng" strike="noStrike" spc="-1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Задачи: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1. В доступной форме дать аудитории  представление о методике Н.А. Зайцева.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2. Представить практические упражнения по коррекционной работе с детьми, имеющими нарушения речи 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49" name="CustomShape 2"/>
          <p:cNvSpPr/>
          <p:nvPr/>
        </p:nvSpPr>
        <p:spPr>
          <a:xfrm>
            <a:off x="0" y="5177520"/>
            <a:ext cx="9142560" cy="3985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0" name="Picture 2"/>
          <p:cNvPicPr/>
          <p:nvPr/>
        </p:nvPicPr>
        <p:blipFill>
          <a:blip r:embed="rId3" cstate="print"/>
          <a:stretch/>
        </p:blipFill>
        <p:spPr>
          <a:xfrm>
            <a:off x="0" y="144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611560" y="260648"/>
            <a:ext cx="80648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интереса детей к коррекционному процессу.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Овладение детьми правильным звукопроизношением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Обеспечение контроля со стороны родителей и воспитателей за правильным звукопроизношением.</a:t>
            </a:r>
          </a:p>
          <a:p>
            <a:pPr marL="457200" indent="-457200">
              <a:buFontTx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у детей речевой активности, любознательности, коммуникативных навыков, познавательной активности</a:t>
            </a:r>
            <a:r>
              <a:rPr lang="ru-RU" sz="2400" dirty="0" smtClean="0"/>
              <a:t>.</a:t>
            </a:r>
          </a:p>
          <a:p>
            <a:pPr marL="457200" indent="-457200">
              <a:buAutoNum type="arabicPeriod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2"/>
          <p:cNvPicPr/>
          <p:nvPr/>
        </p:nvPicPr>
        <p:blipFill>
          <a:blip r:embed="rId3" cstate="print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48" name="CustomShape 1"/>
          <p:cNvSpPr/>
          <p:nvPr/>
        </p:nvSpPr>
        <p:spPr>
          <a:xfrm>
            <a:off x="395640" y="329400"/>
            <a:ext cx="8495640" cy="5821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i="1" u="sng" strike="noStrike" spc="-1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Цель: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познакомить педагогов с использованием методики Н.А. Зайцева в логопедической работе.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i="1" u="sng" strike="noStrike" spc="-1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Задачи: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1. В доступной форме дать аудитории  представление о методике Н.А. Зайцева.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2. Представить практические упражнения по коррекционной работе с детьми, имеющими нарушения речи 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49" name="CustomShape 2"/>
          <p:cNvSpPr/>
          <p:nvPr/>
        </p:nvSpPr>
        <p:spPr>
          <a:xfrm>
            <a:off x="0" y="5177520"/>
            <a:ext cx="9142560" cy="3985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0" name="Picture 2"/>
          <p:cNvPicPr/>
          <p:nvPr/>
        </p:nvPicPr>
        <p:blipFill>
          <a:blip r:embed="rId3" cstate="print"/>
          <a:stretch/>
        </p:blipFill>
        <p:spPr>
          <a:xfrm>
            <a:off x="1440" y="144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899592" y="332656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260648"/>
            <a:ext cx="83529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Проблема: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Уже много лет профессия логопеда является одной из самых востребованных и приобретает все большее значение в современном мире. Ведь в последние годы заметно увеличилось количество детей с  речевыми патологиями. А для достижения положительных результатов в коррекционной работе, у логопедов возникает необходимость поиска новых подходов, технологий и приемов для устранения недостатков речи. И я тому не исключение! За то время, пока я работаю логопедом, я по-новому открыла для себя Методику Зайцева. Эту методику можно использовать не только для обучения чтению, но и для коррекции речи детей.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2"/>
          <p:cNvPicPr/>
          <p:nvPr/>
        </p:nvPicPr>
        <p:blipFill>
          <a:blip r:embed="rId3" cstate="print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52" name="CustomShape 1"/>
          <p:cNvSpPr/>
          <p:nvPr/>
        </p:nvSpPr>
        <p:spPr>
          <a:xfrm>
            <a:off x="179640" y="260640"/>
            <a:ext cx="8783640" cy="594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 i="1" u="sng" strike="noStrike" spc="-1" dirty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Что представляет собой методика Зайцева?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Дидактическое оформление методики Зайцева включает в себя  4 компонента: 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  кубики                                              таблицы  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2400" b="0" strike="noStrike" spc="-1" dirty="0" err="1">
                <a:solidFill>
                  <a:srgbClr val="000000"/>
                </a:solidFill>
                <a:latin typeface="Times New Roman"/>
                <a:ea typeface="DejaVu Sans"/>
              </a:rPr>
              <a:t>складовые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карточки                             пособие «Пишу красиво».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                                                    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</p:txBody>
      </p:sp>
      <p:pic>
        <p:nvPicPr>
          <p:cNvPr id="53" name="Picture 2"/>
          <p:cNvPicPr/>
          <p:nvPr/>
        </p:nvPicPr>
        <p:blipFill>
          <a:blip r:embed="rId4" cstate="print"/>
          <a:stretch/>
        </p:blipFill>
        <p:spPr>
          <a:xfrm>
            <a:off x="1785960" y="2071800"/>
            <a:ext cx="2526480" cy="1641600"/>
          </a:xfrm>
          <a:prstGeom prst="rect">
            <a:avLst/>
          </a:prstGeom>
          <a:ln>
            <a:noFill/>
          </a:ln>
        </p:spPr>
      </p:pic>
      <p:pic>
        <p:nvPicPr>
          <p:cNvPr id="54" name="Picture 3"/>
          <p:cNvPicPr/>
          <p:nvPr/>
        </p:nvPicPr>
        <p:blipFill>
          <a:blip r:embed="rId5" cstate="print"/>
          <a:stretch/>
        </p:blipFill>
        <p:spPr>
          <a:xfrm>
            <a:off x="6357960" y="1714320"/>
            <a:ext cx="2117880" cy="2117880"/>
          </a:xfrm>
          <a:prstGeom prst="rect">
            <a:avLst/>
          </a:prstGeom>
          <a:ln>
            <a:noFill/>
          </a:ln>
        </p:spPr>
      </p:pic>
      <p:pic>
        <p:nvPicPr>
          <p:cNvPr id="55" name="Picture 4"/>
          <p:cNvPicPr/>
          <p:nvPr/>
        </p:nvPicPr>
        <p:blipFill>
          <a:blip r:embed="rId6" cstate="print"/>
          <a:stretch/>
        </p:blipFill>
        <p:spPr>
          <a:xfrm>
            <a:off x="642960" y="4429080"/>
            <a:ext cx="2213280" cy="2146680"/>
          </a:xfrm>
          <a:prstGeom prst="rect">
            <a:avLst/>
          </a:prstGeom>
          <a:ln>
            <a:noFill/>
          </a:ln>
        </p:spPr>
      </p:pic>
      <p:pic>
        <p:nvPicPr>
          <p:cNvPr id="56" name="Picture 5"/>
          <p:cNvPicPr/>
          <p:nvPr/>
        </p:nvPicPr>
        <p:blipFill>
          <a:blip r:embed="rId7" cstate="print"/>
          <a:stretch/>
        </p:blipFill>
        <p:spPr>
          <a:xfrm>
            <a:off x="5643720" y="4500720"/>
            <a:ext cx="2427480" cy="2141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/>
          <p:cNvPicPr/>
          <p:nvPr/>
        </p:nvPicPr>
        <p:blipFill>
          <a:blip r:embed="rId3" cstate="print"/>
          <a:stretch/>
        </p:blipFill>
        <p:spPr>
          <a:xfrm>
            <a:off x="1440" y="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58" name="CustomShape 1"/>
          <p:cNvSpPr/>
          <p:nvPr/>
        </p:nvSpPr>
        <p:spPr>
          <a:xfrm>
            <a:off x="428596" y="285728"/>
            <a:ext cx="8135640" cy="3746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 i="1" u="sng" strike="noStrike" spc="-1" dirty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Основные принципы методики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: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indent="-214920">
              <a:lnSpc>
                <a:spcPct val="100000"/>
              </a:lnSpc>
              <a:buClr>
                <a:srgbClr val="000000"/>
              </a:buClr>
            </a:pPr>
            <a:r>
              <a:rPr lang="ru-RU" sz="24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  Ребенок 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переходит не от простого к сложному, а получает сразу доступ ко всем складам, присутствующим в русском языке; 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indent="-214920">
              <a:lnSpc>
                <a:spcPct val="100000"/>
              </a:lnSpc>
              <a:buClr>
                <a:srgbClr val="000000"/>
              </a:buClr>
            </a:pPr>
            <a:r>
              <a:rPr lang="ru-RU" sz="24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  Весь 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материал предъявляется ребенку сразу целиком, а не по частям; 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indent="-214920">
              <a:lnSpc>
                <a:spcPct val="100000"/>
              </a:lnSpc>
              <a:buClr>
                <a:srgbClr val="000000"/>
              </a:buClr>
            </a:pPr>
            <a:r>
              <a:rPr lang="ru-RU" sz="24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  Методика 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игровая и долгого сидения не предполагает.</a:t>
            </a:r>
            <a:endParaRPr lang="ru-RU" sz="2400" b="0" strike="noStrike" spc="-1" dirty="0">
              <a:latin typeface="Arial"/>
            </a:endParaRPr>
          </a:p>
        </p:txBody>
      </p:sp>
      <p:pic>
        <p:nvPicPr>
          <p:cNvPr id="59" name="Рисунок 58"/>
          <p:cNvPicPr/>
          <p:nvPr/>
        </p:nvPicPr>
        <p:blipFill>
          <a:blip r:embed="rId4" cstate="print"/>
          <a:stretch/>
        </p:blipFill>
        <p:spPr>
          <a:xfrm>
            <a:off x="214282" y="2500306"/>
            <a:ext cx="500034" cy="500066"/>
          </a:xfrm>
          <a:prstGeom prst="rect">
            <a:avLst/>
          </a:prstGeom>
          <a:ln>
            <a:noFill/>
          </a:ln>
        </p:spPr>
      </p:pic>
      <p:pic>
        <p:nvPicPr>
          <p:cNvPr id="60" name="Рисунок 59"/>
          <p:cNvPicPr/>
          <p:nvPr/>
        </p:nvPicPr>
        <p:blipFill>
          <a:blip r:embed="rId5" cstate="print"/>
          <a:stretch/>
        </p:blipFill>
        <p:spPr>
          <a:xfrm>
            <a:off x="214282" y="1071546"/>
            <a:ext cx="500066" cy="428628"/>
          </a:xfrm>
          <a:prstGeom prst="rect">
            <a:avLst/>
          </a:prstGeom>
          <a:ln>
            <a:noFill/>
          </a:ln>
        </p:spPr>
      </p:pic>
      <p:pic>
        <p:nvPicPr>
          <p:cNvPr id="61" name="Рисунок 60"/>
          <p:cNvPicPr/>
          <p:nvPr/>
        </p:nvPicPr>
        <p:blipFill>
          <a:blip r:embed="rId6" cstate="print"/>
          <a:stretch/>
        </p:blipFill>
        <p:spPr>
          <a:xfrm>
            <a:off x="214282" y="3643314"/>
            <a:ext cx="532694" cy="414114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CustomShape 1"/>
          <p:cNvSpPr/>
          <p:nvPr/>
        </p:nvSpPr>
        <p:spPr>
          <a:xfrm>
            <a:off x="720" y="720"/>
            <a:ext cx="9142560" cy="6856560"/>
          </a:xfrm>
          <a:prstGeom prst="rect">
            <a:avLst/>
          </a:prstGeom>
          <a:blipFill rotWithShape="0">
            <a:blip r:embed="rId3" cstate="print"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             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                    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66" name="CustomShape 2"/>
          <p:cNvSpPr/>
          <p:nvPr/>
        </p:nvSpPr>
        <p:spPr>
          <a:xfrm>
            <a:off x="251640" y="260640"/>
            <a:ext cx="863964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onstantia"/>
                <a:ea typeface="DejaVu Sans"/>
              </a:rPr>
              <a:t> 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67" name="CustomShape 3"/>
          <p:cNvSpPr/>
          <p:nvPr/>
        </p:nvSpPr>
        <p:spPr>
          <a:xfrm>
            <a:off x="360360" y="144000"/>
            <a:ext cx="8855280" cy="6623280"/>
          </a:xfrm>
          <a:prstGeom prst="rect">
            <a:avLst/>
          </a:prstGeom>
          <a:blipFill rotWithShape="0">
            <a:blip r:embed="rId4" cstate="print"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 anchorCtr="1"/>
          <a:lstStyle/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ПЛЮСЫ </a:t>
            </a: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МЕТОДИКИ  </a:t>
            </a: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НЕ ПРИВЯЗАНА </a:t>
            </a: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К ВОЗРАСТУ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68" name="CustomShape 4"/>
          <p:cNvSpPr/>
          <p:nvPr/>
        </p:nvSpPr>
        <p:spPr>
          <a:xfrm>
            <a:off x="1584000" y="3362760"/>
            <a:ext cx="2735280" cy="1460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69" name="CustomShape 5"/>
          <p:cNvSpPr/>
          <p:nvPr/>
        </p:nvSpPr>
        <p:spPr>
          <a:xfrm>
            <a:off x="1584000" y="3362760"/>
            <a:ext cx="2735280" cy="1460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             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ЭФФЕКТИВНОСТЬ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70" name="CustomShape 6"/>
          <p:cNvSpPr/>
          <p:nvPr/>
        </p:nvSpPr>
        <p:spPr>
          <a:xfrm>
            <a:off x="1584000" y="3362760"/>
            <a:ext cx="2735280" cy="1460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1" name="CustomShape 7"/>
          <p:cNvSpPr/>
          <p:nvPr/>
        </p:nvSpPr>
        <p:spPr>
          <a:xfrm>
            <a:off x="4000320" y="571320"/>
            <a:ext cx="2592360" cy="1389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         ПРОСТОТА      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72" name="CustomShape 8"/>
          <p:cNvSpPr/>
          <p:nvPr/>
        </p:nvSpPr>
        <p:spPr>
          <a:xfrm>
            <a:off x="1571760" y="1500120"/>
            <a:ext cx="2428200" cy="1856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    ЭКОЛОГИЧНОСТЬ,  СОБЛЮДЕНИЕ  ПРИНЦИПА </a:t>
            </a: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«НЕ НАВРЕДИ»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73" name="CustomShape 9"/>
          <p:cNvSpPr/>
          <p:nvPr/>
        </p:nvSpPr>
        <p:spPr>
          <a:xfrm>
            <a:off x="6000840" y="1285920"/>
            <a:ext cx="2285280" cy="1460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          ПОДХОДИТ  АБСОЛЮТНО ВСЕМ ДЕТЯМ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74" name="CustomShape 10"/>
          <p:cNvSpPr/>
          <p:nvPr/>
        </p:nvSpPr>
        <p:spPr>
          <a:xfrm>
            <a:off x="5786280" y="3000240"/>
            <a:ext cx="2428560" cy="1460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                      </a:t>
            </a: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РАЗВИВАЕТ </a:t>
            </a: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ОРГАНЫ ЧУВСТВ, МЕЛКУЮ МОТОРИКУ, ДВИГАТЕЛЬНУЮ АКТИВНОСТЬ </a:t>
            </a:r>
            <a:endParaRPr lang="ru-RU" sz="1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2"/>
          <p:cNvPicPr/>
          <p:nvPr/>
        </p:nvPicPr>
        <p:blipFill>
          <a:blip r:embed="rId3" cstate="print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89" name="CustomShape 1"/>
          <p:cNvSpPr/>
          <p:nvPr/>
        </p:nvSpPr>
        <p:spPr>
          <a:xfrm>
            <a:off x="395640" y="1196640"/>
            <a:ext cx="8351640" cy="2101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6600" b="1" i="1" u="sng" strike="noStrike" spc="290">
                <a:solidFill>
                  <a:srgbClr val="6298ED"/>
                </a:solidFill>
                <a:uFillTx/>
                <a:latin typeface="Times New Roman"/>
                <a:ea typeface="DejaVu Sans"/>
              </a:rPr>
              <a:t>СПАСИБО ЗА ВНИМАНИЕ!</a:t>
            </a:r>
            <a:endParaRPr lang="ru-RU" sz="6600" b="0" strike="noStrike" spc="-1">
              <a:latin typeface="Arial"/>
            </a:endParaRPr>
          </a:p>
        </p:txBody>
      </p:sp>
      <p:pic>
        <p:nvPicPr>
          <p:cNvPr id="90" name="Picture 2"/>
          <p:cNvPicPr/>
          <p:nvPr/>
        </p:nvPicPr>
        <p:blipFill>
          <a:blip r:embed="rId4" cstate="print"/>
          <a:stretch/>
        </p:blipFill>
        <p:spPr>
          <a:xfrm>
            <a:off x="1547640" y="4149000"/>
            <a:ext cx="6094440" cy="2303640"/>
          </a:xfrm>
          <a:prstGeom prst="rect">
            <a:avLst/>
          </a:prstGeom>
          <a:ln>
            <a:noFill/>
          </a:ln>
        </p:spPr>
      </p:pic>
      <p:pic>
        <p:nvPicPr>
          <p:cNvPr id="5" name="Picture 2"/>
          <p:cNvPicPr/>
          <p:nvPr/>
        </p:nvPicPr>
        <p:blipFill>
          <a:blip r:embed="rId3" cstate="print"/>
          <a:stretch/>
        </p:blipFill>
        <p:spPr>
          <a:xfrm>
            <a:off x="1440" y="0"/>
            <a:ext cx="9142560" cy="6856560"/>
          </a:xfrm>
          <a:prstGeom prst="rect">
            <a:avLst/>
          </a:prstGeom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51520" y="0"/>
            <a:ext cx="864096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Этапы проекта:</a:t>
            </a:r>
          </a:p>
          <a:p>
            <a:pPr marL="342900" indent="-342900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1. Подготовительный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Речевое обследование детей 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Подбор игровых упражнений.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Изготовление  дидактических пособий.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-Проведение консультаций для родителей  «Кубики Зайцева. Что нужно знать родителям».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2. Основной 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Использование на занятиях игровых упражнений с кубиками  Зайцева,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складовыми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карточками и таблицами: «Спой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попевку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«Спой песенку этого кубика», «Угадай задуманное слово», «Зоопарк» , «Смешное слово» , «Придумай слово на заданный кубик».и т.д.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Использование дидактических игр собственного изготовления:  « Найди вагончики», «Склады рассыпались», «Укрась дерево листочками», «Собери грибочки» и т.д.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1290</TotalTime>
  <Words>915</Words>
  <Application>Microsoft Office PowerPoint</Application>
  <PresentationFormat>Экран (4:3)</PresentationFormat>
  <Paragraphs>250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!!!</dc:creator>
  <dc:description/>
  <cp:lastModifiedBy>ED</cp:lastModifiedBy>
  <cp:revision>159</cp:revision>
  <dcterms:created xsi:type="dcterms:W3CDTF">2019-10-13T18:56:21Z</dcterms:created>
  <dcterms:modified xsi:type="dcterms:W3CDTF">2024-06-04T18:25:22Z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SPecialiST RePack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10</vt:i4>
  </property>
  <property fmtid="{D5CDD505-2E9C-101B-9397-08002B2CF9AE}" pid="9" name="PresentationFormat">
    <vt:lpwstr>Экран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10</vt:i4>
  </property>
</Properties>
</file>