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8" r:id="rId13"/>
    <p:sldId id="267" r:id="rId14"/>
    <p:sldId id="269" r:id="rId15"/>
    <p:sldId id="270" r:id="rId16"/>
    <p:sldId id="271" r:id="rId17"/>
    <p:sldId id="274" r:id="rId18"/>
    <p:sldId id="272" r:id="rId19"/>
    <p:sldId id="273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9144000" cy="6858000" type="screen4x3"/>
  <p:notesSz cx="6867525" cy="9993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ABABA"/>
    <a:srgbClr val="CCFFCC"/>
    <a:srgbClr val="000414"/>
    <a:srgbClr val="010E45"/>
    <a:srgbClr val="007EEA"/>
    <a:srgbClr val="000000"/>
    <a:srgbClr val="000066"/>
    <a:srgbClr val="021020"/>
    <a:srgbClr val="167FF2"/>
    <a:srgbClr val="181D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906" y="-84"/>
      </p:cViewPr>
      <p:guideLst>
        <p:guide orient="horz" pos="2160"/>
        <p:guide pos="288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126CAE-78E2-411C-AACF-B1C56BDA3582}" type="datetimeFigureOut">
              <a:rPr lang="ru-RU" smtClean="0"/>
              <a:pPr/>
              <a:t>09.10.2019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765998-25CC-4F60-94D3-207942617B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126CAE-78E2-411C-AACF-B1C56BDA3582}" type="datetimeFigureOut">
              <a:rPr lang="ru-RU" smtClean="0"/>
              <a:pPr/>
              <a:t>09.10.2019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765998-25CC-4F60-94D3-207942617B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126CAE-78E2-411C-AACF-B1C56BDA3582}" type="datetimeFigureOut">
              <a:rPr lang="ru-RU" smtClean="0"/>
              <a:pPr/>
              <a:t>09.10.2019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765998-25CC-4F60-94D3-207942617B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126CAE-78E2-411C-AACF-B1C56BDA3582}" type="datetimeFigureOut">
              <a:rPr lang="ru-RU" smtClean="0"/>
              <a:pPr/>
              <a:t>09.10.2019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765998-25CC-4F60-94D3-207942617B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126CAE-78E2-411C-AACF-B1C56BDA3582}" type="datetimeFigureOut">
              <a:rPr lang="ru-RU" smtClean="0"/>
              <a:pPr/>
              <a:t>09.10.2019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765998-25CC-4F60-94D3-207942617B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126CAE-78E2-411C-AACF-B1C56BDA3582}" type="datetimeFigureOut">
              <a:rPr lang="ru-RU" smtClean="0"/>
              <a:pPr/>
              <a:t>09.10.2019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765998-25CC-4F60-94D3-207942617B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126CAE-78E2-411C-AACF-B1C56BDA3582}" type="datetimeFigureOut">
              <a:rPr lang="ru-RU" smtClean="0"/>
              <a:pPr/>
              <a:t>09.10.2019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765998-25CC-4F60-94D3-207942617B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126CAE-78E2-411C-AACF-B1C56BDA3582}" type="datetimeFigureOut">
              <a:rPr lang="ru-RU" smtClean="0"/>
              <a:pPr/>
              <a:t>09.10.2019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765998-25CC-4F60-94D3-207942617B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126CAE-78E2-411C-AACF-B1C56BDA3582}" type="datetimeFigureOut">
              <a:rPr lang="ru-RU" smtClean="0"/>
              <a:pPr/>
              <a:t>09.10.2019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765998-25CC-4F60-94D3-207942617B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126CAE-78E2-411C-AACF-B1C56BDA3582}" type="datetimeFigureOut">
              <a:rPr lang="ru-RU" smtClean="0"/>
              <a:pPr/>
              <a:t>09.10.2019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765998-25CC-4F60-94D3-207942617B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98126CAE-78E2-411C-AACF-B1C56BDA3582}" type="datetimeFigureOut">
              <a:rPr lang="ru-RU" smtClean="0"/>
              <a:pPr/>
              <a:t>09.10.2019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E5765998-25CC-4F60-94D3-207942617B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8126CAE-78E2-411C-AACF-B1C56BDA3582}" type="datetimeFigureOut">
              <a:rPr lang="ru-RU" smtClean="0"/>
              <a:pPr/>
              <a:t>09.10.2019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E5765998-25CC-4F60-94D3-207942617B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http://illuzi.ru/files/images/Julian-Beever-art-geek.preview.jpg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4000504"/>
            <a:ext cx="7772400" cy="2318000"/>
          </a:xfrm>
        </p:spPr>
        <p:txBody>
          <a:bodyPr/>
          <a:lstStyle/>
          <a:p>
            <a:r>
              <a:rPr lang="ru-RU" dirty="0" smtClean="0"/>
              <a:t>ИЛЛЮЗИИ ВОСПРИЯТИЯ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300192" y="5737611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tx2"/>
                </a:solidFill>
              </a:rPr>
              <a:t>Автор: Кузьменко О.В.</a:t>
            </a:r>
          </a:p>
          <a:p>
            <a:r>
              <a:rPr lang="ru-RU" sz="1600" dirty="0" smtClean="0">
                <a:solidFill>
                  <a:schemeClr val="tx2"/>
                </a:solidFill>
              </a:rPr>
              <a:t>МБУДО СЮТ №3</a:t>
            </a:r>
            <a:endParaRPr lang="ru-RU" sz="1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9664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33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339" fill="hold">
                                          <p:stCondLst>
                                            <p:cond delay="33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" decel="50000" autoRev="1" fill="hold">
                                          <p:stCondLst>
                                            <p:cond delay="33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xit" presetSubtype="32" fill="hold" grpId="1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21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1214422"/>
            <a:ext cx="4039588" cy="21431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282" y="285728"/>
            <a:ext cx="8786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ИЛЛЮЗИЯ НАЛИЧИЯ ФИГУРЫ  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triangle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2643182"/>
            <a:ext cx="3854756" cy="377817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BABABA">
              <a:alpha val="1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85728"/>
            <a:ext cx="8786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ИЛЛЮЗИИ ВОСПРИЯТИЯ</a:t>
            </a:r>
            <a:r>
              <a:rPr lang="en-US" sz="2400" dirty="0" smtClean="0"/>
              <a:t> </a:t>
            </a:r>
            <a:r>
              <a:rPr lang="ru-RU" sz="2400" dirty="0" smtClean="0"/>
              <a:t>ПЕРСПЕКТИВЫ И УДАЛЕННОСТИ  </a:t>
            </a:r>
            <a:endParaRPr lang="ru-RU" sz="2400" dirty="0"/>
          </a:p>
        </p:txBody>
      </p:sp>
      <p:pic>
        <p:nvPicPr>
          <p:cNvPr id="4" name="Рисунок 3" descr="cinescop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928669"/>
            <a:ext cx="3714776" cy="3764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men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1357298"/>
            <a:ext cx="5357850" cy="5190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s08_RTR31NSM АГ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28660" y="0"/>
            <a:ext cx="10454678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85852" y="500042"/>
            <a:ext cx="628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ИЛЛЮЗИЯ</a:t>
            </a:r>
            <a:r>
              <a:rPr lang="en-US" sz="2400" dirty="0" smtClean="0"/>
              <a:t>   </a:t>
            </a:r>
            <a:r>
              <a:rPr lang="ru-RU" sz="2400" dirty="0" smtClean="0"/>
              <a:t> ЛУНЫ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85728"/>
            <a:ext cx="8786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ИЛЛЮЗИИ КОНТРАСТА    </a:t>
            </a:r>
            <a:endParaRPr lang="ru-RU" sz="2400" dirty="0"/>
          </a:p>
        </p:txBody>
      </p:sp>
      <p:pic>
        <p:nvPicPr>
          <p:cNvPr id="3" name="Рисунок 2" descr="circlet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928670"/>
            <a:ext cx="3571893" cy="2143136"/>
          </a:xfrm>
          <a:prstGeom prst="rect">
            <a:avLst/>
          </a:prstGeom>
        </p:spPr>
      </p:pic>
      <p:pic>
        <p:nvPicPr>
          <p:cNvPr id="4" name="Рисунок 3" descr="22ill_09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4942" y="1071546"/>
            <a:ext cx="3346063" cy="235745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5" name="Рисунок 4" descr="25942_html_61102e89.png"/>
          <p:cNvPicPr>
            <a:picLocks noChangeAspect="1"/>
          </p:cNvPicPr>
          <p:nvPr/>
        </p:nvPicPr>
        <p:blipFill>
          <a:blip r:embed="rId4" cstate="print">
            <a:biLevel thresh="50000"/>
          </a:blip>
          <a:stretch>
            <a:fillRect/>
          </a:stretch>
        </p:blipFill>
        <p:spPr>
          <a:xfrm>
            <a:off x="2285984" y="3929066"/>
            <a:ext cx="4769951" cy="2298253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1429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ИЛЛЮЗИИ ЦВЕТОВОГО КОНТРАСТА   </a:t>
            </a:r>
            <a:endParaRPr lang="ru-RU" sz="2400" dirty="0"/>
          </a:p>
        </p:txBody>
      </p:sp>
      <p:pic>
        <p:nvPicPr>
          <p:cNvPr id="4" name="Рисунок 3" descr="4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1071546"/>
            <a:ext cx="6572296" cy="5408676"/>
          </a:xfrm>
          <a:prstGeom prst="rect">
            <a:avLst/>
          </a:prstGeom>
        </p:spPr>
      </p:pic>
      <p:pic>
        <p:nvPicPr>
          <p:cNvPr id="5" name="Рисунок 4" descr="48.gif"/>
          <p:cNvPicPr>
            <a:picLocks noChangeAspect="1"/>
          </p:cNvPicPr>
          <p:nvPr/>
        </p:nvPicPr>
        <p:blipFill>
          <a:blip r:embed="rId2" cstate="print"/>
          <a:srcRect l="27072" t="17589" r="21547" b="32060"/>
          <a:stretch>
            <a:fillRect/>
          </a:stretch>
        </p:blipFill>
        <p:spPr>
          <a:xfrm>
            <a:off x="1285852" y="1071546"/>
            <a:ext cx="6643734" cy="535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1429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ИЛЛЮЗИИ ЦВЕТОВОГО КОНТРАСТА   </a:t>
            </a:r>
            <a:endParaRPr lang="ru-RU" sz="2400" dirty="0"/>
          </a:p>
        </p:txBody>
      </p:sp>
      <p:pic>
        <p:nvPicPr>
          <p:cNvPr id="6" name="Рисунок 5" descr="5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1670" y="1142984"/>
            <a:ext cx="4929222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5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3108" y="1214422"/>
            <a:ext cx="4786346" cy="47863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1429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ИЛЛЮЗИИ ЦВЕТОВОГО КОНТРАСТА   </a:t>
            </a:r>
            <a:endParaRPr lang="ru-RU" sz="2400" dirty="0"/>
          </a:p>
        </p:txBody>
      </p:sp>
      <p:pic>
        <p:nvPicPr>
          <p:cNvPr id="5" name="Рисунок 4" descr="3562_pavlin-mavl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857232"/>
            <a:ext cx="7493000" cy="5626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1429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ИЛЛЮЗИИ ЦВЕТОВОГО КОНТРАСТА   </a:t>
            </a:r>
            <a:endParaRPr lang="ru-RU" sz="2400" dirty="0"/>
          </a:p>
        </p:txBody>
      </p:sp>
      <p:pic>
        <p:nvPicPr>
          <p:cNvPr id="5" name="Рисунок 4" descr="3519_sero-zelenye-kruzhochk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260" y="928670"/>
            <a:ext cx="7886830" cy="5629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1429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ИЛЛЮЗИИ ЦВЕТОВОГО КОНТРАСТА   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3237_flag-rossii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7" y="1964818"/>
            <a:ext cx="8215369" cy="2659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1429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ИЛЛЮЗИИ ЦВЕТОВОГО КОНТРАСТА   </a:t>
            </a:r>
            <a:endParaRPr lang="ru-RU" sz="2400" dirty="0"/>
          </a:p>
        </p:txBody>
      </p:sp>
      <p:pic>
        <p:nvPicPr>
          <p:cNvPr id="4" name="Рисунок 3" descr="3575_cherno-belaya-obmank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3284984"/>
            <a:ext cx="9144000" cy="208823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41898_3_3.jpg"/>
          <p:cNvPicPr>
            <a:picLocks noChangeAspect="1"/>
          </p:cNvPicPr>
          <p:nvPr/>
        </p:nvPicPr>
        <p:blipFill>
          <a:blip r:embed="rId2" cstate="print"/>
          <a:srcRect t="9434" b="47170"/>
          <a:stretch>
            <a:fillRect/>
          </a:stretch>
        </p:blipFill>
        <p:spPr>
          <a:xfrm>
            <a:off x="0" y="0"/>
            <a:ext cx="9144000" cy="328612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0" y="3068960"/>
            <a:ext cx="9144000" cy="230832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0" scaled="0"/>
          </a:gradFill>
          <a:ln>
            <a:noFill/>
          </a:ln>
          <a:effectLst/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pPr algn="just"/>
            <a:r>
              <a:rPr lang="ru-RU" sz="3600" spc="-150" dirty="0" smtClean="0">
                <a:latin typeface="+mj-lt"/>
                <a:ea typeface="+mj-ea"/>
                <a:cs typeface="+mj-cs"/>
              </a:rPr>
              <a:t>это целостное психическое отражение предметов и явлений при их непосредственном воздействии на органы чувств.</a:t>
            </a:r>
            <a:endParaRPr lang="ru-RU" sz="3600" spc="-150" dirty="0" smtClean="0">
              <a:solidFill>
                <a:schemeClr val="tx2">
                  <a:satMod val="20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1000108"/>
            <a:ext cx="8501122" cy="1571636"/>
          </a:xfrm>
        </p:spPr>
        <p:txBody>
          <a:bodyPr/>
          <a:lstStyle/>
          <a:p>
            <a:r>
              <a:rPr lang="ru-RU" sz="5400" dirty="0" smtClean="0">
                <a:solidFill>
                  <a:schemeClr val="tx1"/>
                </a:solidFill>
              </a:rPr>
              <a:t>Восприятие </a:t>
            </a:r>
            <a:r>
              <a:rPr lang="ru-RU" sz="4400" dirty="0" smtClean="0">
                <a:solidFill>
                  <a:schemeClr val="tx1"/>
                </a:solidFill>
              </a:rPr>
              <a:t>–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pic>
        <p:nvPicPr>
          <p:cNvPr id="8" name="Рисунок 7" descr="41898_3_3.jpg"/>
          <p:cNvPicPr>
            <a:picLocks noChangeAspect="1"/>
          </p:cNvPicPr>
          <p:nvPr/>
        </p:nvPicPr>
        <p:blipFill>
          <a:blip r:embed="rId2" cstate="print"/>
          <a:srcRect t="63788"/>
          <a:stretch>
            <a:fillRect/>
          </a:stretch>
        </p:blipFill>
        <p:spPr>
          <a:xfrm>
            <a:off x="0" y="5357826"/>
            <a:ext cx="9144000" cy="24834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1429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ИЛЛЮЗИИ ЦВЕТОВОГО КОНТРАСТА   </a:t>
            </a:r>
            <a:endParaRPr lang="ru-RU" sz="2400" dirty="0"/>
          </a:p>
        </p:txBody>
      </p:sp>
      <p:pic>
        <p:nvPicPr>
          <p:cNvPr id="5" name="Рисунок 4" descr="mountains_colored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4480" y="1571612"/>
            <a:ext cx="5643602" cy="3715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l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47912" y="1204912"/>
            <a:ext cx="4448175" cy="44481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4282" y="285728"/>
            <a:ext cx="8786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ИЛЛЮЗИИ </a:t>
            </a:r>
            <a:r>
              <a:rPr lang="en-US" sz="2400" dirty="0" smtClean="0"/>
              <a:t> </a:t>
            </a:r>
            <a:r>
              <a:rPr lang="ru-RU" sz="2400" dirty="0" smtClean="0"/>
              <a:t>ДВИЖЕНИЯ   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285728"/>
            <a:ext cx="8786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ИЛЛЮЗИИ </a:t>
            </a:r>
            <a:r>
              <a:rPr lang="en-US" sz="2400" dirty="0" smtClean="0"/>
              <a:t> </a:t>
            </a:r>
            <a:r>
              <a:rPr lang="ru-RU" sz="2400" dirty="0" smtClean="0"/>
              <a:t>ДВИЖЕНИЯ    </a:t>
            </a:r>
            <a:endParaRPr lang="ru-RU" sz="2400" dirty="0"/>
          </a:p>
        </p:txBody>
      </p:sp>
      <p:pic>
        <p:nvPicPr>
          <p:cNvPr id="5" name="Рисунок 4" descr="chidori02_previe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980728"/>
            <a:ext cx="5376639" cy="53766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285728"/>
            <a:ext cx="8786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ИЛЛЮЗИИ </a:t>
            </a:r>
            <a:r>
              <a:rPr lang="en-US" sz="2400" dirty="0" smtClean="0"/>
              <a:t> </a:t>
            </a:r>
            <a:r>
              <a:rPr lang="ru-RU" sz="2400" dirty="0" smtClean="0"/>
              <a:t>ДВИЖЕНИЯ    </a:t>
            </a:r>
            <a:endParaRPr lang="ru-RU" sz="2400" dirty="0"/>
          </a:p>
        </p:txBody>
      </p:sp>
      <p:pic>
        <p:nvPicPr>
          <p:cNvPr id="6" name="Рисунок 5" descr="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1268760"/>
            <a:ext cx="4262681" cy="4248472"/>
          </a:xfrm>
          <a:prstGeom prst="rect">
            <a:avLst/>
          </a:prstGeom>
        </p:spPr>
      </p:pic>
      <p:pic>
        <p:nvPicPr>
          <p:cNvPr id="7" name="Рисунок 6" descr="5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1268760"/>
            <a:ext cx="6768752" cy="49863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285728"/>
            <a:ext cx="8786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ИЛЛЮЗИИ </a:t>
            </a:r>
            <a:r>
              <a:rPr lang="en-US" sz="2400" dirty="0" smtClean="0"/>
              <a:t> </a:t>
            </a:r>
            <a:r>
              <a:rPr lang="ru-RU" sz="2400" dirty="0" smtClean="0"/>
              <a:t>ДВИЖЕНИЯ    </a:t>
            </a:r>
            <a:endParaRPr lang="ru-RU" sz="2400" dirty="0"/>
          </a:p>
        </p:txBody>
      </p:sp>
      <p:pic>
        <p:nvPicPr>
          <p:cNvPr id="5" name="Рисунок 4" descr="humanoid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817524"/>
            <a:ext cx="6336704" cy="604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285728"/>
            <a:ext cx="8786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    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38128"/>
            <a:ext cx="9153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ОБЛАСТИ ПРИМЕНЕИЯ  ЗРИТЕЛЬНЫХ ИЛЛЮЗИЙ    </a:t>
            </a:r>
            <a:endParaRPr lang="ru-RU" sz="2400" dirty="0"/>
          </a:p>
        </p:txBody>
      </p:sp>
      <p:pic>
        <p:nvPicPr>
          <p:cNvPr id="7" name="Рисунок 6" descr="11335243857894943jw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1196752"/>
            <a:ext cx="4320480" cy="4179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0" y="1484784"/>
            <a:ext cx="2411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ДИЗАЙН   </a:t>
            </a:r>
          </a:p>
          <a:p>
            <a:pPr algn="ctr"/>
            <a:r>
              <a:rPr lang="ru-RU" sz="2800" dirty="0" smtClean="0"/>
              <a:t>ОДЕЖДЫ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0" y="3501008"/>
            <a:ext cx="2411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ЖИВОПИСЬ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323528" y="5589240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АРХИТЕКТУРА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6660232" y="1484784"/>
            <a:ext cx="2483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ФОТОГРАФИЯ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6839744" y="3212976"/>
            <a:ext cx="23042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ДИЗАЙН ИНТЕРЬЕРА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6012160" y="5589240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НАУКА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285728"/>
            <a:ext cx="8786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    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38128"/>
            <a:ext cx="9153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ОБЛАСТИ ПРИМЕНЕИЯ  ЗРИТЕЛЬНЫХ ИЛЛЮЗИЙ    </a:t>
            </a:r>
            <a:endParaRPr lang="ru-RU" sz="2400" dirty="0"/>
          </a:p>
        </p:txBody>
      </p:sp>
      <p:pic>
        <p:nvPicPr>
          <p:cNvPr id="14" name="Picture 2" descr="C:\Users\Ольга\Documents\СЮТ\Ощущение и восприятие 2\0_c459_126799e4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268760"/>
            <a:ext cx="3168352" cy="5228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4" descr="http://www.zhaba.ru/_pics/xlo1rz1qyuoleov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772816"/>
            <a:ext cx="3622404" cy="35587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285728"/>
            <a:ext cx="8786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    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38128"/>
            <a:ext cx="9153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ОБЛАСТИ ПРИМЕНЕИЯ  ЗРИТЕЛЬНЫХ ИЛЛЮЗИЙ    </a:t>
            </a:r>
            <a:endParaRPr lang="ru-RU" sz="2400" dirty="0"/>
          </a:p>
        </p:txBody>
      </p:sp>
      <p:pic>
        <p:nvPicPr>
          <p:cNvPr id="7" name="Рисунок 6" descr="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484784"/>
            <a:ext cx="8496944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285728"/>
            <a:ext cx="8786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    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38128"/>
            <a:ext cx="9153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ОБЛАСТИ ПРИМЕНЕИЯ  ЗРИТЕЛЬНЫХ ИЛЛЮЗИЙ    </a:t>
            </a:r>
            <a:endParaRPr lang="ru-RU" sz="2400" dirty="0"/>
          </a:p>
        </p:txBody>
      </p:sp>
      <p:pic>
        <p:nvPicPr>
          <p:cNvPr id="5" name="Рисунок 4" descr="niz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1268760"/>
            <a:ext cx="7137946" cy="5404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Песочная скульптура Эйфелевой башни. Художник Джулиан Бивер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971600" y="1196752"/>
            <a:ext cx="7096220" cy="5328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285728"/>
            <a:ext cx="8786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    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38128"/>
            <a:ext cx="9153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ОБЛАСТИ ПРИМЕНЕИЯ  ЗРИТЕЛЬНЫХ ИЛЛЮЗИЙ    </a:t>
            </a:r>
            <a:endParaRPr lang="ru-RU" sz="2400" dirty="0"/>
          </a:p>
        </p:txBody>
      </p:sp>
      <p:pic>
        <p:nvPicPr>
          <p:cNvPr id="7" name="Рисунок 6" descr="opticheskie-illyzii-obman-zreniya-fotosho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980728"/>
            <a:ext cx="7200800" cy="5625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14282" y="428604"/>
            <a:ext cx="8572560" cy="621510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  </a:t>
            </a:r>
            <a:r>
              <a:rPr kumimoji="0" lang="ru-RU" sz="3800" b="1" i="0" u="none" strike="noStrike" kern="1200" cap="none" spc="-1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2">
                    <a:satMod val="20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</a:t>
            </a:r>
            <a:r>
              <a:rPr lang="ru-RU" sz="3800" spc="-150" dirty="0" err="1" smtClean="0">
                <a:solidFill>
                  <a:schemeClr val="tx2">
                    <a:satMod val="200000"/>
                  </a:schemeClr>
                </a:solidFill>
                <a:latin typeface="+mj-lt"/>
                <a:ea typeface="+mj-ea"/>
                <a:cs typeface="+mj-cs"/>
              </a:rPr>
              <a:t>ллюзии</a:t>
            </a:r>
            <a:r>
              <a:rPr lang="ru-RU" sz="3800" spc="-150" dirty="0" smtClean="0">
                <a:solidFill>
                  <a:schemeClr val="tx2">
                    <a:satMod val="200000"/>
                  </a:schemeClr>
                </a:solidFill>
                <a:latin typeface="+mj-lt"/>
                <a:ea typeface="+mj-ea"/>
                <a:cs typeface="+mj-cs"/>
              </a:rPr>
              <a:t> восприятия </a:t>
            </a:r>
            <a:r>
              <a:rPr lang="ru-RU" sz="3800" spc="-150" dirty="0">
                <a:solidFill>
                  <a:schemeClr val="tx2">
                    <a:satMod val="200000"/>
                  </a:schemeClr>
                </a:solidFill>
                <a:latin typeface="+mj-lt"/>
                <a:ea typeface="+mj-ea"/>
                <a:cs typeface="+mj-cs"/>
              </a:rPr>
              <a:t>– это </a:t>
            </a:r>
            <a:r>
              <a:rPr lang="ru-RU" sz="3800" spc="-150" dirty="0" smtClean="0">
                <a:solidFill>
                  <a:schemeClr val="tx2">
                    <a:satMod val="200000"/>
                  </a:schemeClr>
                </a:solidFill>
                <a:latin typeface="+mj-lt"/>
                <a:ea typeface="+mj-ea"/>
                <a:cs typeface="+mj-cs"/>
              </a:rPr>
              <a:t>искаженное восприятие реальных предметов.</a:t>
            </a:r>
            <a:endParaRPr lang="ru-RU" sz="3800" spc="-150" dirty="0">
              <a:solidFill>
                <a:schemeClr val="tx2">
                  <a:satMod val="20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Содержимое 4"/>
          <p:cNvSpPr txBox="1">
            <a:spLocks/>
          </p:cNvSpPr>
          <p:nvPr/>
        </p:nvSpPr>
        <p:spPr>
          <a:xfrm>
            <a:off x="571472" y="2928934"/>
            <a:ext cx="8143932" cy="457203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tabLst/>
              <a:defRPr/>
            </a:pPr>
            <a:endParaRPr lang="ru-RU" sz="3800" spc="-150" dirty="0">
              <a:solidFill>
                <a:schemeClr val="tx2">
                  <a:satMod val="20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8" name="Рисунок 7" descr="zerkalah-fakty-interesnye-eto-interesno-poznavatelno-kartinki_6788303034.jpg"/>
          <p:cNvPicPr>
            <a:picLocks noChangeAspect="1"/>
          </p:cNvPicPr>
          <p:nvPr/>
        </p:nvPicPr>
        <p:blipFill>
          <a:blip r:embed="rId2" cstate="print"/>
          <a:srcRect l="4545" t="19618" r="4545" b="3546"/>
          <a:stretch>
            <a:fillRect/>
          </a:stretch>
        </p:blipFill>
        <p:spPr>
          <a:xfrm>
            <a:off x="2000232" y="337521"/>
            <a:ext cx="5500726" cy="64633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285728"/>
            <a:ext cx="8786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    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88640"/>
            <a:ext cx="9153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ОБЛАСТИ ПРИМЕНЕИЯ  ЗРИТЕЛЬНЫХ ИЛЛЮЗИЙ    </a:t>
            </a:r>
            <a:endParaRPr lang="ru-RU" sz="2400" dirty="0"/>
          </a:p>
        </p:txBody>
      </p:sp>
      <p:pic>
        <p:nvPicPr>
          <p:cNvPr id="5" name="Рисунок 4" descr="y_fe9f9ef4.jpg"/>
          <p:cNvPicPr>
            <a:picLocks noChangeAspect="1"/>
          </p:cNvPicPr>
          <p:nvPr/>
        </p:nvPicPr>
        <p:blipFill>
          <a:blip r:embed="rId2" cstate="print"/>
          <a:srcRect b="3094"/>
          <a:stretch>
            <a:fillRect/>
          </a:stretch>
        </p:blipFill>
        <p:spPr>
          <a:xfrm>
            <a:off x="0" y="980728"/>
            <a:ext cx="9144000" cy="5877272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285728"/>
            <a:ext cx="8786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    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88640"/>
            <a:ext cx="9153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ОБЛАСТИ ПРИМЕНЕИЯ  ЗРИТЕЛЬНЫХ ИЛЛЮЗИЙ    </a:t>
            </a:r>
            <a:endParaRPr lang="ru-RU" sz="2400" dirty="0"/>
          </a:p>
        </p:txBody>
      </p:sp>
      <p:pic>
        <p:nvPicPr>
          <p:cNvPr id="7" name="Рисунок 6" descr="iCAXP00Q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1196752"/>
            <a:ext cx="2735361" cy="2717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328860993_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1790818"/>
            <a:ext cx="5986636" cy="44899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285728"/>
            <a:ext cx="8786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    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88640"/>
            <a:ext cx="9153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ОБЛАСТИ ПРИМЕНЕИЯ  ЗРИТЕЛЬНЫХ ИЛЛЮЗИЙ    </a:t>
            </a:r>
            <a:endParaRPr lang="ru-RU" sz="2400" dirty="0"/>
          </a:p>
        </p:txBody>
      </p:sp>
      <p:pic>
        <p:nvPicPr>
          <p:cNvPr id="9" name="Рисунок 8" descr="1328861029_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764703"/>
            <a:ext cx="4320480" cy="59022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1328860982_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692696"/>
            <a:ext cx="8812919" cy="5976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285728"/>
            <a:ext cx="8786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    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88640"/>
            <a:ext cx="9153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ОБЛАСТИ ПРИМЕНЕИЯ  ЗРИТЕЛЬНЫХ ИЛЛЮЗИЙ    </a:t>
            </a:r>
            <a:endParaRPr lang="ru-RU" sz="2400" dirty="0"/>
          </a:p>
        </p:txBody>
      </p:sp>
      <p:pic>
        <p:nvPicPr>
          <p:cNvPr id="8" name="Рисунок 7" descr="image001.jpg"/>
          <p:cNvPicPr>
            <a:picLocks noChangeAspect="1"/>
          </p:cNvPicPr>
          <p:nvPr/>
        </p:nvPicPr>
        <p:blipFill>
          <a:blip r:embed="rId2" cstate="print"/>
          <a:srcRect l="2435" t="1887" r="22081" b="16982"/>
          <a:stretch>
            <a:fillRect/>
          </a:stretch>
        </p:blipFill>
        <p:spPr>
          <a:xfrm>
            <a:off x="899592" y="1196752"/>
            <a:ext cx="2232248" cy="309634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55576" y="4365104"/>
            <a:ext cx="25091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Профессор психологии</a:t>
            </a:r>
          </a:p>
          <a:p>
            <a:pPr algn="ctr"/>
            <a:r>
              <a:rPr lang="ru-RU" dirty="0" err="1" smtClean="0"/>
              <a:t>Акиоша</a:t>
            </a:r>
            <a:r>
              <a:rPr lang="ru-RU" dirty="0" smtClean="0"/>
              <a:t>    </a:t>
            </a:r>
            <a:r>
              <a:rPr lang="ru-RU" dirty="0" err="1" smtClean="0"/>
              <a:t>Китаока</a:t>
            </a:r>
            <a:endParaRPr lang="ru-RU" dirty="0"/>
          </a:p>
        </p:txBody>
      </p:sp>
      <p:pic>
        <p:nvPicPr>
          <p:cNvPr id="7" name="Рисунок 6" descr="4d352f2a8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124744"/>
            <a:ext cx="9173210" cy="5733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285728"/>
            <a:ext cx="8786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    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2708920"/>
            <a:ext cx="9153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СПАСИБО    ЗА   ВНИМАНИЕ   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642919"/>
            <a:ext cx="83582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11480" lvl="0" indent="-342900" algn="ctr">
              <a:spcBef>
                <a:spcPts val="700"/>
              </a:spcBef>
              <a:buClr>
                <a:schemeClr val="tx2"/>
              </a:buClr>
              <a:buSzPct val="95000"/>
              <a:defRPr/>
            </a:pPr>
            <a:r>
              <a:rPr lang="ru-RU" sz="3200" spc="-150" dirty="0" smtClean="0">
                <a:solidFill>
                  <a:schemeClr val="tx2">
                    <a:satMod val="200000"/>
                  </a:schemeClr>
                </a:solidFill>
              </a:rPr>
              <a:t> Причины возникновения иллюзий:</a:t>
            </a:r>
            <a:endParaRPr lang="ru-RU" sz="1100" spc="-150" dirty="0" smtClean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3" name="Рисунок 2" descr="refraction_glass_spo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1428736"/>
            <a:ext cx="3286148" cy="4912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85720" y="1785926"/>
            <a:ext cx="3571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11480" lvl="0" indent="-342900">
              <a:spcBef>
                <a:spcPts val="700"/>
              </a:spcBef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ru-RU" sz="3200" spc="-150" dirty="0" smtClean="0">
                <a:solidFill>
                  <a:schemeClr val="tx2">
                    <a:satMod val="200000"/>
                  </a:schemeClr>
                </a:solidFill>
              </a:rPr>
              <a:t>Физические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5720" y="3143248"/>
            <a:ext cx="4214842" cy="766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11480" lvl="0" indent="-342900">
              <a:spcBef>
                <a:spcPts val="700"/>
              </a:spcBef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endParaRPr lang="ru-RU" sz="600" spc="-150" dirty="0" smtClean="0">
              <a:solidFill>
                <a:schemeClr val="tx2">
                  <a:satMod val="200000"/>
                </a:schemeClr>
              </a:solidFill>
            </a:endParaRPr>
          </a:p>
          <a:p>
            <a:pPr marL="411480" lvl="0" indent="-342900">
              <a:spcBef>
                <a:spcPts val="700"/>
              </a:spcBef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ru-RU" sz="3200" spc="-150" dirty="0" smtClean="0">
                <a:solidFill>
                  <a:schemeClr val="tx2">
                    <a:satMod val="200000"/>
                  </a:schemeClr>
                </a:solidFill>
              </a:rPr>
              <a:t>Физиологические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5720" y="4929198"/>
            <a:ext cx="414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11480" lvl="0" indent="-342900">
              <a:spcBef>
                <a:spcPts val="700"/>
              </a:spcBef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ru-RU" sz="3200" spc="-150" dirty="0" smtClean="0">
                <a:solidFill>
                  <a:schemeClr val="tx2">
                    <a:satMod val="200000"/>
                  </a:schemeClr>
                </a:solidFill>
              </a:rPr>
              <a:t>Психологические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571480"/>
            <a:ext cx="84296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В основе многих зрительных иллюзий лежит то обстоятельство, что на формирование зрительного образа данного объекта всегда в большей или меньшей мере влияют объекты, располагающиеся по соседству с ним в поле зрения.</a:t>
            </a:r>
            <a:endParaRPr lang="ru-RU" sz="2800" dirty="0"/>
          </a:p>
        </p:txBody>
      </p:sp>
      <p:pic>
        <p:nvPicPr>
          <p:cNvPr id="7" name="Рисунок 6" descr="muller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52676"/>
            <a:ext cx="8640960" cy="55704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abcd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928670"/>
            <a:ext cx="2428892" cy="2562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abc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0232" y="3714752"/>
            <a:ext cx="5143536" cy="2707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object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00430" y="928670"/>
            <a:ext cx="2571750" cy="2571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214282" y="285728"/>
            <a:ext cx="8786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ИЛЛЮЗИИ  ВОСПРИЯТИЯ ДЛИН ОТРЕЗКОВ</a:t>
            </a:r>
            <a:endParaRPr lang="ru-RU" sz="2400" dirty="0"/>
          </a:p>
        </p:txBody>
      </p:sp>
      <p:pic>
        <p:nvPicPr>
          <p:cNvPr id="8" name="Рисунок 7" descr="ponso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388" y="928670"/>
            <a:ext cx="2214578" cy="26100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285728"/>
            <a:ext cx="8786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ИЛЛЮЗИИ  ВОСПРИЯТИЯ   ПАРАЛЛЕЛЬНОСТИ</a:t>
            </a:r>
            <a:endParaRPr lang="ru-RU" sz="2400" dirty="0"/>
          </a:p>
        </p:txBody>
      </p:sp>
      <p:pic>
        <p:nvPicPr>
          <p:cNvPr id="4" name="Рисунок 3" descr="parall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1000108"/>
            <a:ext cx="3857652" cy="25246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ehrenstein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0693" y="928670"/>
            <a:ext cx="3028965" cy="2848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lipps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10" y="3929066"/>
            <a:ext cx="1428760" cy="2637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989471_original.jpg"/>
          <p:cNvPicPr>
            <a:picLocks noChangeAspect="1"/>
          </p:cNvPicPr>
          <p:nvPr/>
        </p:nvPicPr>
        <p:blipFill>
          <a:blip r:embed="rId5" cstate="print"/>
          <a:srcRect l="8771" t="3448" r="16691" b="1149"/>
          <a:stretch>
            <a:fillRect/>
          </a:stretch>
        </p:blipFill>
        <p:spPr>
          <a:xfrm rot="16200000">
            <a:off x="4464841" y="2393151"/>
            <a:ext cx="2143142" cy="5929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85728"/>
            <a:ext cx="8786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ПЕРЕОЦЕНКА  ДЛИНЫ  ВЕРТИКАЛЬНОГО ОТРЕЗКА  </a:t>
            </a:r>
            <a:endParaRPr lang="ru-RU" sz="2400" dirty="0"/>
          </a:p>
        </p:txBody>
      </p:sp>
      <p:pic>
        <p:nvPicPr>
          <p:cNvPr id="3" name="Рисунок 2" descr="vertica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976" y="857232"/>
            <a:ext cx="3038475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zabor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4942" y="857232"/>
            <a:ext cx="2928958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ttp://tvorim.e-gloryon.com/userdata/images/pereocenka%20vertikali3.jpg"/>
          <p:cNvPicPr/>
          <p:nvPr/>
        </p:nvPicPr>
        <p:blipFill>
          <a:blip r:embed="rId4" cstate="print"/>
          <a:srcRect l="55914"/>
          <a:stretch>
            <a:fillRect/>
          </a:stretch>
        </p:blipFill>
        <p:spPr bwMode="auto">
          <a:xfrm>
            <a:off x="3500430" y="3857628"/>
            <a:ext cx="2478383" cy="2762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8b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642910" y="1285860"/>
            <a:ext cx="3165820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14282" y="285728"/>
            <a:ext cx="8786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ПЕРЕОЦЕНКА РАССТОЯНИЙ В ВЕРХНЕЙ ЧАСТИ ПОЛЯ ЗРЕНИЯ    </a:t>
            </a:r>
            <a:endParaRPr lang="ru-RU" sz="2400" dirty="0"/>
          </a:p>
        </p:txBody>
      </p:sp>
      <p:pic>
        <p:nvPicPr>
          <p:cNvPr id="5" name="Рисунок 4" descr="38b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 flipV="1">
            <a:off x="5286380" y="1285860"/>
            <a:ext cx="3165820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642910" y="4143380"/>
            <a:ext cx="30003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 smtClean="0"/>
              <a:t> </a:t>
            </a:r>
            <a:r>
              <a:rPr lang="en-US" sz="11500" b="1" dirty="0" smtClean="0"/>
              <a:t>S</a:t>
            </a:r>
            <a:r>
              <a:rPr lang="ru-RU" sz="11500" b="1" dirty="0" smtClean="0"/>
              <a:t> </a:t>
            </a:r>
            <a:r>
              <a:rPr lang="en-US" sz="11500" b="1" dirty="0" smtClean="0"/>
              <a:t> B</a:t>
            </a:r>
            <a:r>
              <a:rPr lang="ru-RU" sz="11500" b="1" dirty="0" smtClean="0"/>
              <a:t>     </a:t>
            </a:r>
            <a:r>
              <a:rPr lang="en-US" sz="11500" b="1" dirty="0" smtClean="0"/>
              <a:t> </a:t>
            </a:r>
            <a:r>
              <a:rPr lang="ru-RU" sz="11500" b="1" dirty="0" smtClean="0"/>
              <a:t>    </a:t>
            </a:r>
            <a:endParaRPr lang="ru-RU" sz="11500" b="1" dirty="0"/>
          </a:p>
        </p:txBody>
      </p:sp>
      <p:sp>
        <p:nvSpPr>
          <p:cNvPr id="8" name="TextBox 7"/>
          <p:cNvSpPr txBox="1"/>
          <p:nvPr/>
        </p:nvSpPr>
        <p:spPr>
          <a:xfrm rot="10800000">
            <a:off x="5500694" y="4143380"/>
            <a:ext cx="292895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 smtClean="0"/>
              <a:t> </a:t>
            </a:r>
            <a:r>
              <a:rPr lang="en-US" sz="11500" b="1" dirty="0" smtClean="0"/>
              <a:t>S</a:t>
            </a:r>
            <a:r>
              <a:rPr lang="ru-RU" sz="11500" b="1" dirty="0" smtClean="0"/>
              <a:t> </a:t>
            </a:r>
            <a:r>
              <a:rPr lang="en-US" sz="11500" b="1" dirty="0" smtClean="0"/>
              <a:t> B</a:t>
            </a:r>
            <a:r>
              <a:rPr lang="ru-RU" sz="11500" b="1" dirty="0" smtClean="0"/>
              <a:t>     </a:t>
            </a:r>
            <a:r>
              <a:rPr lang="en-US" sz="11500" b="1" dirty="0" smtClean="0"/>
              <a:t> </a:t>
            </a:r>
            <a:r>
              <a:rPr lang="ru-RU" sz="11500" b="1" dirty="0" smtClean="0"/>
              <a:t>    </a:t>
            </a:r>
            <a:endParaRPr lang="ru-RU" sz="115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801</TotalTime>
  <Words>206</Words>
  <Application>Microsoft Office PowerPoint</Application>
  <PresentationFormat>Экран (4:3)</PresentationFormat>
  <Paragraphs>62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Метро</vt:lpstr>
      <vt:lpstr>ИЛЛЮЗИИ ВОСПРИЯТИЯ </vt:lpstr>
      <vt:lpstr>Восприятие –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ИЛЛЮЗИИ ВОСПРИЯТИЯ</dc:title>
  <dc:creator>Olga</dc:creator>
  <cp:lastModifiedBy>BAU</cp:lastModifiedBy>
  <cp:revision>25</cp:revision>
  <dcterms:created xsi:type="dcterms:W3CDTF">2014-04-24T12:18:02Z</dcterms:created>
  <dcterms:modified xsi:type="dcterms:W3CDTF">2019-10-09T08:35:09Z</dcterms:modified>
</cp:coreProperties>
</file>