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336C9-BC71-4401-B2AE-1FF5CDD8B4D0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3BD171-A57F-4D45-8CAE-73A0E98AE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86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6ED71FD-F8AA-4EF7-882A-5B5490FAE82F}" type="slidenum">
              <a:rPr lang="en-US" altLang="ru-RU"/>
              <a:pPr/>
              <a:t>31</a:t>
            </a:fld>
            <a:endParaRPr lang="en-US" altLang="ru-RU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ru-RU" smtClean="0"/>
          </a:p>
        </p:txBody>
      </p:sp>
    </p:spTree>
    <p:extLst>
      <p:ext uri="{BB962C8B-B14F-4D97-AF65-F5344CB8AC3E}">
        <p14:creationId xmlns:p14="http://schemas.microsoft.com/office/powerpoint/2010/main" val="4216664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tilisateur\Documents\Perso\sho8\GOUTTES\fondgoutte2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1143000"/>
          </a:xfrm>
        </p:spPr>
        <p:txBody>
          <a:bodyPr>
            <a:noAutofit/>
          </a:bodyPr>
          <a:lstStyle>
            <a:lvl1pPr algn="l">
              <a:defRPr sz="32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noProof="0"/>
              <a:t>Образец заголовка</a:t>
            </a:r>
            <a:endParaRPr lang="en-US" noProof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467544" y="1772816"/>
            <a:ext cx="8208912" cy="4320480"/>
          </a:xfrm>
        </p:spPr>
        <p:txBody>
          <a:bodyPr>
            <a:normAutofit/>
          </a:bodyPr>
          <a:lstStyle>
            <a:lvl1pPr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fr-FR" dirty="0"/>
          </a:p>
        </p:txBody>
      </p:sp>
      <p:sp>
        <p:nvSpPr>
          <p:cNvPr id="5" name="Espace réservé du pied de page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E52C50"/>
                </a:solidFill>
              </a:defRPr>
            </a:lvl1pPr>
          </a:lstStyle>
          <a:p>
            <a:pPr>
              <a:defRPr/>
            </a:pPr>
            <a:r>
              <a:rPr lang="en-US"/>
              <a:t>Your footer here</a:t>
            </a:r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E52C50"/>
                </a:solidFill>
              </a:defRPr>
            </a:lvl1pPr>
          </a:lstStyle>
          <a:p>
            <a:fld id="{2E8F044B-5BC3-4BC6-B50D-5F0D3E7DFCAC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tilisateur\Documents\Perso\sho8\GOUTTES\fondgoutte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95536" y="2924944"/>
            <a:ext cx="7606208" cy="1470025"/>
          </a:xfrm>
        </p:spPr>
        <p:txBody>
          <a:bodyPr lIns="0" rIns="0">
            <a:noAutofit/>
          </a:bodyPr>
          <a:lstStyle>
            <a:lvl1pPr algn="r">
              <a:lnSpc>
                <a:spcPct val="100000"/>
              </a:lnSpc>
              <a:defRPr sz="4000" b="0" cap="none" baseline="0">
                <a:solidFill>
                  <a:srgbClr val="343846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5597525" y="4437063"/>
            <a:ext cx="2403475" cy="365125"/>
          </a:xfrm>
        </p:spPr>
        <p:txBody>
          <a:bodyPr/>
          <a:lstStyle>
            <a:lvl1pPr algn="r">
              <a:defRPr sz="1400">
                <a:solidFill>
                  <a:srgbClr val="E52C5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62399-618C-410E-86F3-A1D97FA132AE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71043-F5A3-4A6A-8A9E-93B404AAECA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988" y="1219200"/>
            <a:ext cx="756443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re 5"/>
          <p:cNvSpPr txBox="1">
            <a:spLocks noChangeArrowheads="1"/>
          </p:cNvSpPr>
          <p:nvPr/>
        </p:nvSpPr>
        <p:spPr bwMode="auto">
          <a:xfrm>
            <a:off x="788988" y="811213"/>
            <a:ext cx="76073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ru-RU" sz="2800" b="1">
                <a:latin typeface="Verdana" pitchFamily="34" charset="0"/>
              </a:rPr>
              <a:t>"Традиции народов России"</a:t>
            </a:r>
            <a:endParaRPr lang="fr-FR" altLang="ru-RU" sz="2800" b="1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 noChangeArrowheads="1"/>
          </p:cNvSpPr>
          <p:nvPr>
            <p:ph type="title"/>
          </p:nvPr>
        </p:nvSpPr>
        <p:spPr>
          <a:xfrm>
            <a:off x="1409700" y="384175"/>
            <a:ext cx="6018213" cy="931863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8 Марта </a:t>
            </a:r>
            <a:br>
              <a:rPr lang="ru-RU" altLang="ru-RU" sz="2400" b="1" smtClean="0">
                <a:solidFill>
                  <a:srgbClr val="E32950"/>
                </a:solidFill>
              </a:rPr>
            </a:br>
            <a:r>
              <a:rPr lang="ru-RU" altLang="ru-RU" sz="2400" b="1" smtClean="0">
                <a:solidFill>
                  <a:srgbClr val="343746"/>
                </a:solidFill>
              </a:rPr>
              <a:t>Международный женский день</a:t>
            </a:r>
            <a:r>
              <a:rPr lang="ru-RU" altLang="ru-RU" sz="2400" smtClean="0">
                <a:solidFill>
                  <a:srgbClr val="343746"/>
                </a:solidFill>
              </a:rPr>
              <a:t/>
            </a:r>
            <a:br>
              <a:rPr lang="ru-RU" altLang="ru-RU" sz="2400" smtClean="0">
                <a:solidFill>
                  <a:srgbClr val="343746"/>
                </a:solidFill>
              </a:rPr>
            </a:br>
            <a:endParaRPr lang="en-US" altLang="ru-RU" sz="2400" b="1" smtClean="0">
              <a:solidFill>
                <a:srgbClr val="343746"/>
              </a:solidFill>
            </a:endParaRPr>
          </a:p>
        </p:txBody>
      </p:sp>
      <p:pic>
        <p:nvPicPr>
          <p:cNvPr id="17411" name="Рисунок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4084638"/>
            <a:ext cx="5464175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itre 3"/>
          <p:cNvSpPr txBox="1">
            <a:spLocks noChangeArrowheads="1"/>
          </p:cNvSpPr>
          <p:nvPr/>
        </p:nvSpPr>
        <p:spPr bwMode="auto">
          <a:xfrm>
            <a:off x="407988" y="3581400"/>
            <a:ext cx="8840787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80000"/>
              </a:lnSpc>
            </a:pPr>
            <a:r>
              <a:rPr lang="ru-RU" altLang="ru-RU" sz="1700" b="1" i="1">
                <a:solidFill>
                  <a:srgbClr val="343746"/>
                </a:solidFill>
                <a:latin typeface="Verdana" pitchFamily="34" charset="0"/>
              </a:rPr>
              <a:t>Клара Цеткин и Роза Люксембург </a:t>
            </a:r>
            <a:r>
              <a:rPr lang="ru-RU" altLang="ru-RU" sz="1700">
                <a:solidFill>
                  <a:srgbClr val="343746"/>
                </a:solidFill>
                <a:latin typeface="Verdana" pitchFamily="34" charset="0"/>
              </a:rPr>
              <a:t>- две революционерки, которые придумали 8 марта</a:t>
            </a:r>
            <a:r>
              <a:rPr lang="ru-RU" altLang="ru-RU">
                <a:solidFill>
                  <a:srgbClr val="343746"/>
                </a:solidFill>
                <a:latin typeface="Verdana" pitchFamily="34" charset="0"/>
              </a:rPr>
              <a:t/>
            </a:r>
            <a:br>
              <a:rPr lang="ru-RU" altLang="ru-RU">
                <a:solidFill>
                  <a:srgbClr val="343746"/>
                </a:solidFill>
                <a:latin typeface="Verdana" pitchFamily="34" charset="0"/>
              </a:rPr>
            </a:br>
            <a:endParaRPr lang="en-US" altLang="ru-RU" b="1">
              <a:solidFill>
                <a:srgbClr val="343746"/>
              </a:solidFill>
              <a:latin typeface="Verdana" pitchFamily="34" charset="0"/>
            </a:endParaRPr>
          </a:p>
        </p:txBody>
      </p:sp>
      <p:sp>
        <p:nvSpPr>
          <p:cNvPr id="17413" name="AutoShape 8" descr="11 самых красивых женщин начала XX века » BigPicture.ru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4" name="AutoShape 10" descr="11 самых красивых женщин начала XX века » BigPicture.ru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1258888" y="1376363"/>
            <a:ext cx="2660650" cy="1976437"/>
            <a:chOff x="991326" y="1375792"/>
            <a:chExt cx="2660082" cy="1976438"/>
          </a:xfrm>
        </p:grpSpPr>
        <p:pic>
          <p:nvPicPr>
            <p:cNvPr id="17419" name="Picture 2" descr="Клара Цеткин и Роза Люксембург - биография, фото, личная жизнь, 8 Марта  история возникновения праздника - Biography Lif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70617" y="1389804"/>
              <a:ext cx="1380791" cy="196242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17420" name="Picture 12" descr="Красивые женщины на винтажных открытках начала 20 века (20 фото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91326" y="1375792"/>
              <a:ext cx="1301025" cy="1976438"/>
            </a:xfrm>
            <a:prstGeom prst="rect">
              <a:avLst/>
            </a:prstGeom>
            <a:noFill/>
            <a:ln w="9525">
              <a:solidFill>
                <a:srgbClr val="343746"/>
              </a:solidFill>
              <a:miter lim="800000"/>
              <a:headEnd/>
              <a:tailEnd/>
            </a:ln>
          </p:spPr>
        </p:pic>
      </p:grpSp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4414838" y="1376363"/>
            <a:ext cx="3013075" cy="1981200"/>
            <a:chOff x="4259262" y="1375792"/>
            <a:chExt cx="3014169" cy="1981200"/>
          </a:xfrm>
        </p:grpSpPr>
        <p:pic>
          <p:nvPicPr>
            <p:cNvPr id="17417" name="Picture 6" descr="Роза Люксембург - биография, факты, фото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59262" y="1375792"/>
              <a:ext cx="1487488" cy="19812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17418" name="Picture 16" descr="Портреты девушек начала XX века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746750" y="1375792"/>
              <a:ext cx="1526681" cy="1976438"/>
            </a:xfrm>
            <a:prstGeom prst="rect">
              <a:avLst/>
            </a:prstGeom>
            <a:noFill/>
            <a:ln w="9525">
              <a:solidFill>
                <a:srgbClr val="343746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81013" y="442913"/>
            <a:ext cx="7331075" cy="9699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2500" b="1" smtClean="0">
                <a:solidFill>
                  <a:srgbClr val="E32950"/>
                </a:solidFill>
              </a:rPr>
              <a:t>1 апреля </a:t>
            </a:r>
            <a:r>
              <a:rPr lang="ru-RU" altLang="ru-RU" sz="2000" b="1" smtClean="0"/>
              <a:t/>
            </a:r>
            <a:br>
              <a:rPr lang="ru-RU" altLang="ru-RU" sz="2000" b="1" smtClean="0"/>
            </a:br>
            <a:r>
              <a:rPr lang="ru-RU" altLang="ru-RU" sz="2400" b="1" smtClean="0"/>
              <a:t>День смеха </a:t>
            </a:r>
            <a:br>
              <a:rPr lang="ru-RU" altLang="ru-RU" sz="2400" b="1" smtClean="0"/>
            </a:br>
            <a:r>
              <a:rPr lang="ru-RU" altLang="ru-RU" sz="2400" b="1" smtClean="0"/>
              <a:t>Название в России (День дурака</a:t>
            </a:r>
            <a:r>
              <a:rPr lang="ru-RU" altLang="ru-RU" sz="2500" b="1" smtClean="0"/>
              <a:t>)</a:t>
            </a:r>
            <a:endParaRPr lang="en-US" altLang="ru-RU" sz="2500" b="1" smtClean="0"/>
          </a:p>
        </p:txBody>
      </p:sp>
      <p:pic>
        <p:nvPicPr>
          <p:cNvPr id="18435" name="Picture 5" descr="История розыгрышей. Как праздновали День смеха в России XVIII века | Люди |  ОБЩЕСТВО | АиФ Санкт-Петербур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895475"/>
            <a:ext cx="6408737" cy="4254500"/>
          </a:xfrm>
          <a:prstGeom prst="rect">
            <a:avLst/>
          </a:prstGeom>
          <a:noFill/>
          <a:ln w="9525">
            <a:solidFill>
              <a:srgbClr val="343746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re 3"/>
          <p:cNvSpPr>
            <a:spLocks noGrp="1" noChangeArrowheads="1"/>
          </p:cNvSpPr>
          <p:nvPr>
            <p:ph type="title"/>
          </p:nvPr>
        </p:nvSpPr>
        <p:spPr>
          <a:xfrm>
            <a:off x="1042988" y="333375"/>
            <a:ext cx="7332662" cy="968375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25 апреля</a:t>
            </a:r>
            <a:r>
              <a:rPr lang="ru-RU" altLang="ru-RU" sz="2400" b="1" smtClean="0"/>
              <a:t/>
            </a:r>
            <a:br>
              <a:rPr lang="ru-RU" altLang="ru-RU" sz="2400" b="1" smtClean="0"/>
            </a:br>
            <a:r>
              <a:rPr lang="ru-RU" altLang="ru-RU" sz="2400" b="1" smtClean="0"/>
              <a:t>День Чувашского языка</a:t>
            </a:r>
            <a:endParaRPr lang="en-US" altLang="ru-RU" sz="2400" b="1" smtClean="0"/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219075"/>
            <a:ext cx="136525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1700213"/>
            <a:ext cx="1997075" cy="2951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9461" name="Titre 3"/>
          <p:cNvSpPr txBox="1">
            <a:spLocks noChangeArrowheads="1"/>
          </p:cNvSpPr>
          <p:nvPr/>
        </p:nvSpPr>
        <p:spPr bwMode="auto">
          <a:xfrm>
            <a:off x="906463" y="4859338"/>
            <a:ext cx="7469187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000" b="1">
                <a:solidFill>
                  <a:srgbClr val="343746"/>
                </a:solidFill>
                <a:latin typeface="Verdana" pitchFamily="34" charset="0"/>
              </a:rPr>
              <a:t>Иван Яковлевич Яковлев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>
                <a:solidFill>
                  <a:srgbClr val="343746"/>
                </a:solidFill>
                <a:latin typeface="Verdana" pitchFamily="34" charset="0"/>
              </a:rPr>
              <a:t>Просветитель, православный миссионер, педагог, организатор народных школ, создатель современного чувашского алфавита и учебников чувашского и русского языков для чувашей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635375" y="1601788"/>
            <a:ext cx="4276725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altLang="ru-RU" b="1"/>
              <a:t> </a:t>
            </a:r>
            <a:r>
              <a:rPr lang="ru-RU" altLang="ru-RU" sz="1600" i="1">
                <a:latin typeface="Verdana" pitchFamily="34" charset="0"/>
              </a:rPr>
              <a:t>Вклад этого человека в сохранение чувашского языка трудно переоценить.</a:t>
            </a:r>
          </a:p>
          <a:p>
            <a:r>
              <a:rPr lang="ru-RU" altLang="ru-RU" sz="1600" i="1">
                <a:latin typeface="Verdana" pitchFamily="34" charset="0"/>
              </a:rPr>
              <a:t>Он начал свой путь филолога и просветителя ещё в бытность гимназистом. Родившийся в 1848 году, в 1871 году он вместе со своими единомышленниками создаёт на основе русского алфавита чувашскую письменность, а вскоре издаётся и чувашский.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3"/>
          <p:cNvSpPr>
            <a:spLocks noGrp="1" noChangeArrowheads="1"/>
          </p:cNvSpPr>
          <p:nvPr>
            <p:ph type="title"/>
          </p:nvPr>
        </p:nvSpPr>
        <p:spPr>
          <a:xfrm>
            <a:off x="2592388" y="404813"/>
            <a:ext cx="3959225" cy="642937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A4F"/>
                </a:solidFill>
              </a:rPr>
              <a:t>1 мая </a:t>
            </a:r>
            <a:r>
              <a:rPr lang="ru-RU" altLang="ru-RU" sz="2400" b="1" smtClean="0">
                <a:solidFill>
                  <a:srgbClr val="E3294F"/>
                </a:solidFill>
              </a:rPr>
              <a:t>и</a:t>
            </a:r>
            <a:r>
              <a:rPr lang="ru-RU" altLang="ru-RU" sz="2400" b="1" smtClean="0"/>
              <a:t> </a:t>
            </a:r>
            <a:r>
              <a:rPr lang="ru-RU" altLang="ru-RU" sz="2400" b="1" smtClean="0">
                <a:solidFill>
                  <a:srgbClr val="E32950"/>
                </a:solidFill>
              </a:rPr>
              <a:t>9 мая</a:t>
            </a:r>
            <a:endParaRPr lang="en-US" altLang="ru-RU" sz="2400" b="1" smtClean="0">
              <a:solidFill>
                <a:srgbClr val="E32950"/>
              </a:solidFill>
            </a:endParaRPr>
          </a:p>
        </p:txBody>
      </p:sp>
      <p:pic>
        <p:nvPicPr>
          <p:cNvPr id="20483" name="Picture 2" descr="1 мая- Праздник весны и труда! — Алтайская краевая организация Российского  профсоюза работников промышленнос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413000"/>
            <a:ext cx="3600450" cy="2160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484" name="Picture 4" descr="С Днём Победы 9 мая! - Федерация фигурного катания на коньках Росс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1388" y="2413000"/>
            <a:ext cx="3600450" cy="2400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re 3"/>
          <p:cNvSpPr>
            <a:spLocks noGrp="1" noChangeArrowheads="1"/>
          </p:cNvSpPr>
          <p:nvPr>
            <p:ph type="title"/>
          </p:nvPr>
        </p:nvSpPr>
        <p:spPr>
          <a:xfrm>
            <a:off x="2592388" y="260350"/>
            <a:ext cx="3959225" cy="644525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A4F"/>
                </a:solidFill>
              </a:rPr>
              <a:t>20 мая</a:t>
            </a:r>
            <a:endParaRPr lang="en-US" altLang="ru-RU" sz="2400" b="1" smtClean="0">
              <a:solidFill>
                <a:srgbClr val="E32950"/>
              </a:solidFill>
            </a:endParaRPr>
          </a:p>
        </p:txBody>
      </p:sp>
      <p:pic>
        <p:nvPicPr>
          <p:cNvPr id="21507" name="Рисунок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933825"/>
            <a:ext cx="39560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itre 3"/>
          <p:cNvSpPr txBox="1">
            <a:spLocks noChangeArrowheads="1"/>
          </p:cNvSpPr>
          <p:nvPr/>
        </p:nvSpPr>
        <p:spPr bwMode="auto">
          <a:xfrm>
            <a:off x="2592388" y="692150"/>
            <a:ext cx="39592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ru-RU" sz="2200" b="1">
                <a:solidFill>
                  <a:srgbClr val="343746"/>
                </a:solidFill>
                <a:latin typeface="Verdana" pitchFamily="34" charset="0"/>
              </a:rPr>
              <a:t>День калмыцкого чая</a:t>
            </a:r>
            <a:endParaRPr lang="en-US" altLang="ru-RU" sz="2200" b="1">
              <a:solidFill>
                <a:srgbClr val="343746"/>
              </a:solidFill>
              <a:latin typeface="Verdana" pitchFamily="34" charset="0"/>
            </a:endParaRPr>
          </a:p>
        </p:txBody>
      </p:sp>
      <p:pic>
        <p:nvPicPr>
          <p:cNvPr id="21509" name="Picture 8" descr="Калмыцкий чай - состав, рецепт, польза и вред, отзыв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450" y="1412875"/>
            <a:ext cx="3676650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4643438" y="1412875"/>
            <a:ext cx="34036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r>
              <a:rPr lang="ru-RU" altLang="ru-RU" b="1"/>
              <a:t>Традиционная калмыцкая чайная церемония тоже имеет свои правила. Например, нельзя подать гостю несвежий чай — это проявление неуважения, поэтому напиток заваривают прямо в присутствии гостя. 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684213" y="4210050"/>
            <a:ext cx="35274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b="1"/>
              <a:t>При этом все движения совершаются слева направо — по ходу солнца. Первую порцию чая подносят бурханам (Буддам): наливают его в жертвенную чашечку и ставят ее на алтарь, а после окончания чаепития отдают детям.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re 3"/>
          <p:cNvSpPr>
            <a:spLocks noGrp="1" noChangeArrowheads="1"/>
          </p:cNvSpPr>
          <p:nvPr>
            <p:ph type="title"/>
          </p:nvPr>
        </p:nvSpPr>
        <p:spPr>
          <a:xfrm>
            <a:off x="1727200" y="542925"/>
            <a:ext cx="5688013" cy="644525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4F"/>
                </a:solidFill>
              </a:rPr>
              <a:t>1 Июня,</a:t>
            </a:r>
            <a:r>
              <a:rPr lang="en-US" altLang="ru-RU" sz="2400" b="1" smtClean="0">
                <a:solidFill>
                  <a:srgbClr val="E3294F"/>
                </a:solidFill>
              </a:rPr>
              <a:t> 12 </a:t>
            </a:r>
            <a:r>
              <a:rPr lang="ru-RU" altLang="ru-RU" sz="2400" b="1" smtClean="0">
                <a:solidFill>
                  <a:srgbClr val="E3294F"/>
                </a:solidFill>
              </a:rPr>
              <a:t>Июня, 27 Июня </a:t>
            </a:r>
            <a:endParaRPr lang="en-US" altLang="ru-RU" sz="2400" b="1" smtClean="0">
              <a:solidFill>
                <a:srgbClr val="E3294F"/>
              </a:solidFill>
            </a:endParaRPr>
          </a:p>
        </p:txBody>
      </p:sp>
      <p:pic>
        <p:nvPicPr>
          <p:cNvPr id="22531" name="Picture 2" descr="1 июня — День защиты детей! — САЙТ ЛЕНИНСКОГО РАЙОНА ГОРОДА МАХАЧКАЛ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527175"/>
            <a:ext cx="3240087" cy="2781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532" name="Picture 4" descr="День России — праздник национального единства — «Ингушетия» —  интернет-газ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1527175"/>
            <a:ext cx="3598863" cy="21542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533" name="Picture 6" descr="27 июня день молодежи в России | Детфонд Примако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3922713"/>
            <a:ext cx="3598863" cy="20272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2565400"/>
            <a:ext cx="3240088" cy="215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3555" name="Titre 3"/>
          <p:cNvSpPr txBox="1">
            <a:spLocks noChangeArrowheads="1"/>
          </p:cNvSpPr>
          <p:nvPr/>
        </p:nvSpPr>
        <p:spPr bwMode="auto">
          <a:xfrm>
            <a:off x="1439863" y="355600"/>
            <a:ext cx="6264275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ru-RU" sz="2400" b="1">
                <a:solidFill>
                  <a:srgbClr val="E3294F"/>
                </a:solidFill>
              </a:rPr>
              <a:t>21 Июня</a:t>
            </a:r>
            <a:endParaRPr lang="ru-RU" altLang="ru-RU" sz="2400" b="1">
              <a:solidFill>
                <a:srgbClr val="343746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altLang="ru-RU" sz="2000" b="1">
                <a:solidFill>
                  <a:srgbClr val="343746"/>
                </a:solidFill>
                <a:latin typeface="Verdana" pitchFamily="34" charset="0"/>
              </a:rPr>
              <a:t>Государственный национальный праздник Республики Саха</a:t>
            </a:r>
          </a:p>
          <a:p>
            <a:pPr algn="ctr" eaLnBrk="1" hangingPunct="1"/>
            <a:r>
              <a:rPr lang="ru-RU" altLang="ru-RU" sz="2000" b="1">
                <a:solidFill>
                  <a:srgbClr val="343746"/>
                </a:solidFill>
                <a:latin typeface="Verdana" pitchFamily="34" charset="0"/>
              </a:rPr>
              <a:t>и</a:t>
            </a:r>
          </a:p>
          <a:p>
            <a:pPr algn="ctr" eaLnBrk="1" hangingPunct="1"/>
            <a:r>
              <a:rPr lang="ru-RU" altLang="ru-RU" sz="2000" b="1">
                <a:solidFill>
                  <a:srgbClr val="343746"/>
                </a:solidFill>
                <a:latin typeface="Verdana" pitchFamily="34" charset="0"/>
              </a:rPr>
              <a:t>День летного солнцестояния </a:t>
            </a:r>
            <a:endParaRPr lang="en-US" altLang="ru-RU" sz="2000" b="1">
              <a:solidFill>
                <a:srgbClr val="343746"/>
              </a:solidFill>
              <a:latin typeface="Verdana" pitchFamily="34" charset="0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997200"/>
            <a:ext cx="1303338" cy="130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 descr="Что происходит и какие провести обряды в день летнего солнцестояния 21 июня  2022 год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2565400"/>
            <a:ext cx="3240088" cy="2160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3558" name="Rectangle 7"/>
          <p:cNvSpPr>
            <a:spLocks noChangeArrowheads="1"/>
          </p:cNvSpPr>
          <p:nvPr/>
        </p:nvSpPr>
        <p:spPr bwMode="auto">
          <a:xfrm>
            <a:off x="1835150" y="4941888"/>
            <a:ext cx="662463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r>
              <a:rPr lang="ru-RU" altLang="ru-RU" sz="1600">
                <a:latin typeface="Verdana" pitchFamily="34" charset="0"/>
              </a:rPr>
              <a:t>Традиция празднования Ысыах прочно связана с эпосом народа Саха Олонхо. Главным элементом праздника Ысыах является хоровод Осуохай, в котором участники танцуют, медленно переступая с ноги на ногу.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re 3"/>
          <p:cNvSpPr>
            <a:spLocks noGrp="1" noChangeArrowheads="1"/>
          </p:cNvSpPr>
          <p:nvPr>
            <p:ph type="title" idx="4294967295"/>
          </p:nvPr>
        </p:nvSpPr>
        <p:spPr>
          <a:xfrm>
            <a:off x="131763" y="404813"/>
            <a:ext cx="7392987" cy="1800225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E32950"/>
                </a:solidFill>
                <a:latin typeface="Verdana" pitchFamily="34" charset="0"/>
              </a:rPr>
              <a:t>С 3 по 5 июня</a:t>
            </a:r>
            <a:r>
              <a:rPr lang="ru-RU" altLang="ru-RU" sz="2400" b="1" smtClean="0">
                <a:latin typeface="Verdana" pitchFamily="34" charset="0"/>
              </a:rPr>
              <a:t/>
            </a:r>
            <a:br>
              <a:rPr lang="ru-RU" altLang="ru-RU" sz="2400" b="1" smtClean="0">
                <a:latin typeface="Verdana" pitchFamily="34" charset="0"/>
              </a:rPr>
            </a:br>
            <a:r>
              <a:rPr lang="ru-RU" altLang="ru-RU" sz="2400" b="1" smtClean="0">
                <a:latin typeface="Verdana" pitchFamily="34" charset="0"/>
              </a:rPr>
              <a:t>Эвенкийский национальный праздник Бакалдын</a:t>
            </a:r>
            <a:br>
              <a:rPr lang="ru-RU" altLang="ru-RU" sz="2400" b="1" smtClean="0">
                <a:latin typeface="Verdana" pitchFamily="34" charset="0"/>
              </a:rPr>
            </a:br>
            <a:r>
              <a:rPr lang="ru-RU" altLang="ru-RU" sz="1700" b="1" smtClean="0">
                <a:latin typeface="Verdana" pitchFamily="34" charset="0"/>
              </a:rPr>
              <a:t>Праздник встречи родов, встречи Солнца и Нового года</a:t>
            </a:r>
            <a:endParaRPr lang="en-US" altLang="ru-RU" sz="1700" b="1" smtClean="0">
              <a:latin typeface="Verdana" pitchFamily="34" charset="0"/>
            </a:endParaRPr>
          </a:p>
        </p:txBody>
      </p:sp>
      <p:pic>
        <p:nvPicPr>
          <p:cNvPr id="24579" name="Picture 6" descr="В поселке Усть-Мая Якутии состоялся эвенкийский национальный праздник  Бакалдын — ЯСИ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4575" y="2708275"/>
            <a:ext cx="3600450" cy="24018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5076825" y="2565400"/>
            <a:ext cx="2951163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altLang="ru-RU" b="1"/>
              <a:t>Праздник Бакалдын символизирует возрождение природы после долгой зимы, по-другому его называют «Праздником весны и зелени».</a:t>
            </a:r>
          </a:p>
          <a:p>
            <a:r>
              <a:rPr lang="ru-RU" altLang="ru-RU" b="1"/>
              <a:t>Основная цель современного возрождение эвенкийского праздника – языка, приобщение детей к традиционной культуре.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re 3"/>
          <p:cNvSpPr>
            <a:spLocks noGrp="1" noChangeArrowheads="1"/>
          </p:cNvSpPr>
          <p:nvPr>
            <p:ph type="title"/>
          </p:nvPr>
        </p:nvSpPr>
        <p:spPr>
          <a:xfrm>
            <a:off x="250825" y="404813"/>
            <a:ext cx="7273925" cy="1368425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21 июня</a:t>
            </a:r>
            <a:r>
              <a:rPr lang="ru-RU" altLang="ru-RU" sz="2800" b="1" smtClean="0"/>
              <a:t/>
            </a:r>
            <a:br>
              <a:rPr lang="ru-RU" altLang="ru-RU" sz="2800" b="1" smtClean="0"/>
            </a:br>
            <a:r>
              <a:rPr lang="ru-RU" altLang="ru-RU" sz="2400" b="1" smtClean="0"/>
              <a:t>Эвенкийский национальный праздник Эвинек</a:t>
            </a:r>
            <a:r>
              <a:rPr lang="ru-RU" altLang="ru-RU" sz="2800" b="1" smtClean="0"/>
              <a:t/>
            </a:r>
            <a:br>
              <a:rPr lang="ru-RU" altLang="ru-RU" sz="2800" b="1" smtClean="0"/>
            </a:br>
            <a:endParaRPr lang="en-US" altLang="ru-RU" sz="1900" b="1" smtClean="0"/>
          </a:p>
        </p:txBody>
      </p:sp>
      <p:pic>
        <p:nvPicPr>
          <p:cNvPr id="2560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1935163"/>
            <a:ext cx="3600450" cy="297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5604" name="Rectangle 8"/>
          <p:cNvSpPr>
            <a:spLocks noChangeArrowheads="1"/>
          </p:cNvSpPr>
          <p:nvPr/>
        </p:nvSpPr>
        <p:spPr bwMode="auto">
          <a:xfrm>
            <a:off x="539750" y="2276475"/>
            <a:ext cx="280828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ru-RU" b="1"/>
              <a:t>Украшением праздника Эвинек являются возрожденные обряды встречи Солнца и нового годового цикла, круговые танцы, национальные песни, соревновательный забег.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3"/>
          <p:cNvSpPr>
            <a:spLocks noGrp="1" noChangeArrowheads="1"/>
          </p:cNvSpPr>
          <p:nvPr>
            <p:ph type="title" idx="4294967295"/>
          </p:nvPr>
        </p:nvSpPr>
        <p:spPr>
          <a:xfrm>
            <a:off x="131763" y="404813"/>
            <a:ext cx="7392987" cy="863600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E32950"/>
                </a:solidFill>
                <a:latin typeface="Verdana" pitchFamily="34" charset="0"/>
              </a:rPr>
              <a:t>Июнь</a:t>
            </a:r>
            <a:r>
              <a:rPr lang="ru-RU" altLang="ru-RU" sz="2400" b="1" smtClean="0">
                <a:latin typeface="Verdana" pitchFamily="34" charset="0"/>
              </a:rPr>
              <a:t/>
            </a:r>
            <a:br>
              <a:rPr lang="ru-RU" altLang="ru-RU" sz="2400" b="1" smtClean="0">
                <a:latin typeface="Verdana" pitchFamily="34" charset="0"/>
              </a:rPr>
            </a:br>
            <a:r>
              <a:rPr lang="ru-RU" altLang="ru-RU" sz="2400" b="1" smtClean="0">
                <a:latin typeface="Verdana" pitchFamily="34" charset="0"/>
              </a:rPr>
              <a:t>Долганский праздник Хейро </a:t>
            </a:r>
            <a:endParaRPr lang="en-US" altLang="ru-RU" sz="1700" b="1" smtClean="0">
              <a:latin typeface="Verdana" pitchFamily="34" charset="0"/>
            </a:endParaRPr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2051050" y="4508500"/>
            <a:ext cx="6408738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altLang="ru-RU" sz="1600" b="1"/>
              <a:t>Хэйро – национальный праздник долган, символизирующий начало новой жизни. Люди в этот день собираются возле ритуального костра и, взявшись за руки, водят хороводы. Главное событие на празднике – соревнования по национальным видам спорта. В их число входит национальная борьба, перетягивание хорея, метание топора на дальность, прыжки через нарты.</a:t>
            </a:r>
            <a:r>
              <a:rPr lang="ru-RU" altLang="ru-RU" sz="1400"/>
              <a:t> </a:t>
            </a: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060575"/>
            <a:ext cx="3600450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3"/>
          <p:cNvSpPr>
            <a:spLocks noGrp="1" noChangeArrowheads="1"/>
          </p:cNvSpPr>
          <p:nvPr>
            <p:ph type="title"/>
          </p:nvPr>
        </p:nvSpPr>
        <p:spPr>
          <a:xfrm>
            <a:off x="354013" y="476250"/>
            <a:ext cx="8580437" cy="1143000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333645"/>
                </a:solidFill>
              </a:rPr>
              <a:t>Че</a:t>
            </a:r>
            <a:r>
              <a:rPr lang="ru-RU" altLang="ru-RU" sz="2400" b="1" smtClean="0">
                <a:solidFill>
                  <a:srgbClr val="333645"/>
                </a:solidFill>
                <a:latin typeface="Arial" charset="0"/>
              </a:rPr>
              <a:t>й</a:t>
            </a:r>
            <a:r>
              <a:rPr lang="ru-RU" altLang="ru-RU" sz="2400" b="1" smtClean="0">
                <a:solidFill>
                  <a:srgbClr val="333645"/>
                </a:solidFill>
              </a:rPr>
              <a:t> день рождения празднуется</a:t>
            </a:r>
            <a:r>
              <a:rPr lang="ru-RU" altLang="ru-RU" sz="2400" b="1" smtClean="0"/>
              <a:t> </a:t>
            </a:r>
            <a:br>
              <a:rPr lang="ru-RU" altLang="ru-RU" sz="2400" b="1" smtClean="0"/>
            </a:br>
            <a:r>
              <a:rPr lang="ru-RU" altLang="ru-RU" sz="2400" b="1" smtClean="0">
                <a:solidFill>
                  <a:srgbClr val="E32950"/>
                </a:solidFill>
              </a:rPr>
              <a:t>1 января?</a:t>
            </a:r>
            <a:endParaRPr lang="en-US" altLang="ru-RU" sz="2400" b="1" smtClean="0">
              <a:solidFill>
                <a:srgbClr val="E32950"/>
              </a:solidFill>
            </a:endParaRPr>
          </a:p>
        </p:txBody>
      </p:sp>
      <p:pic>
        <p:nvPicPr>
          <p:cNvPr id="9219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2259013"/>
            <a:ext cx="3600450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3"/>
          <p:cNvSpPr>
            <a:spLocks noGrp="1" noChangeArrowheads="1"/>
          </p:cNvSpPr>
          <p:nvPr>
            <p:ph type="title" idx="4294967295"/>
          </p:nvPr>
        </p:nvSpPr>
        <p:spPr>
          <a:xfrm>
            <a:off x="131763" y="404813"/>
            <a:ext cx="7392987" cy="863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b="1" smtClean="0">
                <a:solidFill>
                  <a:srgbClr val="E32950"/>
                </a:solidFill>
                <a:latin typeface="Verdana" pitchFamily="34" charset="0"/>
              </a:rPr>
              <a:t>Июнь</a:t>
            </a:r>
            <a:r>
              <a:rPr lang="ru-RU" altLang="ru-RU" sz="2400" b="1" smtClean="0">
                <a:latin typeface="Verdana" pitchFamily="34" charset="0"/>
              </a:rPr>
              <a:t/>
            </a:r>
            <a:br>
              <a:rPr lang="ru-RU" altLang="ru-RU" sz="2400" b="1" smtClean="0">
                <a:latin typeface="Verdana" pitchFamily="34" charset="0"/>
              </a:rPr>
            </a:br>
            <a:r>
              <a:rPr lang="ru-RU" altLang="ru-RU" sz="2400" b="1" smtClean="0">
                <a:latin typeface="Verdana" pitchFamily="34" charset="0"/>
              </a:rPr>
              <a:t>Обрядовый праздник Кильвей </a:t>
            </a:r>
            <a:br>
              <a:rPr lang="ru-RU" altLang="ru-RU" sz="2400" b="1" smtClean="0">
                <a:latin typeface="Verdana" pitchFamily="34" charset="0"/>
              </a:rPr>
            </a:br>
            <a:r>
              <a:rPr lang="ru-RU" altLang="ru-RU" sz="2400" b="1" smtClean="0">
                <a:latin typeface="Verdana" pitchFamily="34" charset="0"/>
              </a:rPr>
              <a:t>и праздник первой рыбы</a:t>
            </a:r>
            <a:endParaRPr lang="en-US" altLang="ru-RU" sz="1700" b="1" smtClean="0">
              <a:latin typeface="Verdana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051050" y="4833938"/>
            <a:ext cx="6408738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altLang="ru-RU" sz="1400" b="1"/>
              <a:t>В честь праздников проводятся мероприятия с танцами и песнями в исполнении национальных коллективов и угощением традиционными блюадми. Праздник первой рыбы отмечают во многих северных регионах, это один из важнейших древних праздников коренных народов Севера. Для многих рыба была и остается основным видом пищи. Для того, чтобы летний улов и весь последующий год были удачными и богатыми, проводятся национальные обряды – подношение символических даров духу воды. </a:t>
            </a:r>
          </a:p>
        </p:txBody>
      </p:sp>
      <p:pic>
        <p:nvPicPr>
          <p:cNvPr id="27652" name="Picture 7" descr="Обрядовый праздник «Кильвэй» - праздник новой жизни » ГАУК «Образовательное  творческое объединение культуры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1981200"/>
            <a:ext cx="3600450" cy="2390775"/>
          </a:xfrm>
          <a:prstGeom prst="rect">
            <a:avLst/>
          </a:prstGeom>
          <a:noFill/>
          <a:ln w="9525">
            <a:solidFill>
              <a:srgbClr val="343746"/>
            </a:solidFill>
            <a:miter lim="800000"/>
            <a:headEnd/>
            <a:tailEnd/>
          </a:ln>
        </p:spPr>
      </p:pic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700213"/>
            <a:ext cx="2162175" cy="2951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re 3"/>
          <p:cNvSpPr>
            <a:spLocks noGrp="1" noChangeArrowheads="1"/>
          </p:cNvSpPr>
          <p:nvPr>
            <p:ph type="title"/>
          </p:nvPr>
        </p:nvSpPr>
        <p:spPr>
          <a:xfrm>
            <a:off x="131763" y="477838"/>
            <a:ext cx="7824787" cy="1295400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7 июля</a:t>
            </a:r>
            <a:r>
              <a:rPr lang="ru-RU" altLang="ru-RU" sz="2400" b="1" smtClean="0"/>
              <a:t/>
            </a:r>
            <a:br>
              <a:rPr lang="ru-RU" altLang="ru-RU" sz="2400" b="1" smtClean="0"/>
            </a:br>
            <a:r>
              <a:rPr lang="ru-RU" altLang="ru-RU" sz="2400" b="1" smtClean="0"/>
              <a:t>«Сабантуй»</a:t>
            </a:r>
            <a:br>
              <a:rPr lang="ru-RU" altLang="ru-RU" sz="2400" b="1" smtClean="0"/>
            </a:br>
            <a:r>
              <a:rPr lang="ru-RU" altLang="ru-RU" sz="2400" b="1" smtClean="0"/>
              <a:t>Народный праздник в связи с </a:t>
            </a:r>
            <a:br>
              <a:rPr lang="ru-RU" altLang="ru-RU" sz="2400" b="1" smtClean="0"/>
            </a:br>
            <a:r>
              <a:rPr lang="ru-RU" altLang="ru-RU" sz="2400" b="1" smtClean="0"/>
              <a:t>окончанием посевных работ, земледелием</a:t>
            </a:r>
            <a:endParaRPr lang="en-US" altLang="ru-RU" sz="2400" b="1" smtClean="0"/>
          </a:p>
        </p:txBody>
      </p:sp>
      <p:pic>
        <p:nvPicPr>
          <p:cNvPr id="28675" name="Picture 4" descr="В Мордовии отмечают Всероссийский сельский Сабантуй - РИА Новости,  02.07.2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382838"/>
            <a:ext cx="3598862" cy="20240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76" name="Picture 12" descr="В Казани определили абсолютных батыров Сабантуя — Реальное врем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382838"/>
            <a:ext cx="3600450" cy="220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835150" y="4843463"/>
            <a:ext cx="56896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r>
              <a:rPr lang="ru-RU" altLang="ru-RU" b="1"/>
              <a:t>Самые старые из сохранившихся традиций праздника — скачки, состязания в беге и борьба. В XIX веке на Сабантуе появились и шуточные соревнования: бег в мешках, лазание по гладкому столбу, бои мешками с соломой, перетягивание каната.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9 июля 2020 · Сегодня очень вкусный праздник – День пирожков с малиновым  вареньем · Общество · ИСККРА - Информационный сайт «Кольский край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916113"/>
            <a:ext cx="3598863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itre 3"/>
          <p:cNvSpPr>
            <a:spLocks noGrp="1" noChangeArrowheads="1"/>
          </p:cNvSpPr>
          <p:nvPr>
            <p:ph type="title"/>
          </p:nvPr>
        </p:nvSpPr>
        <p:spPr>
          <a:xfrm>
            <a:off x="131763" y="404813"/>
            <a:ext cx="7535862" cy="1295400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19 июля</a:t>
            </a:r>
            <a:r>
              <a:rPr lang="ru-RU" altLang="ru-RU" sz="2400" b="1" smtClean="0"/>
              <a:t/>
            </a:r>
            <a:br>
              <a:rPr lang="ru-RU" altLang="ru-RU" sz="2400" b="1" smtClean="0"/>
            </a:br>
            <a:r>
              <a:rPr lang="ru-RU" altLang="ru-RU" sz="2400" b="1" smtClean="0"/>
              <a:t>День пирожков с малиновым вареньем</a:t>
            </a:r>
            <a:endParaRPr lang="en-US" altLang="ru-RU" sz="1700" b="1" smtClean="0"/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4005263"/>
            <a:ext cx="3600450" cy="1984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re 3"/>
          <p:cNvSpPr>
            <a:spLocks noGrp="1" noChangeArrowheads="1"/>
          </p:cNvSpPr>
          <p:nvPr>
            <p:ph type="title"/>
          </p:nvPr>
        </p:nvSpPr>
        <p:spPr>
          <a:xfrm>
            <a:off x="2211388" y="79375"/>
            <a:ext cx="3960812" cy="642938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14 Августа</a:t>
            </a:r>
            <a:endParaRPr lang="en-US" altLang="ru-RU" sz="2400" b="1" smtClean="0">
              <a:solidFill>
                <a:srgbClr val="E32950"/>
              </a:solidFill>
            </a:endParaRPr>
          </a:p>
        </p:txBody>
      </p:sp>
      <p:sp>
        <p:nvSpPr>
          <p:cNvPr id="30723" name="Titre 3"/>
          <p:cNvSpPr txBox="1">
            <a:spLocks noChangeArrowheads="1"/>
          </p:cNvSpPr>
          <p:nvPr/>
        </p:nvSpPr>
        <p:spPr bwMode="auto">
          <a:xfrm>
            <a:off x="1311275" y="549275"/>
            <a:ext cx="57610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ru-RU" sz="2400" b="1">
                <a:solidFill>
                  <a:srgbClr val="343746"/>
                </a:solidFill>
                <a:latin typeface="Verdana" pitchFamily="34" charset="0"/>
              </a:rPr>
              <a:t>День пчеловода в Забайкайле</a:t>
            </a:r>
            <a:endParaRPr lang="en-US" altLang="ru-RU" sz="2400" b="1">
              <a:solidFill>
                <a:srgbClr val="343746"/>
              </a:solidFill>
              <a:latin typeface="Verdana" pitchFamily="34" charset="0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152650"/>
            <a:ext cx="3600450" cy="2701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52650"/>
            <a:ext cx="3600450" cy="2552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re 3"/>
          <p:cNvSpPr txBox="1">
            <a:spLocks noChangeArrowheads="1"/>
          </p:cNvSpPr>
          <p:nvPr/>
        </p:nvSpPr>
        <p:spPr bwMode="auto">
          <a:xfrm>
            <a:off x="107950" y="115888"/>
            <a:ext cx="734377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ru-RU" sz="2400" b="1">
                <a:solidFill>
                  <a:srgbClr val="343746"/>
                </a:solidFill>
                <a:latin typeface="Verdana" pitchFamily="34" charset="0"/>
              </a:rPr>
              <a:t> </a:t>
            </a:r>
            <a:r>
              <a:rPr lang="ru-RU" altLang="ru-RU" sz="2400" b="1">
                <a:solidFill>
                  <a:srgbClr val="E32950"/>
                </a:solidFill>
                <a:latin typeface="Verdana" pitchFamily="34" charset="0"/>
              </a:rPr>
              <a:t>11 мусульманских праздников</a:t>
            </a:r>
          </a:p>
        </p:txBody>
      </p:sp>
      <p:sp>
        <p:nvSpPr>
          <p:cNvPr id="31747" name="Titre 3"/>
          <p:cNvSpPr>
            <a:spLocks noChangeArrowheads="1"/>
          </p:cNvSpPr>
          <p:nvPr/>
        </p:nvSpPr>
        <p:spPr bwMode="auto">
          <a:xfrm>
            <a:off x="1042988" y="895350"/>
            <a:ext cx="7705725" cy="4981575"/>
          </a:xfrm>
          <a:custGeom>
            <a:avLst/>
            <a:gdLst>
              <a:gd name="T0" fmla="*/ 0 w 7704856"/>
              <a:gd name="T1" fmla="*/ 13173 h 4981726"/>
              <a:gd name="T2" fmla="*/ 1454495 w 7704856"/>
              <a:gd name="T3" fmla="*/ 0 h 4981726"/>
              <a:gd name="T4" fmla="*/ 7704856 w 7704856"/>
              <a:gd name="T5" fmla="*/ 13173 h 4981726"/>
              <a:gd name="T6" fmla="*/ 7704856 w 7704856"/>
              <a:gd name="T7" fmla="*/ 4981726 h 4981726"/>
              <a:gd name="T8" fmla="*/ 0 w 7704856"/>
              <a:gd name="T9" fmla="*/ 4981726 h 4981726"/>
              <a:gd name="T10" fmla="*/ 0 w 7704856"/>
              <a:gd name="T11" fmla="*/ 13173 h 49817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04856"/>
              <a:gd name="T19" fmla="*/ 0 h 4981726"/>
              <a:gd name="T20" fmla="*/ 7704856 w 7704856"/>
              <a:gd name="T21" fmla="*/ 4981726 h 498172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04856" h="4981726">
                <a:moveTo>
                  <a:pt x="0" y="13173"/>
                </a:moveTo>
                <a:lnTo>
                  <a:pt x="1454495" y="0"/>
                </a:lnTo>
                <a:lnTo>
                  <a:pt x="7704856" y="13173"/>
                </a:lnTo>
                <a:lnTo>
                  <a:pt x="7704856" y="4981726"/>
                </a:lnTo>
                <a:lnTo>
                  <a:pt x="0" y="4981726"/>
                </a:lnTo>
                <a:lnTo>
                  <a:pt x="0" y="13173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ru-RU" sz="1600" b="1">
                <a:solidFill>
                  <a:srgbClr val="343746"/>
                </a:solidFill>
                <a:latin typeface="Verdana" pitchFamily="34" charset="0"/>
              </a:rPr>
              <a:t>3 февраля  </a:t>
            </a:r>
            <a:r>
              <a:rPr lang="en-US" altLang="ru-RU" sz="1600" b="1">
                <a:solidFill>
                  <a:srgbClr val="343746"/>
                </a:solidFill>
                <a:latin typeface="Verdana" pitchFamily="34" charset="0"/>
              </a:rPr>
              <a:t>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Праздник Ночь Рагаиб</a:t>
            </a:r>
          </a:p>
          <a:p>
            <a:pPr eaLnBrk="1" hangingPunct="1"/>
            <a:r>
              <a:rPr lang="ru-RU" altLang="ru-RU" sz="1600" b="1">
                <a:solidFill>
                  <a:srgbClr val="E32950"/>
                </a:solidFill>
                <a:latin typeface="Verdana" pitchFamily="34" charset="0"/>
              </a:rPr>
              <a:t>2 апреля    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Рамадан</a:t>
            </a:r>
          </a:p>
          <a:p>
            <a:pPr eaLnBrk="1" hangingPunct="1"/>
            <a:r>
              <a:rPr lang="ru-RU" altLang="ru-RU" sz="1600" b="1">
                <a:solidFill>
                  <a:srgbClr val="343746"/>
                </a:solidFill>
                <a:latin typeface="Verdana" pitchFamily="34" charset="0"/>
              </a:rPr>
              <a:t>27 апреля  </a:t>
            </a:r>
            <a:r>
              <a:rPr lang="en-US" altLang="ru-RU" sz="1600" b="1">
                <a:solidFill>
                  <a:srgbClr val="343746"/>
                </a:solidFill>
                <a:latin typeface="Verdana" pitchFamily="34" charset="0"/>
              </a:rPr>
              <a:t>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Ночь Могущества и Предопределения —</a:t>
            </a:r>
          </a:p>
          <a:p>
            <a:pPr eaLnBrk="1" hangingPunct="1"/>
            <a:r>
              <a:rPr lang="en-US" altLang="ru-RU" sz="1600">
                <a:solidFill>
                  <a:srgbClr val="343746"/>
                </a:solidFill>
                <a:latin typeface="Verdana" pitchFamily="34" charset="0"/>
              </a:rPr>
              <a:t>                   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Ляйлятуль-кадр</a:t>
            </a:r>
          </a:p>
          <a:p>
            <a:pPr eaLnBrk="1" hangingPunct="1"/>
            <a:r>
              <a:rPr lang="ru-RU" altLang="ru-RU" sz="1600" b="1">
                <a:solidFill>
                  <a:srgbClr val="E3294F"/>
                </a:solidFill>
                <a:latin typeface="Verdana" pitchFamily="34" charset="0"/>
              </a:rPr>
              <a:t>2 мая          </a:t>
            </a:r>
            <a:r>
              <a:rPr lang="en-US" altLang="ru-RU" sz="1600" b="1">
                <a:solidFill>
                  <a:srgbClr val="E3294F"/>
                </a:solidFill>
                <a:latin typeface="Verdana" pitchFamily="34" charset="0"/>
              </a:rPr>
              <a:t>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Ураза Байрам, праздник разговения</a:t>
            </a:r>
          </a:p>
          <a:p>
            <a:pPr eaLnBrk="1" hangingPunct="1"/>
            <a:r>
              <a:rPr lang="ru-RU" altLang="ru-RU" sz="1600" b="1">
                <a:solidFill>
                  <a:srgbClr val="343746"/>
                </a:solidFill>
                <a:latin typeface="Verdana" pitchFamily="34" charset="0"/>
              </a:rPr>
              <a:t>8 июля       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День Арафа</a:t>
            </a:r>
          </a:p>
          <a:p>
            <a:pPr eaLnBrk="1" hangingPunct="1"/>
            <a:r>
              <a:rPr lang="ru-RU" altLang="ru-RU" sz="1600" b="1">
                <a:solidFill>
                  <a:srgbClr val="E32950"/>
                </a:solidFill>
                <a:latin typeface="Verdana" pitchFamily="34" charset="0"/>
              </a:rPr>
              <a:t>9 июля       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Курбан Байрам</a:t>
            </a:r>
          </a:p>
          <a:p>
            <a:pPr eaLnBrk="1" hangingPunct="1"/>
            <a:r>
              <a:rPr lang="ru-RU" altLang="ru-RU" sz="1600" b="1">
                <a:solidFill>
                  <a:srgbClr val="343746"/>
                </a:solidFill>
                <a:latin typeface="Verdana" pitchFamily="34" charset="0"/>
              </a:rPr>
              <a:t>10 июля     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Дни Ат-Ташрик</a:t>
            </a:r>
          </a:p>
          <a:p>
            <a:pPr eaLnBrk="1" hangingPunct="1"/>
            <a:r>
              <a:rPr lang="ru-RU" altLang="ru-RU" sz="1600" b="1">
                <a:solidFill>
                  <a:srgbClr val="343746"/>
                </a:solidFill>
                <a:latin typeface="Verdana" pitchFamily="34" charset="0"/>
              </a:rPr>
              <a:t>30 июля     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Новый год по Хиджре</a:t>
            </a:r>
          </a:p>
          <a:p>
            <a:pPr eaLnBrk="1" hangingPunct="1"/>
            <a:r>
              <a:rPr lang="ru-RU" altLang="ru-RU" sz="1600" b="1">
                <a:solidFill>
                  <a:srgbClr val="343746"/>
                </a:solidFill>
                <a:latin typeface="Verdana" pitchFamily="34" charset="0"/>
              </a:rPr>
              <a:t>8 августа    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День Ашура — день поминовения пророков</a:t>
            </a:r>
          </a:p>
          <a:p>
            <a:pPr eaLnBrk="1" hangingPunct="1"/>
            <a:r>
              <a:rPr lang="en-US" altLang="ru-RU" sz="1600">
                <a:solidFill>
                  <a:srgbClr val="343746"/>
                </a:solidFill>
                <a:latin typeface="Verdana" pitchFamily="34" charset="0"/>
              </a:rPr>
              <a:t>                   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посланников Аллаха</a:t>
            </a:r>
          </a:p>
          <a:p>
            <a:pPr eaLnBrk="1" hangingPunct="1"/>
            <a:r>
              <a:rPr lang="ru-RU" altLang="ru-RU" sz="1600" b="1">
                <a:solidFill>
                  <a:srgbClr val="343746"/>
                </a:solidFill>
                <a:latin typeface="Verdana" pitchFamily="34" charset="0"/>
              </a:rPr>
              <a:t>28 августа  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Начало месяца Сафар</a:t>
            </a:r>
          </a:p>
          <a:p>
            <a:pPr eaLnBrk="1" hangingPunct="1"/>
            <a:r>
              <a:rPr lang="ru-RU" altLang="ru-RU" sz="1600" b="1">
                <a:solidFill>
                  <a:srgbClr val="343746"/>
                </a:solidFill>
                <a:latin typeface="Verdana" pitchFamily="34" charset="0"/>
              </a:rPr>
              <a:t>8 октября    </a:t>
            </a:r>
            <a:r>
              <a:rPr lang="ru-RU" altLang="ru-RU" sz="1600">
                <a:solidFill>
                  <a:srgbClr val="343746"/>
                </a:solidFill>
                <a:latin typeface="Verdana" pitchFamily="34" charset="0"/>
              </a:rPr>
              <a:t>Мавлид ан-Наби — рождение Пророка Мухаммеда </a:t>
            </a:r>
          </a:p>
          <a:p>
            <a:pPr eaLnBrk="1" hangingPunct="1"/>
            <a:endParaRPr lang="ru-RU" altLang="ru-RU" sz="1600">
              <a:solidFill>
                <a:srgbClr val="343746"/>
              </a:solidFill>
              <a:latin typeface="Verdana" pitchFamily="34" charset="0"/>
            </a:endParaRPr>
          </a:p>
          <a:p>
            <a:pPr eaLnBrk="1" hangingPunct="1"/>
            <a:endParaRPr lang="ru-RU" altLang="ru-RU" sz="1600" b="1">
              <a:solidFill>
                <a:srgbClr val="343746"/>
              </a:solidFill>
              <a:latin typeface="Verdana" pitchFamily="34" charset="0"/>
            </a:endParaRPr>
          </a:p>
          <a:p>
            <a:pPr eaLnBrk="1" hangingPunct="1"/>
            <a:endParaRPr lang="ru-RU" altLang="ru-RU" sz="1600" b="1">
              <a:solidFill>
                <a:srgbClr val="343746"/>
              </a:solidFill>
              <a:latin typeface="Verdana" pitchFamily="34" charset="0"/>
            </a:endParaRPr>
          </a:p>
          <a:p>
            <a:pPr eaLnBrk="1" hangingPunct="1"/>
            <a:endParaRPr lang="ru-RU" altLang="ru-RU" b="1">
              <a:solidFill>
                <a:srgbClr val="E32950"/>
              </a:solidFill>
              <a:latin typeface="Verdana" pitchFamily="34" charset="0"/>
            </a:endParaRPr>
          </a:p>
          <a:p>
            <a:pPr eaLnBrk="1" hangingPunct="1"/>
            <a:endParaRPr lang="ru-RU" altLang="ru-RU" b="1">
              <a:solidFill>
                <a:srgbClr val="E32950"/>
              </a:solidFill>
              <a:latin typeface="Verdana" pitchFamily="34" charset="0"/>
            </a:endParaRPr>
          </a:p>
        </p:txBody>
      </p:sp>
      <p:pic>
        <p:nvPicPr>
          <p:cNvPr id="31748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2900" y="4829175"/>
            <a:ext cx="1517650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4718050"/>
            <a:ext cx="2617787" cy="17414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re 3"/>
          <p:cNvSpPr>
            <a:spLocks noGrp="1" noChangeArrowheads="1"/>
          </p:cNvSpPr>
          <p:nvPr>
            <p:ph type="title"/>
          </p:nvPr>
        </p:nvSpPr>
        <p:spPr>
          <a:xfrm>
            <a:off x="2592388" y="347663"/>
            <a:ext cx="3959225" cy="1136650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5 Октября</a:t>
            </a:r>
            <a:r>
              <a:rPr lang="ru-RU" altLang="ru-RU" sz="2400" b="1" smtClean="0"/>
              <a:t/>
            </a:r>
            <a:br>
              <a:rPr lang="ru-RU" altLang="ru-RU" sz="2400" b="1" smtClean="0"/>
            </a:br>
            <a:r>
              <a:rPr lang="ru-RU" altLang="ru-RU" sz="2400" b="1" smtClean="0"/>
              <a:t>День Учителя</a:t>
            </a:r>
            <a:br>
              <a:rPr lang="ru-RU" altLang="ru-RU" sz="2400" b="1" smtClean="0"/>
            </a:br>
            <a:endParaRPr lang="en-US" altLang="ru-RU" sz="2400" b="1" smtClean="0"/>
          </a:p>
        </p:txBody>
      </p:sp>
      <p:pic>
        <p:nvPicPr>
          <p:cNvPr id="32771" name="Рисунок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305050"/>
            <a:ext cx="36004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re 3"/>
          <p:cNvSpPr>
            <a:spLocks noGrp="1" noChangeArrowheads="1"/>
          </p:cNvSpPr>
          <p:nvPr>
            <p:ph type="title"/>
          </p:nvPr>
        </p:nvSpPr>
        <p:spPr>
          <a:xfrm>
            <a:off x="179388" y="401638"/>
            <a:ext cx="7956550" cy="1371600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5 Октября</a:t>
            </a:r>
            <a:br>
              <a:rPr lang="ru-RU" altLang="ru-RU" sz="2400" b="1" smtClean="0">
                <a:solidFill>
                  <a:srgbClr val="E32950"/>
                </a:solidFill>
              </a:rPr>
            </a:br>
            <a:r>
              <a:rPr lang="ru-RU" altLang="ru-RU" sz="2400" b="1" smtClean="0">
                <a:solidFill>
                  <a:srgbClr val="343746"/>
                </a:solidFill>
              </a:rPr>
              <a:t>День образования Республики Адыгея</a:t>
            </a:r>
            <a:r>
              <a:rPr lang="ru-RU" altLang="ru-RU" sz="2400" b="1" smtClean="0">
                <a:solidFill>
                  <a:srgbClr val="E32950"/>
                </a:solidFill>
              </a:rPr>
              <a:t/>
            </a:r>
            <a:br>
              <a:rPr lang="ru-RU" altLang="ru-RU" sz="2400" b="1" smtClean="0">
                <a:solidFill>
                  <a:srgbClr val="E32950"/>
                </a:solidFill>
              </a:rPr>
            </a:br>
            <a:endParaRPr lang="en-US" altLang="ru-RU" sz="2400" b="1" smtClean="0">
              <a:solidFill>
                <a:srgbClr val="E32950"/>
              </a:solidFill>
            </a:endParaRPr>
          </a:p>
        </p:txBody>
      </p:sp>
      <p:pic>
        <p:nvPicPr>
          <p:cNvPr id="33795" name="Picture 2" descr="Герб Республики Адыге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179638"/>
            <a:ext cx="250825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5700" y="2179638"/>
            <a:ext cx="4411663" cy="2495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re 3"/>
          <p:cNvSpPr>
            <a:spLocks noGrp="1" noChangeArrowheads="1"/>
          </p:cNvSpPr>
          <p:nvPr>
            <p:ph type="title"/>
          </p:nvPr>
        </p:nvSpPr>
        <p:spPr>
          <a:xfrm>
            <a:off x="179388" y="401638"/>
            <a:ext cx="7956550" cy="1371600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4 Ноября</a:t>
            </a:r>
            <a:br>
              <a:rPr lang="ru-RU" altLang="ru-RU" sz="2400" b="1" smtClean="0">
                <a:solidFill>
                  <a:srgbClr val="E32950"/>
                </a:solidFill>
              </a:rPr>
            </a:br>
            <a:r>
              <a:rPr lang="ru-RU" altLang="ru-RU" sz="2400" b="1" smtClean="0">
                <a:solidFill>
                  <a:srgbClr val="E32950"/>
                </a:solidFill>
              </a:rPr>
              <a:t/>
            </a:r>
            <a:br>
              <a:rPr lang="ru-RU" altLang="ru-RU" sz="2400" b="1" smtClean="0">
                <a:solidFill>
                  <a:srgbClr val="E32950"/>
                </a:solidFill>
              </a:rPr>
            </a:br>
            <a:endParaRPr lang="en-US" altLang="ru-RU" sz="2400" b="1" smtClean="0">
              <a:solidFill>
                <a:srgbClr val="E32950"/>
              </a:solidFill>
            </a:endParaRP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228850"/>
            <a:ext cx="3600450" cy="2400300"/>
          </a:xfrm>
          <a:prstGeom prst="rect">
            <a:avLst/>
          </a:prstGeom>
          <a:noFill/>
          <a:ln w="9525">
            <a:solidFill>
              <a:srgbClr val="343746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re 3"/>
          <p:cNvSpPr>
            <a:spLocks noGrp="1" noChangeArrowheads="1"/>
          </p:cNvSpPr>
          <p:nvPr>
            <p:ph type="title"/>
          </p:nvPr>
        </p:nvSpPr>
        <p:spPr>
          <a:xfrm>
            <a:off x="179388" y="401638"/>
            <a:ext cx="7956550" cy="1371600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7 Ноября</a:t>
            </a:r>
            <a:br>
              <a:rPr lang="ru-RU" altLang="ru-RU" sz="2400" b="1" smtClean="0">
                <a:solidFill>
                  <a:srgbClr val="E32950"/>
                </a:solidFill>
              </a:rPr>
            </a:br>
            <a:r>
              <a:rPr lang="ru-RU" altLang="ru-RU" sz="2400" b="1" smtClean="0">
                <a:solidFill>
                  <a:srgbClr val="E32950"/>
                </a:solidFill>
              </a:rPr>
              <a:t/>
            </a:r>
            <a:br>
              <a:rPr lang="ru-RU" altLang="ru-RU" sz="2400" b="1" smtClean="0">
                <a:solidFill>
                  <a:srgbClr val="E32950"/>
                </a:solidFill>
              </a:rPr>
            </a:br>
            <a:endParaRPr lang="en-US" altLang="ru-RU" sz="2400" b="1" smtClean="0">
              <a:solidFill>
                <a:srgbClr val="E32950"/>
              </a:solidFill>
            </a:endParaRPr>
          </a:p>
        </p:txBody>
      </p:sp>
      <p:pic>
        <p:nvPicPr>
          <p:cNvPr id="35843" name="Picture 4" descr="Открытки и плакаты из советского детства к празднику 7 Ноября | MAX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155825"/>
            <a:ext cx="3600450" cy="2546350"/>
          </a:xfrm>
          <a:prstGeom prst="rect">
            <a:avLst/>
          </a:prstGeom>
          <a:noFill/>
          <a:ln w="9525">
            <a:solidFill>
              <a:srgbClr val="343746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re 3"/>
          <p:cNvSpPr>
            <a:spLocks noGrp="1" noChangeArrowheads="1"/>
          </p:cNvSpPr>
          <p:nvPr>
            <p:ph type="title"/>
          </p:nvPr>
        </p:nvSpPr>
        <p:spPr>
          <a:xfrm>
            <a:off x="107950" y="381000"/>
            <a:ext cx="7956550" cy="1658938"/>
          </a:xfrm>
        </p:spPr>
        <p:txBody>
          <a:bodyPr/>
          <a:lstStyle/>
          <a:p>
            <a:pPr algn="ctr" eaLnBrk="1" hangingPunct="1"/>
            <a:r>
              <a:rPr lang="en-US" altLang="ru-RU" sz="2200" b="1" smtClean="0">
                <a:solidFill>
                  <a:srgbClr val="E32950"/>
                </a:solidFill>
              </a:rPr>
              <a:t>23 </a:t>
            </a:r>
            <a:r>
              <a:rPr lang="ru-RU" altLang="ru-RU" sz="2200" b="1" smtClean="0">
                <a:solidFill>
                  <a:srgbClr val="E32950"/>
                </a:solidFill>
              </a:rPr>
              <a:t>Ноября</a:t>
            </a:r>
            <a:br>
              <a:rPr lang="ru-RU" altLang="ru-RU" sz="2200" b="1" smtClean="0">
                <a:solidFill>
                  <a:srgbClr val="E32950"/>
                </a:solidFill>
              </a:rPr>
            </a:br>
            <a:r>
              <a:rPr lang="ru-RU" altLang="ru-RU" sz="1800" b="1" smtClean="0">
                <a:solidFill>
                  <a:srgbClr val="343746"/>
                </a:solidFill>
              </a:rPr>
              <a:t>Джеоргуба - Осенний праздник в честь осетинского святого, покровителя мужчин, путников, защитника слабых и обездоленных</a:t>
            </a:r>
            <a:r>
              <a:rPr lang="ru-RU" altLang="ru-RU" sz="2200" b="1" smtClean="0">
                <a:solidFill>
                  <a:srgbClr val="E32950"/>
                </a:solidFill>
              </a:rPr>
              <a:t/>
            </a:r>
            <a:br>
              <a:rPr lang="ru-RU" altLang="ru-RU" sz="2200" b="1" smtClean="0">
                <a:solidFill>
                  <a:srgbClr val="E32950"/>
                </a:solidFill>
              </a:rPr>
            </a:br>
            <a:endParaRPr lang="en-US" altLang="ru-RU" sz="2200" b="1" smtClean="0">
              <a:solidFill>
                <a:srgbClr val="E32950"/>
              </a:solidFill>
            </a:endParaRP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039938"/>
            <a:ext cx="3600450" cy="2778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3"/>
          <p:cNvSpPr>
            <a:spLocks noGrp="1" noChangeArrowheads="1"/>
          </p:cNvSpPr>
          <p:nvPr>
            <p:ph type="title"/>
          </p:nvPr>
        </p:nvSpPr>
        <p:spPr>
          <a:xfrm>
            <a:off x="2484438" y="260350"/>
            <a:ext cx="3959225" cy="644525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7 Января</a:t>
            </a:r>
            <a:endParaRPr lang="en-US" altLang="ru-RU" sz="2400" b="1" smtClean="0">
              <a:solidFill>
                <a:srgbClr val="E32950"/>
              </a:solidFill>
            </a:endParaRPr>
          </a:p>
        </p:txBody>
      </p:sp>
      <p:pic>
        <p:nvPicPr>
          <p:cNvPr id="10243" name="Picture 4" descr="Рождество Христово в Гре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122488"/>
            <a:ext cx="3600450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itre 3"/>
          <p:cNvSpPr txBox="1">
            <a:spLocks noChangeArrowheads="1"/>
          </p:cNvSpPr>
          <p:nvPr/>
        </p:nvSpPr>
        <p:spPr bwMode="auto">
          <a:xfrm>
            <a:off x="2484438" y="687388"/>
            <a:ext cx="407511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ru-RU" sz="2400" b="1">
                <a:solidFill>
                  <a:srgbClr val="343746"/>
                </a:solidFill>
                <a:latin typeface="Verdana" pitchFamily="34" charset="0"/>
              </a:rPr>
              <a:t>Рождество</a:t>
            </a:r>
            <a:endParaRPr lang="en-US" altLang="ru-RU" sz="2400" b="1">
              <a:solidFill>
                <a:srgbClr val="343746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re 3"/>
          <p:cNvSpPr>
            <a:spLocks noGrp="1" noChangeArrowheads="1"/>
          </p:cNvSpPr>
          <p:nvPr>
            <p:ph type="title"/>
          </p:nvPr>
        </p:nvSpPr>
        <p:spPr>
          <a:xfrm>
            <a:off x="1962150" y="66675"/>
            <a:ext cx="4913313" cy="1562100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13 Декабря</a:t>
            </a:r>
            <a:br>
              <a:rPr lang="ru-RU" altLang="ru-RU" sz="2400" b="1" smtClean="0">
                <a:solidFill>
                  <a:srgbClr val="E32950"/>
                </a:solidFill>
              </a:rPr>
            </a:br>
            <a:r>
              <a:rPr lang="ru-RU" altLang="ru-RU" sz="2400" b="1" smtClean="0">
                <a:solidFill>
                  <a:srgbClr val="333645"/>
                </a:solidFill>
              </a:rPr>
              <a:t>День медведя</a:t>
            </a:r>
            <a:endParaRPr lang="en-US" altLang="ru-RU" sz="2400" b="1" smtClean="0">
              <a:solidFill>
                <a:srgbClr val="333645"/>
              </a:solidFill>
            </a:endParaRPr>
          </a:p>
        </p:txBody>
      </p:sp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079625"/>
            <a:ext cx="3600450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9938" y="2924175"/>
            <a:ext cx="7604125" cy="1470025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/>
              <a:t>“У каждого народа, - писал К.Д.Ушинский, - своя система воспитания. Опыт других народов в деле воспитания есть драгоценное наследие для всех, но точно в том же смысле, в котором опыт всемирной истории принадлежит народам”.</a:t>
            </a:r>
            <a:endParaRPr lang="en-US" alt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3"/>
          <p:cNvSpPr>
            <a:spLocks noGrp="1" noChangeArrowheads="1"/>
          </p:cNvSpPr>
          <p:nvPr>
            <p:ph type="title"/>
          </p:nvPr>
        </p:nvSpPr>
        <p:spPr>
          <a:xfrm>
            <a:off x="2447925" y="404813"/>
            <a:ext cx="3959225" cy="1169987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50"/>
                </a:solidFill>
              </a:rPr>
              <a:t>19 Января</a:t>
            </a:r>
            <a:br>
              <a:rPr lang="ru-RU" altLang="ru-RU" sz="2400" b="1" smtClean="0">
                <a:solidFill>
                  <a:srgbClr val="E32950"/>
                </a:solidFill>
              </a:rPr>
            </a:br>
            <a:r>
              <a:rPr lang="ru-RU" altLang="ru-RU" sz="2400" b="1" smtClean="0">
                <a:solidFill>
                  <a:srgbClr val="323745"/>
                </a:solidFill>
              </a:rPr>
              <a:t>Праздник крещения</a:t>
            </a:r>
            <a:r>
              <a:rPr lang="en-US" altLang="ru-RU" sz="2400" b="1" smtClean="0">
                <a:solidFill>
                  <a:srgbClr val="323745"/>
                </a:solidFill>
              </a:rPr>
              <a:t/>
            </a:r>
            <a:br>
              <a:rPr lang="en-US" altLang="ru-RU" sz="2400" b="1" smtClean="0">
                <a:solidFill>
                  <a:srgbClr val="323745"/>
                </a:solidFill>
              </a:rPr>
            </a:br>
            <a:endParaRPr lang="en-US" altLang="ru-RU" sz="2400" b="1" smtClean="0">
              <a:solidFill>
                <a:srgbClr val="E32950"/>
              </a:solidFill>
            </a:endParaRPr>
          </a:p>
        </p:txBody>
      </p:sp>
      <p:pic>
        <p:nvPicPr>
          <p:cNvPr id="11267" name="Picture 2" descr="GISMETEO: Народный календарь на 19 января — Крещение Господне - Природа |  Новости погоды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2209800"/>
            <a:ext cx="3600450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В праздник Крещения вода во всем мире становится святой | Публикации |  Православие в Татарстане | Портал Татарстанской митропол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222500"/>
            <a:ext cx="3600450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re 3"/>
          <p:cNvSpPr>
            <a:spLocks noGrp="1" noChangeArrowheads="1"/>
          </p:cNvSpPr>
          <p:nvPr>
            <p:ph type="title"/>
          </p:nvPr>
        </p:nvSpPr>
        <p:spPr>
          <a:xfrm>
            <a:off x="1417638" y="620713"/>
            <a:ext cx="6119812" cy="644525"/>
          </a:xfrm>
        </p:spPr>
        <p:txBody>
          <a:bodyPr/>
          <a:lstStyle/>
          <a:p>
            <a:pPr algn="ctr" eaLnBrk="1" hangingPunct="1"/>
            <a:r>
              <a:rPr lang="en-US" altLang="ru-RU" sz="2400" b="1" smtClean="0">
                <a:solidFill>
                  <a:srgbClr val="E32950"/>
                </a:solidFill>
              </a:rPr>
              <a:t>18 </a:t>
            </a:r>
            <a:r>
              <a:rPr lang="ru-RU" altLang="ru-RU" sz="2400" b="1" smtClean="0">
                <a:solidFill>
                  <a:srgbClr val="E32950"/>
                </a:solidFill>
              </a:rPr>
              <a:t>Января</a:t>
            </a:r>
            <a:br>
              <a:rPr lang="ru-RU" altLang="ru-RU" sz="2400" b="1" smtClean="0">
                <a:solidFill>
                  <a:srgbClr val="E32950"/>
                </a:solidFill>
              </a:rPr>
            </a:br>
            <a:r>
              <a:rPr lang="ru-RU" altLang="ru-RU" sz="2400" b="1" smtClean="0">
                <a:solidFill>
                  <a:srgbClr val="333645"/>
                </a:solidFill>
              </a:rPr>
              <a:t>Международный день снеговика</a:t>
            </a:r>
            <a:r>
              <a:rPr lang="en-US" altLang="ru-RU" sz="2400" b="1" smtClean="0">
                <a:solidFill>
                  <a:srgbClr val="333645"/>
                </a:solidFill>
              </a:rPr>
              <a:t/>
            </a:r>
            <a:br>
              <a:rPr lang="en-US" altLang="ru-RU" sz="2400" b="1" smtClean="0">
                <a:solidFill>
                  <a:srgbClr val="333645"/>
                </a:solidFill>
              </a:rPr>
            </a:br>
            <a:endParaRPr lang="en-US" altLang="ru-RU" sz="2400" b="1" smtClean="0">
              <a:solidFill>
                <a:srgbClr val="E32950"/>
              </a:solidFill>
            </a:endParaRPr>
          </a:p>
        </p:txBody>
      </p:sp>
      <p:pic>
        <p:nvPicPr>
          <p:cNvPr id="12291" name="Picture 2" descr="Всемирный день снеговика - МБДОУ 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4363" y="1844675"/>
            <a:ext cx="2835275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3"/>
          <p:cNvSpPr>
            <a:spLocks noGrp="1" noChangeArrowheads="1"/>
          </p:cNvSpPr>
          <p:nvPr>
            <p:ph type="title" idx="4294967295"/>
          </p:nvPr>
        </p:nvSpPr>
        <p:spPr>
          <a:xfrm>
            <a:off x="1162050" y="19050"/>
            <a:ext cx="6515100" cy="1125538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E3294F"/>
                </a:solidFill>
                <a:latin typeface="Verdana" pitchFamily="34" charset="0"/>
              </a:rPr>
              <a:t>Флаги различных национальностей России</a:t>
            </a:r>
            <a:endParaRPr lang="en-US" altLang="ru-RU" sz="2400" b="1" smtClean="0">
              <a:solidFill>
                <a:srgbClr val="E3294F"/>
              </a:solidFill>
              <a:latin typeface="Verdana" pitchFamily="34" charset="0"/>
            </a:endParaRPr>
          </a:p>
        </p:txBody>
      </p:sp>
      <p:sp>
        <p:nvSpPr>
          <p:cNvPr id="13315" name="AutoShape 2" descr="Герб Ханты-Мансийского автономного округа — Югры — Википедия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3316" name="Picture 12" descr="Флаги национальностей России. Выпуск 29. Коренные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21100" y="1312863"/>
            <a:ext cx="21590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4" descr="флаг абазин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4925" y="2033588"/>
            <a:ext cx="2159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6" descr="флаг 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1319213"/>
            <a:ext cx="21590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8" descr="флаг Ассир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21100" y="5114925"/>
            <a:ext cx="21590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7600" y="2860675"/>
            <a:ext cx="21590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1" name="Picture 21" descr="флаг езидов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25863" y="3214688"/>
            <a:ext cx="21605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23" descr="флаг ижорцев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84925" y="3581400"/>
            <a:ext cx="2159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re 3"/>
          <p:cNvSpPr>
            <a:spLocks noGrp="1" noChangeArrowheads="1"/>
          </p:cNvSpPr>
          <p:nvPr>
            <p:ph type="title"/>
          </p:nvPr>
        </p:nvSpPr>
        <p:spPr>
          <a:xfrm>
            <a:off x="2716213" y="404813"/>
            <a:ext cx="3960812" cy="642937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E3294F"/>
                </a:solidFill>
              </a:rPr>
              <a:t>Февраль</a:t>
            </a:r>
            <a:br>
              <a:rPr lang="ru-RU" altLang="ru-RU" sz="2400" b="1" smtClean="0">
                <a:solidFill>
                  <a:srgbClr val="E3294F"/>
                </a:solidFill>
              </a:rPr>
            </a:br>
            <a:r>
              <a:rPr lang="ru-RU" altLang="ru-RU" sz="2400" b="1" smtClean="0">
                <a:solidFill>
                  <a:srgbClr val="343746"/>
                </a:solidFill>
              </a:rPr>
              <a:t>Праздник Шагаа</a:t>
            </a:r>
            <a:endParaRPr lang="en-US" altLang="ru-RU" sz="2400" b="1" smtClean="0">
              <a:solidFill>
                <a:srgbClr val="343746"/>
              </a:solidFill>
            </a:endParaRPr>
          </a:p>
        </p:txBody>
      </p:sp>
      <p:sp>
        <p:nvSpPr>
          <p:cNvPr id="14339" name="Espace réservé du contenu 1"/>
          <p:cNvSpPr>
            <a:spLocks noGrp="1" noChangeArrowheads="1"/>
          </p:cNvSpPr>
          <p:nvPr>
            <p:ph sz="quarter" idx="13"/>
          </p:nvPr>
        </p:nvSpPr>
        <p:spPr>
          <a:xfrm>
            <a:off x="1685925" y="2652713"/>
            <a:ext cx="6076950" cy="6445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b="1" smtClean="0"/>
              <a:t>Шагаа — Тывинский Новый Год</a:t>
            </a:r>
            <a:endParaRPr lang="en-US" altLang="ru-RU" b="1" smtClean="0"/>
          </a:p>
          <a:p>
            <a:pPr marL="0" indent="0" eaLnBrk="1" hangingPunct="1"/>
            <a:endParaRPr lang="fr-FR" altLang="ru-RU" smtClean="0"/>
          </a:p>
        </p:txBody>
      </p:sp>
      <p:pic>
        <p:nvPicPr>
          <p:cNvPr id="14340" name="Picture 2" descr="Герб Тывы — Википед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700" y="1336675"/>
            <a:ext cx="106203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AutoShape 2" descr="Герб Ханты-Мансийского автономного округа — Югры — Википедия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434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0925" y="1422400"/>
            <a:ext cx="106045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7788" y="1500188"/>
            <a:ext cx="8096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9850" y="1304925"/>
            <a:ext cx="844550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Рисунок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6375" y="3429000"/>
            <a:ext cx="36004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6" descr="Герб Новосибирска — Википеди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61125" y="1379538"/>
            <a:ext cx="1063625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5572125" y="3429000"/>
            <a:ext cx="2735263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r>
              <a:rPr lang="ru-RU" altLang="ru-RU" sz="2000" b="1"/>
              <a:t>Встреча Нового Года происходит на восходе, а не в полночь, как этот принято в государственном празднике России.</a:t>
            </a:r>
            <a:r>
              <a:rPr lang="ru-RU" altLang="ru-RU" sz="2000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3"/>
          <p:cNvSpPr txBox="1">
            <a:spLocks noChangeArrowheads="1"/>
          </p:cNvSpPr>
          <p:nvPr/>
        </p:nvSpPr>
        <p:spPr bwMode="auto">
          <a:xfrm>
            <a:off x="2592388" y="476250"/>
            <a:ext cx="39592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ru-RU" sz="2400" b="1">
                <a:solidFill>
                  <a:srgbClr val="E32950"/>
                </a:solidFill>
                <a:latin typeface="Verdana" pitchFamily="34" charset="0"/>
              </a:rPr>
              <a:t>1 </a:t>
            </a:r>
            <a:r>
              <a:rPr lang="ru-RU" altLang="ru-RU" sz="2400" b="1">
                <a:solidFill>
                  <a:srgbClr val="E32950"/>
                </a:solidFill>
                <a:latin typeface="Verdana" pitchFamily="34" charset="0"/>
              </a:rPr>
              <a:t>Марта</a:t>
            </a:r>
            <a:endParaRPr lang="ru-RU" altLang="ru-RU" sz="2400" b="1">
              <a:solidFill>
                <a:srgbClr val="333645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altLang="ru-RU" sz="2400" b="1">
                <a:solidFill>
                  <a:srgbClr val="333645"/>
                </a:solidFill>
                <a:latin typeface="Verdana" pitchFamily="34" charset="0"/>
              </a:rPr>
              <a:t>День джигита</a:t>
            </a:r>
            <a:endParaRPr lang="en-US" altLang="ru-RU" sz="2400" b="1">
              <a:solidFill>
                <a:srgbClr val="333645"/>
              </a:solidFill>
              <a:latin typeface="Verdana" pitchFamily="34" charset="0"/>
            </a:endParaRPr>
          </a:p>
        </p:txBody>
      </p:sp>
      <p:pic>
        <p:nvPicPr>
          <p:cNvPr id="15363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338" y="1658938"/>
            <a:ext cx="360045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4140200" y="1722438"/>
            <a:ext cx="4103688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r>
              <a:rPr lang="ru-RU" altLang="ru-RU" sz="1600">
                <a:latin typeface="Verdana" pitchFamily="34" charset="0"/>
              </a:rPr>
              <a:t>С детских лет воспитание мальчиков шло в соответствии с определёнными нормами, а к юношескому возрасту они становились настоящими «джигитами». </a:t>
            </a:r>
          </a:p>
          <a:p>
            <a:pPr eaLnBrk="1" hangingPunct="1"/>
            <a:r>
              <a:rPr lang="ru-RU" altLang="ru-RU" sz="1600">
                <a:latin typeface="Verdana" pitchFamily="34" charset="0"/>
              </a:rPr>
              <a:t>Даже в простом разговоре обращение к юноше со стороны взрослого и уважаемого человека с использованием термина «джигит» подчёркивает стремление выделить те качества, которыми должен обладать настоящий мужчина. И воспринимается такое обращение как похвала.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re 3"/>
          <p:cNvSpPr>
            <a:spLocks noGrp="1" noChangeArrowheads="1"/>
          </p:cNvSpPr>
          <p:nvPr>
            <p:ph type="title"/>
          </p:nvPr>
        </p:nvSpPr>
        <p:spPr>
          <a:xfrm>
            <a:off x="2592388" y="234950"/>
            <a:ext cx="3959225" cy="642938"/>
          </a:xfrm>
        </p:spPr>
        <p:txBody>
          <a:bodyPr/>
          <a:lstStyle/>
          <a:p>
            <a:pPr algn="ctr" eaLnBrk="1" hangingPunct="1"/>
            <a:r>
              <a:rPr lang="en-US" altLang="ru-RU" sz="2400" b="1" smtClean="0">
                <a:solidFill>
                  <a:srgbClr val="E32950"/>
                </a:solidFill>
              </a:rPr>
              <a:t>1 </a:t>
            </a:r>
            <a:r>
              <a:rPr lang="ru-RU" altLang="ru-RU" sz="2400" b="1" smtClean="0">
                <a:solidFill>
                  <a:srgbClr val="E32950"/>
                </a:solidFill>
              </a:rPr>
              <a:t>Марта</a:t>
            </a:r>
            <a:endParaRPr lang="en-US" altLang="ru-RU" sz="2400" b="1" smtClean="0">
              <a:solidFill>
                <a:srgbClr val="E32950"/>
              </a:solidFill>
            </a:endParaRPr>
          </a:p>
        </p:txBody>
      </p:sp>
      <p:sp>
        <p:nvSpPr>
          <p:cNvPr id="16387" name="Titre 3"/>
          <p:cNvSpPr txBox="1">
            <a:spLocks noChangeArrowheads="1"/>
          </p:cNvSpPr>
          <p:nvPr/>
        </p:nvSpPr>
        <p:spPr bwMode="auto">
          <a:xfrm>
            <a:off x="2592388" y="692150"/>
            <a:ext cx="39592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ru-RU" sz="2800" b="1">
                <a:solidFill>
                  <a:srgbClr val="333645"/>
                </a:solidFill>
                <a:latin typeface="Verdana" pitchFamily="34" charset="0"/>
              </a:rPr>
              <a:t>День кошки</a:t>
            </a:r>
            <a:endParaRPr lang="en-US" altLang="ru-RU" sz="2800" b="1">
              <a:solidFill>
                <a:srgbClr val="333645"/>
              </a:solidFill>
              <a:latin typeface="Verdana" pitchFamily="34" charset="0"/>
            </a:endParaRPr>
          </a:p>
        </p:txBody>
      </p:sp>
      <p:pic>
        <p:nvPicPr>
          <p:cNvPr id="16388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2208213"/>
            <a:ext cx="3598862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163" y="2208213"/>
            <a:ext cx="36004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706</Words>
  <Application>Microsoft Office PowerPoint</Application>
  <PresentationFormat>Экран (4:3)</PresentationFormat>
  <Paragraphs>74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Verdana</vt:lpstr>
      <vt:lpstr>Тема Office</vt:lpstr>
      <vt:lpstr>Презентация PowerPoint</vt:lpstr>
      <vt:lpstr>Чей день рождения празднуется  1 января?</vt:lpstr>
      <vt:lpstr>7 Января</vt:lpstr>
      <vt:lpstr>19 Января Праздник крещения </vt:lpstr>
      <vt:lpstr>18 Января Международный день снеговика </vt:lpstr>
      <vt:lpstr>Флаги различных национальностей России</vt:lpstr>
      <vt:lpstr>Февраль Праздник Шагаа</vt:lpstr>
      <vt:lpstr>Презентация PowerPoint</vt:lpstr>
      <vt:lpstr>1 Марта</vt:lpstr>
      <vt:lpstr>8 Марта  Международный женский день </vt:lpstr>
      <vt:lpstr>1 апреля  День смеха  Название в России (День дурака)</vt:lpstr>
      <vt:lpstr>25 апреля День Чувашского языка</vt:lpstr>
      <vt:lpstr>1 мая и 9 мая</vt:lpstr>
      <vt:lpstr>20 мая</vt:lpstr>
      <vt:lpstr>1 Июня, 12 Июня, 27 Июня </vt:lpstr>
      <vt:lpstr>Презентация PowerPoint</vt:lpstr>
      <vt:lpstr>С 3 по 5 июня Эвенкийский национальный праздник Бакалдын Праздник встречи родов, встречи Солнца и Нового года</vt:lpstr>
      <vt:lpstr>21 июня Эвенкийский национальный праздник Эвинек </vt:lpstr>
      <vt:lpstr>Июнь Долганский праздник Хейро </vt:lpstr>
      <vt:lpstr>Июнь Обрядовый праздник Кильвей  и праздник первой рыбы</vt:lpstr>
      <vt:lpstr>7 июля «Сабантуй» Народный праздник в связи с  окончанием посевных работ, земледелием</vt:lpstr>
      <vt:lpstr>19 июля День пирожков с малиновым вареньем</vt:lpstr>
      <vt:lpstr>14 Августа</vt:lpstr>
      <vt:lpstr>Презентация PowerPoint</vt:lpstr>
      <vt:lpstr>5 Октября День Учителя </vt:lpstr>
      <vt:lpstr>5 Октября День образования Республики Адыгея </vt:lpstr>
      <vt:lpstr>4 Ноября  </vt:lpstr>
      <vt:lpstr>7 Ноября  </vt:lpstr>
      <vt:lpstr>23 Ноября Джеоргуба - Осенний праздник в честь осетинского святого, покровителя мужчин, путников, защитника слабых и обездоленных </vt:lpstr>
      <vt:lpstr>13 Декабря День медведя</vt:lpstr>
      <vt:lpstr>“У каждого народа, - писал К.Д.Ушинский, - своя система воспитания. Опыт других народов в деле воспитания есть драгоценное наследие для всех, но точно в том же смысле, в котором опыт всемирной истории принадлежит народам”.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 1</dc:creator>
  <cp:lastModifiedBy>prep</cp:lastModifiedBy>
  <cp:revision>5</cp:revision>
  <dcterms:created xsi:type="dcterms:W3CDTF">2022-11-25T18:39:20Z</dcterms:created>
  <dcterms:modified xsi:type="dcterms:W3CDTF">2025-02-14T07:19:03Z</dcterms:modified>
</cp:coreProperties>
</file>