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1" r:id="rId2"/>
    <p:sldId id="256" r:id="rId3"/>
    <p:sldId id="259" r:id="rId4"/>
    <p:sldId id="260" r:id="rId5"/>
    <p:sldId id="258" r:id="rId6"/>
    <p:sldId id="262" r:id="rId7"/>
    <p:sldId id="263" r:id="rId8"/>
    <p:sldId id="265" r:id="rId9"/>
    <p:sldId id="295" r:id="rId10"/>
    <p:sldId id="264" r:id="rId11"/>
    <p:sldId id="266" r:id="rId12"/>
    <p:sldId id="267" r:id="rId13"/>
    <p:sldId id="296" r:id="rId14"/>
    <p:sldId id="268" r:id="rId15"/>
    <p:sldId id="269" r:id="rId16"/>
    <p:sldId id="270" r:id="rId17"/>
    <p:sldId id="297" r:id="rId18"/>
    <p:sldId id="271" r:id="rId19"/>
    <p:sldId id="272" r:id="rId20"/>
    <p:sldId id="273" r:id="rId21"/>
    <p:sldId id="298" r:id="rId22"/>
    <p:sldId id="274" r:id="rId23"/>
    <p:sldId id="275" r:id="rId24"/>
    <p:sldId id="276" r:id="rId25"/>
    <p:sldId id="299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300" r:id="rId40"/>
    <p:sldId id="290" r:id="rId41"/>
    <p:sldId id="291" r:id="rId42"/>
    <p:sldId id="292" r:id="rId43"/>
    <p:sldId id="293" r:id="rId44"/>
    <p:sldId id="302" r:id="rId45"/>
    <p:sldId id="294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C862-83D1-418E-B4AA-778FB5D6FF45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90F3-983D-4400-BA9C-AC0BB342E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C862-83D1-418E-B4AA-778FB5D6FF45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90F3-983D-4400-BA9C-AC0BB342E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C862-83D1-418E-B4AA-778FB5D6FF45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90F3-983D-4400-BA9C-AC0BB342E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C862-83D1-418E-B4AA-778FB5D6FF45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90F3-983D-4400-BA9C-AC0BB342E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C862-83D1-418E-B4AA-778FB5D6FF45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90F3-983D-4400-BA9C-AC0BB342E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C862-83D1-418E-B4AA-778FB5D6FF45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90F3-983D-4400-BA9C-AC0BB342E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C862-83D1-418E-B4AA-778FB5D6FF45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90F3-983D-4400-BA9C-AC0BB342E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C862-83D1-418E-B4AA-778FB5D6FF45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90F3-983D-4400-BA9C-AC0BB342E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C862-83D1-418E-B4AA-778FB5D6FF45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90F3-983D-4400-BA9C-AC0BB342E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C862-83D1-418E-B4AA-778FB5D6FF45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90F3-983D-4400-BA9C-AC0BB342E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C862-83D1-418E-B4AA-778FB5D6FF45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A4790F3-983D-4400-BA9C-AC0BB342E0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859C862-83D1-418E-B4AA-778FB5D6FF45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A4790F3-983D-4400-BA9C-AC0BB342E01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OCEAN\&#1056;&#1072;&#1073;&#1086;&#1095;&#1080;&#1081;%20&#1089;&#1090;&#1086;&#1083;\Do%20you%20know%20English%20well\&#1075;&#1091;&#1076;&#1086;&#1082;%20&#1087;&#1072;&#1088;&#1072;&#1074;&#1086;&#1079;&#1072;%20-%20&#1079;&#1074;&#1091;&#1082;%20&#1087;&#1086;&#1077;&#1079;&#1076;&#1072;.mp3" TargetMode="Externa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OCEAN\&#1056;&#1072;&#1073;&#1086;&#1095;&#1080;&#1081;%20&#1089;&#1090;&#1086;&#1083;\Do%20you%20know%20English%20well\&#1075;&#1091;&#1076;&#1086;&#1082;%20&#1087;&#1072;&#1088;&#1072;&#1074;&#1086;&#1079;&#1072;%20-%20&#1079;&#1074;&#1091;&#1082;%20&#1087;&#1086;&#1077;&#1079;&#1076;&#1072;.mp3" TargetMode="Externa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OCEAN\&#1056;&#1072;&#1073;&#1086;&#1095;&#1080;&#1081;%20&#1089;&#1090;&#1086;&#1083;\Do%20you%20know%20English%20well\&#1075;&#1091;&#1076;&#1086;&#1082;%20&#1087;&#1072;&#1088;&#1072;&#1074;&#1086;&#1079;&#1072;%20-%20&#1079;&#1074;&#1091;&#1082;%20&#1087;&#1086;&#1077;&#1079;&#1076;&#1072;.mp3" TargetMode="Externa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OCEAN\&#1056;&#1072;&#1073;&#1086;&#1095;&#1080;&#1081;%20&#1089;&#1090;&#1086;&#1083;\Do%20you%20know%20English%20well\&#1075;&#1091;&#1076;&#1086;&#1082;%20&#1087;&#1072;&#1088;&#1072;&#1074;&#1086;&#1079;&#1072;%20-%20&#1079;&#1074;&#1091;&#1082;%20&#1087;&#1086;&#1077;&#1079;&#1076;&#1072;.mp3" TargetMode="Externa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OCEAN\&#1056;&#1072;&#1073;&#1086;&#1095;&#1080;&#1081;%20&#1089;&#1090;&#1086;&#1083;\Do%20you%20know%20English%20well\&#1075;&#1091;&#1076;&#1086;&#1082;%20&#1087;&#1072;&#1088;&#1072;&#1074;&#1086;&#1079;&#1072;%20-%20&#1079;&#1074;&#1091;&#1082;%20&#1087;&#1086;&#1077;&#1079;&#1076;&#1072;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OCEAN\&#1056;&#1072;&#1073;&#1086;&#1095;&#1080;&#1081;%20&#1089;&#1090;&#1086;&#1083;\Do%20you%20know%20English%20well\&#1075;&#1091;&#1076;&#1086;&#1082;%20&#1087;&#1072;&#1088;&#1072;&#1074;&#1086;&#1079;&#1072;%20-%20&#1079;&#1074;&#1091;&#1082;%20&#1087;&#1086;&#1077;&#1079;&#1076;&#1072;.mp3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OCEAN\&#1056;&#1072;&#1073;&#1086;&#1095;&#1080;&#1081;%20&#1089;&#1090;&#1086;&#1083;\Do%20you%20know%20English%20well\&#1075;&#1091;&#1076;&#1086;&#1082;%20&#1087;&#1072;&#1088;&#1072;&#1074;&#1086;&#1079;&#1072;%20-%20&#1079;&#1074;&#1091;&#1082;%20&#1087;&#1086;&#1077;&#1079;&#1076;&#1072;.mp3" TargetMode="Externa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СРЕДНЯЯ ОБЩЕОБРАЗОВАТЕЛЬНАЯ ШКОЛА № 99 ГОРОДА ЧЕЛЯБИНСКА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4414" y="2714620"/>
            <a:ext cx="7273145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“Do you know English well?”</a:t>
            </a:r>
            <a:endParaRPr lang="ru-RU" sz="44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14810" y="5237820"/>
            <a:ext cx="463992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Булыгина Ж.А., 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учитель английского языка 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МБОУ «СОШ №99 г.Челябинска»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54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“Lexicology”</a:t>
            </a:r>
            <a:b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28662" y="2068851"/>
            <a:ext cx="6621749" cy="44319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Continue the lines of words: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1. Tiger, ……..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2. Grandma, ……..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3. Italy, ………..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4. Green, ……….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5. History, ………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54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“Lexicology”</a:t>
            </a:r>
            <a:b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28662" y="2068851"/>
            <a:ext cx="7733912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1. Tiger, bear, wolf, fox, frog.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2. Grandma, aunt, sister, brother.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3. Italy, Russia, Spain, France.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4. Green, red, yellow, brown.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5. History, Music, PE, English.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артинки по запросу флаг шотландии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285993"/>
            <a:ext cx="657229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57158" y="642918"/>
            <a:ext cx="857256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2. The official flag of the country consists of a white cross on a blue background and is known as </a:t>
            </a:r>
          </a:p>
          <a:p>
            <a:pPr algn="ctr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St. Andrew’s Cross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0"/>
            <a:ext cx="9440884" cy="6858000"/>
          </a:xfrm>
          <a:prstGeom prst="rect">
            <a:avLst/>
          </a:prstGeom>
          <a:noFill/>
        </p:spPr>
      </p:pic>
      <p:pic>
        <p:nvPicPr>
          <p:cNvPr id="3" name="гудок паравоза - звук поез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“Grammar”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8662" y="2068851"/>
            <a:ext cx="7388241" cy="44319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1.     Ann and Mike is pupils. </a:t>
            </a:r>
            <a:endParaRPr lang="ru-RU" sz="4400" dirty="0" smtClean="0"/>
          </a:p>
          <a:p>
            <a:r>
              <a:rPr lang="en-US" sz="4400" dirty="0" smtClean="0"/>
              <a:t>2.     My sister work in a shop. </a:t>
            </a:r>
            <a:endParaRPr lang="ru-RU" sz="4400" dirty="0" smtClean="0"/>
          </a:p>
          <a:p>
            <a:r>
              <a:rPr lang="en-US" sz="4400" dirty="0" smtClean="0"/>
              <a:t>3.     I’ve got five book. </a:t>
            </a:r>
            <a:endParaRPr lang="ru-RU" sz="4400" dirty="0" smtClean="0"/>
          </a:p>
          <a:p>
            <a:r>
              <a:rPr lang="en-US" sz="4400" dirty="0" smtClean="0"/>
              <a:t>4.     They has got two pens. </a:t>
            </a:r>
            <a:endParaRPr lang="ru-RU" sz="4400" dirty="0" smtClean="0"/>
          </a:p>
          <a:p>
            <a:r>
              <a:rPr lang="en-US" sz="4400" dirty="0" smtClean="0"/>
              <a:t>5.      Horses can swim?</a:t>
            </a:r>
            <a:endParaRPr lang="ru-RU" sz="4400" dirty="0" smtClean="0"/>
          </a:p>
          <a:p>
            <a:endParaRPr lang="ru-RU" sz="4400" dirty="0" smtClean="0"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“Grammar”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8662" y="2068851"/>
            <a:ext cx="7610353" cy="44319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1.     Ann and Mike </a:t>
            </a:r>
            <a:r>
              <a:rPr lang="en-US" sz="4400" b="1" dirty="0" smtClean="0">
                <a:solidFill>
                  <a:srgbClr val="C00000"/>
                </a:solidFill>
              </a:rPr>
              <a:t>are</a:t>
            </a:r>
            <a:r>
              <a:rPr lang="en-US" sz="4400" dirty="0" smtClean="0"/>
              <a:t> pupils. </a:t>
            </a:r>
            <a:endParaRPr lang="ru-RU" sz="4400" dirty="0" smtClean="0"/>
          </a:p>
          <a:p>
            <a:r>
              <a:rPr lang="en-US" sz="4400" dirty="0" smtClean="0"/>
              <a:t>2.     My sister work</a:t>
            </a:r>
            <a:r>
              <a:rPr lang="en-US" sz="4400" b="1" dirty="0" smtClean="0">
                <a:solidFill>
                  <a:srgbClr val="C00000"/>
                </a:solidFill>
              </a:rPr>
              <a:t>s</a:t>
            </a:r>
            <a:r>
              <a:rPr lang="en-US" sz="4400" dirty="0" smtClean="0"/>
              <a:t> in a shop. </a:t>
            </a:r>
            <a:endParaRPr lang="ru-RU" sz="4400" dirty="0" smtClean="0"/>
          </a:p>
          <a:p>
            <a:r>
              <a:rPr lang="en-US" sz="4400" dirty="0" smtClean="0"/>
              <a:t>3.     I’ve got five book</a:t>
            </a:r>
            <a:r>
              <a:rPr lang="en-US" sz="4400" b="1" dirty="0" smtClean="0">
                <a:solidFill>
                  <a:srgbClr val="C00000"/>
                </a:solidFill>
              </a:rPr>
              <a:t>s</a:t>
            </a:r>
            <a:r>
              <a:rPr lang="en-US" sz="4400" dirty="0" smtClean="0"/>
              <a:t>. </a:t>
            </a:r>
            <a:endParaRPr lang="ru-RU" sz="4400" dirty="0" smtClean="0"/>
          </a:p>
          <a:p>
            <a:r>
              <a:rPr lang="en-US" sz="4400" dirty="0" smtClean="0"/>
              <a:t>4.     They </a:t>
            </a:r>
            <a:r>
              <a:rPr lang="en-US" sz="4400" b="1" dirty="0" smtClean="0">
                <a:solidFill>
                  <a:srgbClr val="C00000"/>
                </a:solidFill>
              </a:rPr>
              <a:t>have</a:t>
            </a:r>
            <a:r>
              <a:rPr lang="en-US" sz="4400" dirty="0" smtClean="0"/>
              <a:t> got two pens. </a:t>
            </a:r>
            <a:endParaRPr lang="ru-RU" sz="4400" dirty="0" smtClean="0"/>
          </a:p>
          <a:p>
            <a:r>
              <a:rPr lang="en-US" sz="4400" dirty="0" smtClean="0"/>
              <a:t>5.      </a:t>
            </a:r>
            <a:r>
              <a:rPr lang="en-US" sz="4400" b="1" dirty="0" smtClean="0">
                <a:solidFill>
                  <a:srgbClr val="C00000"/>
                </a:solidFill>
              </a:rPr>
              <a:t>Can</a:t>
            </a:r>
            <a:r>
              <a:rPr lang="en-US" sz="4400" dirty="0" smtClean="0"/>
              <a:t> horses swim?</a:t>
            </a:r>
            <a:endParaRPr lang="ru-RU" sz="4400" dirty="0" smtClean="0"/>
          </a:p>
          <a:p>
            <a:endParaRPr lang="ru-RU" sz="4400" dirty="0" smtClean="0"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артинки по запросу картинки бен невис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195492"/>
            <a:ext cx="6643734" cy="466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57158" y="642918"/>
            <a:ext cx="857256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smtClean="0"/>
              <a:t>3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. The highest mountain in the British Isles, Ben Nevis, is situated there.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0"/>
            <a:ext cx="9440884" cy="6858000"/>
          </a:xfrm>
          <a:prstGeom prst="rect">
            <a:avLst/>
          </a:prstGeom>
          <a:noFill/>
        </p:spPr>
      </p:pic>
      <p:pic>
        <p:nvPicPr>
          <p:cNvPr id="3" name="гудок паравоза - звук поез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“Poetical”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1857364"/>
            <a:ext cx="386195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Winter is white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Summer is bright</a:t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Autumn is yellow</a:t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Spring is green</a:t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0364" y="4309126"/>
            <a:ext cx="604524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He and she will make some tea.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Mum will make another cake.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For you and them and me!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 will make a little cake.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“Poetical”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1857364"/>
            <a:ext cx="402155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sz="4000" dirty="0" smtClean="0">
                <a:solidFill>
                  <a:srgbClr val="7030A0"/>
                </a:solidFill>
              </a:rPr>
              <a:t>Spring is green</a:t>
            </a:r>
            <a:br>
              <a:rPr lang="en-US" sz="4000" dirty="0" smtClean="0">
                <a:solidFill>
                  <a:srgbClr val="7030A0"/>
                </a:solidFill>
              </a:rPr>
            </a:br>
            <a:r>
              <a:rPr lang="en-US" sz="4000" dirty="0" smtClean="0">
                <a:solidFill>
                  <a:srgbClr val="7030A0"/>
                </a:solidFill>
              </a:rPr>
              <a:t>Summer is bright</a:t>
            </a:r>
            <a:endParaRPr lang="ru-RU" sz="4000" dirty="0" smtClean="0">
              <a:solidFill>
                <a:srgbClr val="7030A0"/>
              </a:solidFill>
            </a:endParaRPr>
          </a:p>
          <a:p>
            <a:pPr fontAlgn="base"/>
            <a:r>
              <a:rPr lang="en-US" sz="4000" dirty="0" smtClean="0">
                <a:solidFill>
                  <a:srgbClr val="7030A0"/>
                </a:solidFill>
              </a:rPr>
              <a:t>Autumn is yellow</a:t>
            </a:r>
            <a:endParaRPr lang="ru-RU" sz="4000" dirty="0" smtClean="0">
              <a:solidFill>
                <a:srgbClr val="7030A0"/>
              </a:solidFill>
            </a:endParaRPr>
          </a:p>
          <a:p>
            <a:r>
              <a:rPr lang="en-US" sz="4000" dirty="0" smtClean="0">
                <a:solidFill>
                  <a:srgbClr val="7030A0"/>
                </a:solidFill>
              </a:rPr>
              <a:t>Winter is white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4240794"/>
            <a:ext cx="6696064" cy="283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will make a little cake.</a:t>
            </a:r>
            <a:endParaRPr lang="ru-RU" sz="4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He and she will make some tea.</a:t>
            </a:r>
            <a:endParaRPr lang="ru-RU" sz="4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Mum will make another cake.</a:t>
            </a:r>
            <a:endParaRPr lang="ru-RU" sz="4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For you and them and me!</a:t>
            </a:r>
            <a:endParaRPr lang="ru-RU" sz="4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картинки по английскому язык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32" y="2106690"/>
            <a:ext cx="91165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00B0F0"/>
                </a:solidFill>
                <a:latin typeface="Algerian" pitchFamily="82" charset="0"/>
              </a:rPr>
              <a:t>“Do you know English well?”</a:t>
            </a:r>
            <a:endParaRPr lang="ru-RU" sz="4800" dirty="0">
              <a:solidFill>
                <a:srgbClr val="00B0F0"/>
              </a:solidFill>
            </a:endParaRPr>
          </a:p>
          <a:p>
            <a:endParaRPr lang="ru-RU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артинки по запросу картинки эдинбург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901668"/>
            <a:ext cx="6132221" cy="4813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70880" y="857232"/>
            <a:ext cx="86017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4. Its capital and cultural center is Edinburgh.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0"/>
            <a:ext cx="9440884" cy="6858000"/>
          </a:xfrm>
          <a:prstGeom prst="rect">
            <a:avLst/>
          </a:prstGeom>
          <a:noFill/>
        </p:spPr>
      </p:pic>
      <p:pic>
        <p:nvPicPr>
          <p:cNvPr id="3" name="гудок паравоза - звук поез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“Mathematical”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83" y="2068851"/>
            <a:ext cx="857256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Ring a number: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34, 10, 5, 6, 19, 11, 36, 27, 47, 49, 97, 123, 164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“Mathematical”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83" y="2068851"/>
            <a:ext cx="8572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5, 11, 27, 49, 164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артинки по запросу картинки шотландии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85993"/>
            <a:ext cx="435771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картинки шотландии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071810"/>
            <a:ext cx="414337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142976" y="1071546"/>
            <a:ext cx="6971780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5. It is also famous for its kilt.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0"/>
            <a:ext cx="9440884" cy="6858000"/>
          </a:xfrm>
          <a:prstGeom prst="rect">
            <a:avLst/>
          </a:prstGeom>
          <a:noFill/>
        </p:spPr>
      </p:pic>
      <p:pic>
        <p:nvPicPr>
          <p:cNvPr id="3" name="гудок паравоза - звук поез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“Riddles”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8662" y="2068851"/>
            <a:ext cx="7024295" cy="3077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You find it in the bathroom.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You brush your teeth with it.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“Riddles”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8662" y="1142984"/>
            <a:ext cx="702429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latin typeface="+mj-lt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5572140"/>
            <a:ext cx="45713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TOOTHPASTE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Documents and Settings\OCEAN\Рабочий стол\zubnaya-pasta-parodontaks-imeyushhaya-v-svoem-sostave-ft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42" y="1714478"/>
            <a:ext cx="7429572" cy="37147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“Riddles”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8662" y="1428736"/>
            <a:ext cx="7702750" cy="44319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2. I’m very, very big.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 like to eat peanuts and hay.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 have four legs and two big ears.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My long nose is called a trunk.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 am an…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“Riddles”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8662" y="1142984"/>
            <a:ext cx="702429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latin typeface="+mj-lt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6000768"/>
            <a:ext cx="3838487" cy="928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C00000"/>
                </a:solidFill>
              </a:rPr>
              <a:t>ELEPHANT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Documents and Settings\OCEAN\Рабочий стол\Африканский-слон-фото-саванный-сл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8320" y="1500174"/>
            <a:ext cx="6191266" cy="4643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Картинки по запросу картинки английский поез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0"/>
            <a:ext cx="945930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“Riddles”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14414" y="1428736"/>
            <a:ext cx="721523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3. I live in China.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I am a kind of bear.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I am black and white.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I eat bamboo.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I am a…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“Riddles”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8662" y="1142984"/>
            <a:ext cx="702429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latin typeface="+mj-lt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6000768"/>
            <a:ext cx="3838487" cy="928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PANDA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Documents and Settings\OCEAN\Рабочий стол\rabstol_net_panda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688" y="1571612"/>
            <a:ext cx="7200951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“Riddles”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2133796"/>
            <a:ext cx="821537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4. When the sun is shining bright, you wear them to protect your eyes. What are they?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“Riddles”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8662" y="1142984"/>
            <a:ext cx="702429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latin typeface="+mj-lt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85984" y="5857892"/>
            <a:ext cx="5286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C00000"/>
                </a:solidFill>
              </a:rPr>
              <a:t>SUNGLASSES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C:\Documents and Settings\OCEAN\Рабочий стол\27df2873faac888f56877abd4376c5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366" y="1938338"/>
            <a:ext cx="8385914" cy="3776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“Riddles”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7224" y="1753735"/>
            <a:ext cx="75724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5. It’s the same color as its name.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“Riddles”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8662" y="1142984"/>
            <a:ext cx="702429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latin typeface="+mj-lt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000232" y="5857892"/>
            <a:ext cx="5286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C00000"/>
                </a:solidFill>
              </a:rPr>
              <a:t>ORANGE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C:\Documents and Settings\OCEAN\Рабочий стол\apelsin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71612"/>
            <a:ext cx="6834206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“Riddles”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7224" y="1753735"/>
            <a:ext cx="7572428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Clean, but not water,</a:t>
            </a:r>
            <a:br>
              <a:rPr lang="en-US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White, but not snow,</a:t>
            </a:r>
            <a:br>
              <a:rPr lang="en-US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Sweet, but not ice-cream,</a:t>
            </a:r>
            <a:br>
              <a:rPr lang="en-US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What is it? 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“Riddles”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8662" y="1142984"/>
            <a:ext cx="702429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latin typeface="+mj-lt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000232" y="5857892"/>
            <a:ext cx="5286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SUGAR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C:\Documents and Settings\OCEAN\Рабочий стол\1454741218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2827"/>
            <a:ext cx="6544306" cy="4356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OCEAN\Рабочий стол\волынка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81174"/>
            <a:ext cx="7500989" cy="4648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14348" y="857232"/>
            <a:ext cx="805598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6. The national musical instrument is a bagpipe.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0"/>
            <a:ext cx="9440884" cy="6858000"/>
          </a:xfrm>
          <a:prstGeom prst="rect">
            <a:avLst/>
          </a:prstGeom>
          <a:noFill/>
        </p:spPr>
      </p:pic>
      <p:pic>
        <p:nvPicPr>
          <p:cNvPr id="3" name="гудок паравоза - звук поез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4612" y="785794"/>
            <a:ext cx="42915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00B050"/>
                </a:solidFill>
                <a:latin typeface="Algerian" pitchFamily="82" charset="0"/>
              </a:rPr>
              <a:t>OUR STATIONS</a:t>
            </a:r>
            <a:endParaRPr lang="ru-RU" sz="4800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5984" y="1785926"/>
            <a:ext cx="4490332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0070C0"/>
                </a:solidFill>
                <a:latin typeface="Algerian" pitchFamily="82" charset="0"/>
              </a:rPr>
              <a:t>“Phonetics”</a:t>
            </a:r>
          </a:p>
          <a:p>
            <a:pPr algn="ctr"/>
            <a:r>
              <a:rPr lang="en-US" sz="4000" dirty="0" smtClean="0">
                <a:solidFill>
                  <a:srgbClr val="0070C0"/>
                </a:solidFill>
                <a:latin typeface="Algerian" pitchFamily="82" charset="0"/>
              </a:rPr>
              <a:t>“Lexicology”</a:t>
            </a:r>
          </a:p>
          <a:p>
            <a:pPr algn="ctr"/>
            <a:r>
              <a:rPr lang="en-US" sz="4000" dirty="0" smtClean="0">
                <a:solidFill>
                  <a:srgbClr val="0070C0"/>
                </a:solidFill>
                <a:latin typeface="Algerian" pitchFamily="82" charset="0"/>
              </a:rPr>
              <a:t>“Grammar”</a:t>
            </a:r>
          </a:p>
          <a:p>
            <a:pPr algn="ctr"/>
            <a:r>
              <a:rPr lang="en-US" sz="4000" dirty="0" smtClean="0">
                <a:solidFill>
                  <a:srgbClr val="0070C0"/>
                </a:solidFill>
                <a:latin typeface="Algerian" pitchFamily="82" charset="0"/>
              </a:rPr>
              <a:t>“Poetical”</a:t>
            </a:r>
          </a:p>
          <a:p>
            <a:pPr algn="ctr"/>
            <a:r>
              <a:rPr lang="en-US" sz="4000" dirty="0" smtClean="0">
                <a:solidFill>
                  <a:srgbClr val="0070C0"/>
                </a:solidFill>
                <a:latin typeface="Algerian" pitchFamily="82" charset="0"/>
              </a:rPr>
              <a:t>“Mathematical”</a:t>
            </a:r>
          </a:p>
          <a:p>
            <a:pPr algn="ctr"/>
            <a:r>
              <a:rPr lang="en-US" sz="4000" dirty="0" smtClean="0">
                <a:solidFill>
                  <a:srgbClr val="0070C0"/>
                </a:solidFill>
                <a:latin typeface="Algerian" pitchFamily="82" charset="0"/>
              </a:rPr>
              <a:t>“Riddles”</a:t>
            </a:r>
          </a:p>
          <a:p>
            <a:pPr algn="ctr"/>
            <a:r>
              <a:rPr lang="en-US" sz="4000" dirty="0" smtClean="0">
                <a:solidFill>
                  <a:srgbClr val="0070C0"/>
                </a:solidFill>
                <a:latin typeface="Algerian" pitchFamily="82" charset="0"/>
              </a:rPr>
              <a:t>“secret”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“secret”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714488"/>
            <a:ext cx="850112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Decode this phrase: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/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23.5.12.15.22.5  5.14.7.12.9.19.8.</a:t>
            </a:r>
            <a:endPara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The key: 1) A; 2) B; 3) C; 4) D; 5)E; 6)F; 7)G; 8) H; 9)I; 10)J; 11)K; 12)L; 13) M; 14) N; 15)O; 16) P; 17) Q; 18) R; 19) S; 20)T;  21) U; 22)V; 23) W; 24) X; 25) Y; 26) Z. 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Algerian" pitchFamily="82" charset="0"/>
              </a:rPr>
              <a:t>“secret”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500174"/>
            <a:ext cx="8501123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/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23. 5. 12. 15. 22. 5  5. 14. 7. 12. 9. 19. 8.</a:t>
            </a:r>
          </a:p>
          <a:p>
            <a:pPr algn="just" fontAlgn="base"/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W e   l     o    v   e 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n   g    l   I   s    h</a:t>
            </a:r>
            <a:endPara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3600" dirty="0" smtClean="0"/>
              <a:t> </a:t>
            </a:r>
            <a:r>
              <a:rPr lang="en-US" sz="3600" b="1" dirty="0" smtClean="0">
                <a:solidFill>
                  <a:srgbClr val="00B050"/>
                </a:solidFill>
              </a:rPr>
              <a:t>We love English</a:t>
            </a:r>
          </a:p>
          <a:p>
            <a:pPr algn="ctr" fontAlgn="base"/>
            <a:endParaRPr lang="ru-RU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base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The key: 1) A; 2) B; 3) C; 4) D; 5)E; 6)F; 7)G; 8) H; 9)I; 10)J; 11)K; 12)L; 13) M; 14) N; 15)O; 16) P; 17) Q; 18) R; 19) S; 20)T;  21) U; 22)V; 23) W; 24) X; 25) Y; 26) Z. 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0517" y="857232"/>
            <a:ext cx="8586325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7. The symbol of this country is a thistle.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Рисунок 5" descr="Похожее изображение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071678"/>
            <a:ext cx="628654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143000"/>
          </a:xfrm>
        </p:spPr>
        <p:txBody>
          <a:bodyPr/>
          <a:lstStyle/>
          <a:p>
            <a:pPr algn="r"/>
            <a:r>
              <a:rPr lang="en-US" dirty="0" smtClean="0">
                <a:latin typeface="Algerian" pitchFamily="82" charset="0"/>
              </a:rPr>
              <a:t>Scotland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2071678"/>
            <a:ext cx="850112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It is a part of the United Kingdom of Great Britain and Northern Island. Scotland is a very beautiful country with a great amount of natural sightseeing. Wherever you go in Scotland you will get positive impressions.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7" name="Picture 1" descr="C:\Documents and Settings\OCEAN\Рабочий стол\scotla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5143512"/>
            <a:ext cx="2286016" cy="1633395"/>
          </a:xfrm>
          <a:prstGeom prst="rect">
            <a:avLst/>
          </a:prstGeom>
          <a:noFill/>
        </p:spPr>
      </p:pic>
      <p:pic>
        <p:nvPicPr>
          <p:cNvPr id="50178" name="Picture 2" descr="C:\Documents and Settings\OCEAN\Рабочий стол\98a4618c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014" y="71414"/>
            <a:ext cx="3450044" cy="2119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OCEAN\Рабочий стол\Рефлексия на урока а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52"/>
            <a:ext cx="9141668" cy="6859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Картинки по запросу картинки английский язы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201413" cy="635798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-15555"/>
            <a:ext cx="87938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Thank you for your work!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0"/>
            <a:ext cx="9440884" cy="6858000"/>
          </a:xfrm>
          <a:prstGeom prst="rect">
            <a:avLst/>
          </a:prstGeom>
          <a:noFill/>
        </p:spPr>
      </p:pic>
      <p:pic>
        <p:nvPicPr>
          <p:cNvPr id="3" name="гудок паравоза - звук поез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305800" cy="1143000"/>
          </a:xfrm>
        </p:spPr>
        <p:txBody>
          <a:bodyPr/>
          <a:lstStyle/>
          <a:p>
            <a:pPr algn="ctr"/>
            <a:r>
              <a:rPr lang="en-US" b="1" dirty="0" smtClean="0">
                <a:latin typeface="Algerian" pitchFamily="82" charset="0"/>
              </a:rPr>
              <a:t>“Phonetics”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2071678"/>
            <a:ext cx="807249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+mj-lt"/>
              </a:rPr>
              <a:t>	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Read and write down the words using the letters: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spu:n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nain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] </a:t>
            </a: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[hi:] </a:t>
            </a: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[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sta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:]</a:t>
            </a: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[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pleit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305800" cy="1143000"/>
          </a:xfrm>
        </p:spPr>
        <p:txBody>
          <a:bodyPr/>
          <a:lstStyle/>
          <a:p>
            <a:pPr algn="ctr"/>
            <a:r>
              <a:rPr lang="en-US" b="1" dirty="0" smtClean="0">
                <a:latin typeface="Algerian" pitchFamily="82" charset="0"/>
              </a:rPr>
              <a:t>“Phonetics”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48821" y="1785926"/>
            <a:ext cx="2023311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spoon</a:t>
            </a:r>
          </a:p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nine</a:t>
            </a:r>
          </a:p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he</a:t>
            </a:r>
          </a:p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star</a:t>
            </a:r>
          </a:p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plate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OCEAN\Рабочий стол\United_Kingdom_labelled_map7_vector.svg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8450" y="1866921"/>
            <a:ext cx="34671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85852" y="857232"/>
            <a:ext cx="69737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1. It is a part of the United Kingdom.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0"/>
            <a:ext cx="9440884" cy="6858000"/>
          </a:xfrm>
          <a:prstGeom prst="rect">
            <a:avLst/>
          </a:prstGeom>
          <a:noFill/>
        </p:spPr>
      </p:pic>
      <p:pic>
        <p:nvPicPr>
          <p:cNvPr id="3" name="гудок паравоза - звук поез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180</TotalTime>
  <Words>597</Words>
  <Application>Microsoft Office PowerPoint</Application>
  <PresentationFormat>Экран (4:3)</PresentationFormat>
  <Paragraphs>148</Paragraphs>
  <Slides>45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Поток</vt:lpstr>
      <vt:lpstr>МУНИЦИПАЛЬНОЕ БЮДЖЕТНОЕ ОБЩЕОБРАЗОВАТЕЛЬНОЕ УЧРЕЖДЕНИЕ  СРЕДНЯЯ ОБЩЕОБРАЗОВАТЕЛЬНАЯ ШКОЛА № 99 ГОРОДА ЧЕЛЯБИНСКА </vt:lpstr>
      <vt:lpstr>Слайд 2</vt:lpstr>
      <vt:lpstr>Слайд 3</vt:lpstr>
      <vt:lpstr>Слайд 4</vt:lpstr>
      <vt:lpstr>Слайд 5</vt:lpstr>
      <vt:lpstr>“Phonetics”</vt:lpstr>
      <vt:lpstr>“Phonetics”</vt:lpstr>
      <vt:lpstr>Слайд 8</vt:lpstr>
      <vt:lpstr>Слайд 9</vt:lpstr>
      <vt:lpstr>“Lexicology” </vt:lpstr>
      <vt:lpstr>“Lexicology” </vt:lpstr>
      <vt:lpstr>Слайд 12</vt:lpstr>
      <vt:lpstr>Слайд 13</vt:lpstr>
      <vt:lpstr>“Grammar”</vt:lpstr>
      <vt:lpstr>“Grammar”</vt:lpstr>
      <vt:lpstr>Слайд 16</vt:lpstr>
      <vt:lpstr>Слайд 17</vt:lpstr>
      <vt:lpstr>“Poetical”</vt:lpstr>
      <vt:lpstr>“Poetical”</vt:lpstr>
      <vt:lpstr>Слайд 20</vt:lpstr>
      <vt:lpstr>Слайд 21</vt:lpstr>
      <vt:lpstr>“Mathematical”</vt:lpstr>
      <vt:lpstr>“Mathematical”</vt:lpstr>
      <vt:lpstr>Слайд 24</vt:lpstr>
      <vt:lpstr>Слайд 25</vt:lpstr>
      <vt:lpstr>“Riddles”</vt:lpstr>
      <vt:lpstr>“Riddles”</vt:lpstr>
      <vt:lpstr>“Riddles”</vt:lpstr>
      <vt:lpstr>“Riddles”</vt:lpstr>
      <vt:lpstr>“Riddles”</vt:lpstr>
      <vt:lpstr>“Riddles”</vt:lpstr>
      <vt:lpstr>“Riddles”</vt:lpstr>
      <vt:lpstr>“Riddles”</vt:lpstr>
      <vt:lpstr>“Riddles”</vt:lpstr>
      <vt:lpstr>“Riddles”</vt:lpstr>
      <vt:lpstr>“Riddles”</vt:lpstr>
      <vt:lpstr>“Riddles”</vt:lpstr>
      <vt:lpstr>Слайд 38</vt:lpstr>
      <vt:lpstr>Слайд 39</vt:lpstr>
      <vt:lpstr>“secret”</vt:lpstr>
      <vt:lpstr>“secret”</vt:lpstr>
      <vt:lpstr>Слайд 42</vt:lpstr>
      <vt:lpstr>Scotland</vt:lpstr>
      <vt:lpstr>Слайд 44</vt:lpstr>
      <vt:lpstr>Слайд 45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OCEAN</dc:creator>
  <cp:lastModifiedBy>OCEAN</cp:lastModifiedBy>
  <cp:revision>84</cp:revision>
  <dcterms:created xsi:type="dcterms:W3CDTF">2018-01-16T15:41:32Z</dcterms:created>
  <dcterms:modified xsi:type="dcterms:W3CDTF">2018-01-19T14:49:09Z</dcterms:modified>
</cp:coreProperties>
</file>