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81" r:id="rId3"/>
    <p:sldId id="257" r:id="rId4"/>
    <p:sldId id="262" r:id="rId5"/>
    <p:sldId id="258" r:id="rId6"/>
    <p:sldId id="259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683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45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68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92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61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84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01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21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30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2/16/2025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9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2/16/2025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84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32" y="889686"/>
            <a:ext cx="8850628" cy="54649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066" y="203939"/>
            <a:ext cx="3245708" cy="270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6648" y="308008"/>
            <a:ext cx="10722544" cy="1607419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Тема урока? Можете сформулировать?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135" y="2107933"/>
            <a:ext cx="11377061" cy="3243713"/>
          </a:xfrm>
        </p:spPr>
        <p:txBody>
          <a:bodyPr>
            <a:normAutofit fontScale="62500" lnSpcReduction="20000"/>
          </a:bodyPr>
          <a:lstStyle/>
          <a:p>
            <a:r>
              <a:rPr lang="ru-RU" sz="10900" b="1" i="1" dirty="0" smtClean="0">
                <a:solidFill>
                  <a:srgbClr val="FF0000"/>
                </a:solidFill>
              </a:rPr>
              <a:t>Буквы О и Е после шипящих и Ц   в суффиксе прилагательных </a:t>
            </a:r>
          </a:p>
          <a:p>
            <a:r>
              <a:rPr lang="ru-RU" sz="80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564" y="4494999"/>
            <a:ext cx="2264712" cy="188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8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521" y="308009"/>
            <a:ext cx="10693668" cy="155929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А какова цель нашего урока? Как вы думаете, чем мы будем заниматься? 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137" y="2242686"/>
            <a:ext cx="10818795" cy="3753853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Будем учиться применять правило написания букв О-Е после шипящих и Ц в суффиксах прилагательных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9035" y="4649003"/>
            <a:ext cx="2264712" cy="188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1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6649" y="231006"/>
            <a:ext cx="10501162" cy="160741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Какие задачи мы будем решать для достижения этой цели?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5643" y="1665170"/>
            <a:ext cx="10732168" cy="4408371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 </a:t>
            </a:r>
          </a:p>
          <a:p>
            <a:pPr marL="742950" indent="-742950">
              <a:buAutoNum type="arabicParenR"/>
            </a:pPr>
            <a:r>
              <a:rPr lang="ru-RU" sz="4000" b="1" dirty="0" smtClean="0"/>
              <a:t>Познакомимся с правилом правописания  О-Е после шипящих и Ц в суффиксах прилагательных.</a:t>
            </a:r>
          </a:p>
          <a:p>
            <a:pPr marL="742950" indent="-742950">
              <a:buAutoNum type="arabicParenR"/>
            </a:pPr>
            <a:r>
              <a:rPr lang="ru-RU" sz="4000" b="1" dirty="0" smtClean="0"/>
              <a:t>  Определим пути выбора    орфограммы. </a:t>
            </a:r>
          </a:p>
          <a:p>
            <a:r>
              <a:rPr lang="ru-RU" sz="4000" b="1" dirty="0" smtClean="0"/>
              <a:t>3) Закрепим правило в ходе выполнения заданий.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1235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3019" y="317635"/>
            <a:ext cx="10751419" cy="19924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5300" b="1" dirty="0"/>
              <a:t>П</a:t>
            </a:r>
            <a:r>
              <a:rPr lang="ru-RU" sz="5300" b="1" dirty="0" smtClean="0"/>
              <a:t>опробуйте сформулировать самостоятельно правило по теме нашего урока</a:t>
            </a:r>
            <a:endParaRPr lang="ru-RU" sz="53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3019" y="2906828"/>
            <a:ext cx="10857297" cy="2350971"/>
          </a:xfrm>
        </p:spPr>
        <p:txBody>
          <a:bodyPr>
            <a:noAutofit/>
          </a:bodyPr>
          <a:lstStyle/>
          <a:p>
            <a:r>
              <a:rPr lang="ru-RU" sz="6600" b="1" dirty="0" err="1" smtClean="0"/>
              <a:t>грошОвый</a:t>
            </a:r>
            <a:r>
              <a:rPr lang="ru-RU" sz="6600" b="1" dirty="0" smtClean="0"/>
              <a:t>    - </a:t>
            </a:r>
            <a:r>
              <a:rPr lang="ru-RU" sz="6600" b="1" dirty="0" err="1" smtClean="0"/>
              <a:t>вещЕвой</a:t>
            </a:r>
            <a:r>
              <a:rPr lang="ru-RU" sz="6600" b="1" dirty="0" smtClean="0"/>
              <a:t> – </a:t>
            </a:r>
            <a:r>
              <a:rPr lang="ru-RU" sz="6600" b="1" dirty="0" err="1" smtClean="0"/>
              <a:t>образцОвый</a:t>
            </a:r>
            <a:r>
              <a:rPr lang="ru-RU" sz="6600" b="1" dirty="0" smtClean="0"/>
              <a:t> - </a:t>
            </a:r>
            <a:r>
              <a:rPr lang="ru-RU" sz="6600" b="1" dirty="0" err="1" smtClean="0"/>
              <a:t>глянцЕвый</a:t>
            </a:r>
            <a:endParaRPr lang="ru-RU" sz="6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603" y="4765225"/>
            <a:ext cx="2261812" cy="188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2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298382"/>
            <a:ext cx="9333297" cy="3311091"/>
          </a:xfrm>
        </p:spPr>
        <p:txBody>
          <a:bodyPr>
            <a:normAutofit/>
          </a:bodyPr>
          <a:lstStyle/>
          <a:p>
            <a:r>
              <a:rPr lang="ru-RU" b="1" dirty="0" err="1"/>
              <a:t>М</a:t>
            </a:r>
            <a:r>
              <a:rPr lang="ru-RU" b="1" dirty="0" err="1" smtClean="0"/>
              <a:t>орж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b="1" dirty="0" err="1" smtClean="0"/>
              <a:t>вый</a:t>
            </a:r>
            <a:r>
              <a:rPr lang="ru-RU" b="1" dirty="0" smtClean="0"/>
              <a:t>, </a:t>
            </a:r>
            <a:r>
              <a:rPr lang="ru-RU" b="1" dirty="0" err="1" smtClean="0"/>
              <a:t>вещ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b="1" dirty="0" err="1" smtClean="0"/>
              <a:t>вой</a:t>
            </a:r>
            <a:r>
              <a:rPr lang="ru-RU" b="1" dirty="0" smtClean="0"/>
              <a:t>, </a:t>
            </a:r>
            <a:r>
              <a:rPr lang="ru-RU" b="1" dirty="0" err="1" smtClean="0"/>
              <a:t>камыш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b="1" dirty="0" err="1" smtClean="0"/>
              <a:t>вый</a:t>
            </a:r>
            <a:r>
              <a:rPr lang="ru-RU" b="1" dirty="0" smtClean="0"/>
              <a:t>, </a:t>
            </a:r>
            <a:r>
              <a:rPr lang="ru-RU" b="1" dirty="0" err="1" smtClean="0"/>
              <a:t>образц</a:t>
            </a:r>
            <a:r>
              <a:rPr lang="ru-RU" b="1" dirty="0" err="1" smtClean="0">
                <a:solidFill>
                  <a:srgbClr val="FF0000"/>
                </a:solidFill>
              </a:rPr>
              <a:t>О</a:t>
            </a:r>
            <a:r>
              <a:rPr lang="ru-RU" b="1" dirty="0" err="1" smtClean="0"/>
              <a:t>вый</a:t>
            </a:r>
            <a:r>
              <a:rPr lang="ru-RU" b="1" dirty="0" smtClean="0"/>
              <a:t>, </a:t>
            </a:r>
            <a:r>
              <a:rPr lang="ru-RU" b="1" dirty="0" err="1" smtClean="0"/>
              <a:t>плюш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b="1" dirty="0" err="1" smtClean="0"/>
              <a:t>вый</a:t>
            </a:r>
            <a:r>
              <a:rPr lang="ru-RU" b="1" dirty="0" smtClean="0"/>
              <a:t>, </a:t>
            </a:r>
            <a:r>
              <a:rPr lang="ru-RU" b="1" dirty="0" err="1" smtClean="0"/>
              <a:t>глянц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b="1" dirty="0" err="1" smtClean="0"/>
              <a:t>вый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167" y="3946359"/>
            <a:ext cx="2264712" cy="188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0459" y="250257"/>
            <a:ext cx="4822258" cy="1395663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Вывод?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8661" y="2541069"/>
            <a:ext cx="9798518" cy="271673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В суффиксах прилагательного после шипящих и ц под ударением будем писать О, без ударения Е.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30606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51" y="0"/>
            <a:ext cx="107899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2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5145" y="308008"/>
            <a:ext cx="3272270" cy="272689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6600" b="1" dirty="0" smtClean="0"/>
              <a:t>ЗАКРЕПИМ ИЗУЧЕННОЕ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0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6391" y="336884"/>
            <a:ext cx="11242307" cy="6968691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1. В центре </a:t>
            </a:r>
            <a:r>
              <a:rPr lang="ru-RU" sz="4400" b="1" i="1" dirty="0" smtClean="0">
                <a:solidFill>
                  <a:srgbClr val="FF0000"/>
                </a:solidFill>
              </a:rPr>
              <a:t>(понятие, тема урока)</a:t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dirty="0" smtClean="0"/>
              <a:t>2.  В левом верхнем прямоугольнике: </a:t>
            </a:r>
            <a:r>
              <a:rPr lang="ru-RU" sz="4400" b="1" dirty="0" smtClean="0">
                <a:solidFill>
                  <a:srgbClr val="FF0000"/>
                </a:solidFill>
              </a:rPr>
              <a:t>обязательные характеристики </a:t>
            </a:r>
            <a:r>
              <a:rPr lang="ru-RU" sz="4400" b="1" dirty="0" smtClean="0"/>
              <a:t>– те, что важны для определения темы;</a:t>
            </a:r>
            <a:br>
              <a:rPr lang="ru-RU" sz="4400" b="1" dirty="0" smtClean="0"/>
            </a:br>
            <a:r>
              <a:rPr lang="ru-RU" sz="4400" b="1" dirty="0" smtClean="0"/>
              <a:t>3. В правом верхнем  – </a:t>
            </a:r>
            <a:r>
              <a:rPr lang="ru-RU" sz="4400" b="1" dirty="0" smtClean="0">
                <a:solidFill>
                  <a:srgbClr val="FF0000"/>
                </a:solidFill>
              </a:rPr>
              <a:t>необязательные характеристики </a:t>
            </a:r>
            <a:r>
              <a:rPr lang="ru-RU" sz="4400" b="1" dirty="0" smtClean="0"/>
              <a:t>– не очень важны. </a:t>
            </a:r>
            <a:br>
              <a:rPr lang="ru-RU" sz="4400" b="1" dirty="0" smtClean="0"/>
            </a:br>
            <a:r>
              <a:rPr lang="ru-RU" sz="4400" b="1" dirty="0" smtClean="0"/>
              <a:t>4. В левом нижнем – </a:t>
            </a:r>
            <a:r>
              <a:rPr lang="ru-RU" sz="4400" b="1" dirty="0" smtClean="0">
                <a:solidFill>
                  <a:srgbClr val="FF0000"/>
                </a:solidFill>
              </a:rPr>
              <a:t>примеры:  </a:t>
            </a:r>
            <a:r>
              <a:rPr lang="ru-RU" sz="4400" b="1" dirty="0" smtClean="0"/>
              <a:t>на новое правило</a:t>
            </a:r>
            <a:br>
              <a:rPr lang="ru-RU" sz="4400" b="1" dirty="0" smtClean="0"/>
            </a:br>
            <a:r>
              <a:rPr lang="ru-RU" sz="4400" b="1" dirty="0" smtClean="0"/>
              <a:t>5. В правом нижнем – противоположные примеры – </a:t>
            </a:r>
            <a:r>
              <a:rPr lang="ru-RU" sz="4400" b="1" dirty="0" err="1" smtClean="0">
                <a:solidFill>
                  <a:srgbClr val="FF0000"/>
                </a:solidFill>
              </a:rPr>
              <a:t>антипримеры</a:t>
            </a:r>
            <a:r>
              <a:rPr lang="ru-RU" sz="6700" b="1" dirty="0" smtClean="0"/>
              <a:t/>
            </a:r>
            <a:br>
              <a:rPr lang="ru-RU" sz="67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6291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0231" y="327259"/>
            <a:ext cx="10315074" cy="2059806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Поделитесь своим мнением, что у вас получилось?</a:t>
            </a:r>
            <a:endParaRPr lang="ru-RU" sz="6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3852" y="3096076"/>
            <a:ext cx="3267739" cy="272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205946"/>
            <a:ext cx="10511481" cy="5290079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</a:t>
            </a:r>
            <a:r>
              <a:rPr lang="ru-RU" sz="6600" b="1" i="1" dirty="0" smtClean="0"/>
              <a:t>Если кто – то мыслит иначе, </a:t>
            </a:r>
            <a:br>
              <a:rPr lang="ru-RU" sz="6600" b="1" i="1" dirty="0" smtClean="0"/>
            </a:br>
            <a:r>
              <a:rPr lang="ru-RU" sz="6600" b="1" i="1" dirty="0" smtClean="0"/>
              <a:t>чем я,  он не только не оскорбляет меня этим, но, напротив, обогащает меня.</a:t>
            </a:r>
            <a:br>
              <a:rPr lang="ru-RU" sz="6600" b="1" i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Антуан де </a:t>
            </a:r>
            <a:r>
              <a:rPr lang="ru-RU" sz="6600" b="1" dirty="0" err="1"/>
              <a:t>С</a:t>
            </a:r>
            <a:r>
              <a:rPr lang="ru-RU" sz="6600" b="1" dirty="0" err="1" smtClean="0"/>
              <a:t>ент</a:t>
            </a:r>
            <a:r>
              <a:rPr lang="ru-RU" sz="6600" b="1" dirty="0" smtClean="0"/>
              <a:t> - Экзюпери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77289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145" y="519764"/>
            <a:ext cx="10530037" cy="3416969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  Итоги </a:t>
            </a:r>
            <a:r>
              <a:rPr lang="ru-RU" sz="8800" b="1" dirty="0" err="1" smtClean="0"/>
              <a:t>самооценивания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3725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0139" y="317635"/>
            <a:ext cx="10924674" cy="61601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Рефлексия 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135" y="750771"/>
            <a:ext cx="9423131" cy="5717405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 (</a:t>
            </a:r>
            <a:r>
              <a:rPr lang="ru-RU" sz="4400" b="1" dirty="0"/>
              <a:t>Пять пальцев)</a:t>
            </a:r>
            <a:endParaRPr lang="ru-RU" sz="4400" dirty="0"/>
          </a:p>
          <a:p>
            <a:pPr algn="l"/>
            <a:r>
              <a:rPr lang="ru-RU" sz="4400" b="1" dirty="0"/>
              <a:t>Мизинчик</a:t>
            </a:r>
            <a:r>
              <a:rPr lang="ru-RU" sz="4400" dirty="0"/>
              <a:t> 1.  Я узнал (а) на уроке……</a:t>
            </a:r>
            <a:r>
              <a:rPr lang="ru-RU" sz="4400" b="1" dirty="0"/>
              <a:t> </a:t>
            </a:r>
            <a:endParaRPr lang="ru-RU" sz="4400" dirty="0"/>
          </a:p>
          <a:p>
            <a:pPr algn="l"/>
            <a:r>
              <a:rPr lang="ru-RU" sz="4400" b="1" dirty="0"/>
              <a:t>Безымянный</a:t>
            </a:r>
            <a:r>
              <a:rPr lang="ru-RU" sz="4400" dirty="0"/>
              <a:t> 2. Мне </a:t>
            </a:r>
            <a:r>
              <a:rPr lang="ru-RU" sz="4400" dirty="0" smtClean="0"/>
              <a:t>было интересно</a:t>
            </a:r>
            <a:r>
              <a:rPr lang="ru-RU" sz="4400" dirty="0"/>
              <a:t>….</a:t>
            </a:r>
          </a:p>
          <a:p>
            <a:pPr algn="l"/>
            <a:r>
              <a:rPr lang="ru-RU" sz="4400" b="1" dirty="0"/>
              <a:t>Средний</a:t>
            </a:r>
            <a:r>
              <a:rPr lang="ru-RU" sz="4400" dirty="0"/>
              <a:t> 3. Пришлось задуматься……</a:t>
            </a:r>
          </a:p>
          <a:p>
            <a:pPr algn="l"/>
            <a:r>
              <a:rPr lang="ru-RU" sz="4400" b="1" dirty="0"/>
              <a:t>Указательный</a:t>
            </a:r>
            <a:r>
              <a:rPr lang="ru-RU" sz="4400" dirty="0"/>
              <a:t> 4. Могу рассказать другим….</a:t>
            </a:r>
          </a:p>
          <a:p>
            <a:pPr algn="l"/>
            <a:r>
              <a:rPr lang="ru-RU" sz="4400" b="1" dirty="0"/>
              <a:t>Большой</a:t>
            </a:r>
            <a:r>
              <a:rPr lang="ru-RU" sz="4400" dirty="0"/>
              <a:t> 5. Мое настроение …..</a:t>
            </a:r>
          </a:p>
          <a:p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843" y="317634"/>
            <a:ext cx="2306595" cy="198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1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4262" y="279133"/>
            <a:ext cx="5900286" cy="97215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8759" y="1472665"/>
            <a:ext cx="7671334" cy="4485373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 выбор: </a:t>
            </a:r>
          </a:p>
          <a:p>
            <a:pPr marL="342900" indent="-342900">
              <a:buFontTx/>
              <a:buChar char="-"/>
            </a:pPr>
            <a:r>
              <a:rPr lang="ru-RU" sz="4000" dirty="0" smtClean="0"/>
              <a:t>Написать  сказку   «О двух сестрицах  О и Е, которые стояли после шипящих и Ц в суффиксах имен прилагательных» </a:t>
            </a:r>
          </a:p>
          <a:p>
            <a:r>
              <a:rPr lang="ru-RU" sz="4000" dirty="0" smtClean="0"/>
              <a:t>или</a:t>
            </a:r>
          </a:p>
          <a:p>
            <a:pPr marL="342900" indent="-342900">
              <a:buFontTx/>
              <a:buChar char="-"/>
            </a:pPr>
            <a:r>
              <a:rPr lang="ru-RU" sz="4000" dirty="0" smtClean="0"/>
              <a:t> составить словарный диктант по теме урока (10 – 12 слов)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621" y="3715351"/>
            <a:ext cx="3267739" cy="272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86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0277" y="240632"/>
            <a:ext cx="10520413" cy="3869355"/>
          </a:xfrm>
        </p:spPr>
        <p:txBody>
          <a:bodyPr>
            <a:noAutofit/>
          </a:bodyPr>
          <a:lstStyle/>
          <a:p>
            <a:r>
              <a:rPr lang="ru-RU" sz="11500" b="1" i="1" dirty="0" smtClean="0">
                <a:solidFill>
                  <a:srgbClr val="FF0000"/>
                </a:solidFill>
              </a:rPr>
              <a:t>Спасибо </a:t>
            </a:r>
            <a:br>
              <a:rPr lang="ru-RU" sz="11500" b="1" i="1" dirty="0" smtClean="0">
                <a:solidFill>
                  <a:srgbClr val="FF0000"/>
                </a:solidFill>
              </a:rPr>
            </a:br>
            <a:r>
              <a:rPr lang="ru-RU" sz="11500" b="1" i="1" dirty="0" smtClean="0">
                <a:solidFill>
                  <a:srgbClr val="FF0000"/>
                </a:solidFill>
              </a:rPr>
              <a:t>за  урок!</a:t>
            </a:r>
            <a:endParaRPr lang="ru-RU" sz="115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9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416" y="279133"/>
            <a:ext cx="11414782" cy="6073541"/>
          </a:xfrm>
        </p:spPr>
        <p:txBody>
          <a:bodyPr>
            <a:noAutofit/>
          </a:bodyPr>
          <a:lstStyle/>
          <a:p>
            <a:r>
              <a:rPr lang="ru-RU" sz="7200" b="1" dirty="0" err="1" smtClean="0"/>
              <a:t>Снеж</a:t>
            </a:r>
            <a:r>
              <a:rPr lang="ru-RU" sz="7200" b="1" dirty="0" smtClean="0"/>
              <a:t>..к, </a:t>
            </a:r>
            <a:r>
              <a:rPr lang="ru-RU" sz="7200" b="1" dirty="0" err="1" smtClean="0"/>
              <a:t>цветоч</a:t>
            </a:r>
            <a:r>
              <a:rPr lang="ru-RU" sz="7200" b="1" dirty="0" smtClean="0"/>
              <a:t>..к, </a:t>
            </a:r>
            <a:r>
              <a:rPr lang="ru-RU" sz="7200" b="1" dirty="0" err="1" smtClean="0"/>
              <a:t>собач</a:t>
            </a:r>
            <a:r>
              <a:rPr lang="ru-RU" sz="7200" b="1" dirty="0" smtClean="0"/>
              <a:t>..</a:t>
            </a:r>
            <a:r>
              <a:rPr lang="ru-RU" sz="7200" b="1" dirty="0" err="1" smtClean="0"/>
              <a:t>нка</a:t>
            </a:r>
            <a:r>
              <a:rPr lang="ru-RU" sz="7200" b="1" dirty="0" smtClean="0"/>
              <a:t>, </a:t>
            </a:r>
            <a:r>
              <a:rPr lang="ru-RU" sz="7200" b="1" dirty="0" err="1" smtClean="0"/>
              <a:t>кусоч</a:t>
            </a:r>
            <a:r>
              <a:rPr lang="ru-RU" sz="7200" b="1" dirty="0" smtClean="0"/>
              <a:t>..к, </a:t>
            </a:r>
            <a:r>
              <a:rPr lang="ru-RU" sz="7200" b="1" dirty="0" err="1" smtClean="0"/>
              <a:t>береж</a:t>
            </a:r>
            <a:r>
              <a:rPr lang="ru-RU" sz="7200" b="1" dirty="0" smtClean="0"/>
              <a:t>..к, </a:t>
            </a:r>
            <a:r>
              <a:rPr lang="ru-RU" sz="7200" b="1" dirty="0" err="1" smtClean="0"/>
              <a:t>человеч</a:t>
            </a:r>
            <a:r>
              <a:rPr lang="ru-RU" sz="7200" b="1" dirty="0" smtClean="0"/>
              <a:t>..к, </a:t>
            </a:r>
            <a:r>
              <a:rPr lang="ru-RU" sz="7200" b="1" dirty="0" err="1" smtClean="0">
                <a:solidFill>
                  <a:srgbClr val="FF0000"/>
                </a:solidFill>
              </a:rPr>
              <a:t>морж..вый</a:t>
            </a:r>
            <a:r>
              <a:rPr lang="ru-RU" sz="7200" b="1" dirty="0" smtClean="0">
                <a:solidFill>
                  <a:srgbClr val="FF0000"/>
                </a:solidFill>
              </a:rPr>
              <a:t>, </a:t>
            </a:r>
            <a:r>
              <a:rPr lang="ru-RU" sz="7200" b="1" dirty="0" err="1" smtClean="0">
                <a:solidFill>
                  <a:srgbClr val="FF0000"/>
                </a:solidFill>
              </a:rPr>
              <a:t>вещ..вой</a:t>
            </a:r>
            <a:r>
              <a:rPr lang="ru-RU" sz="7200" b="1" dirty="0" smtClean="0">
                <a:solidFill>
                  <a:srgbClr val="FF0000"/>
                </a:solidFill>
              </a:rPr>
              <a:t>, камыш…вый, </a:t>
            </a:r>
            <a:r>
              <a:rPr lang="ru-RU" sz="7200" b="1" dirty="0" err="1" smtClean="0">
                <a:solidFill>
                  <a:srgbClr val="FF0000"/>
                </a:solidFill>
              </a:rPr>
              <a:t>образц</a:t>
            </a:r>
            <a:r>
              <a:rPr lang="ru-RU" sz="7200" b="1" dirty="0" smtClean="0">
                <a:solidFill>
                  <a:srgbClr val="FF0000"/>
                </a:solidFill>
              </a:rPr>
              <a:t>..вый, </a:t>
            </a:r>
            <a:r>
              <a:rPr lang="ru-RU" sz="7200" b="1" dirty="0" err="1" smtClean="0">
                <a:solidFill>
                  <a:srgbClr val="FF0000"/>
                </a:solidFill>
              </a:rPr>
              <a:t>плюш..вый</a:t>
            </a:r>
            <a:r>
              <a:rPr lang="ru-RU" sz="7200" b="1" dirty="0" smtClean="0">
                <a:solidFill>
                  <a:srgbClr val="FF0000"/>
                </a:solidFill>
              </a:rPr>
              <a:t>, </a:t>
            </a:r>
            <a:r>
              <a:rPr lang="ru-RU" sz="7200" b="1" dirty="0" err="1" smtClean="0">
                <a:solidFill>
                  <a:srgbClr val="FF0000"/>
                </a:solidFill>
              </a:rPr>
              <a:t>глянц</a:t>
            </a:r>
            <a:r>
              <a:rPr lang="ru-RU" sz="7200" b="1" dirty="0" smtClean="0">
                <a:solidFill>
                  <a:srgbClr val="FF0000"/>
                </a:solidFill>
              </a:rPr>
              <a:t>..вый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347" y="279133"/>
            <a:ext cx="1220741" cy="102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9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3019" y="1703672"/>
            <a:ext cx="9654139" cy="4119612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Задание: </a:t>
            </a:r>
          </a:p>
          <a:p>
            <a:r>
              <a:rPr lang="ru-RU" sz="6600" dirty="0" smtClean="0"/>
              <a:t>записать слова, вставить пропущенную орфограмму. Объяснить</a:t>
            </a:r>
          </a:p>
          <a:p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433" y="96253"/>
            <a:ext cx="2026686" cy="235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3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128" y="96252"/>
            <a:ext cx="11848699" cy="6458551"/>
          </a:xfrm>
        </p:spPr>
        <p:txBody>
          <a:bodyPr>
            <a:normAutofit fontScale="90000"/>
          </a:bodyPr>
          <a:lstStyle/>
          <a:p>
            <a:r>
              <a:rPr lang="ru-RU" sz="6700" b="1" dirty="0"/>
              <a:t>1 группа: </a:t>
            </a:r>
            <a:r>
              <a:rPr lang="ru-RU" sz="6700" dirty="0" err="1"/>
              <a:t>снеж</a:t>
            </a:r>
            <a:r>
              <a:rPr lang="ru-RU" sz="6700" dirty="0"/>
              <a:t>…к, </a:t>
            </a:r>
            <a:r>
              <a:rPr lang="ru-RU" sz="6700" b="1" dirty="0">
                <a:solidFill>
                  <a:srgbClr val="FF0000"/>
                </a:solidFill>
              </a:rPr>
              <a:t>морж…вый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sz="6700" b="1" dirty="0"/>
              <a:t>2 группа:  </a:t>
            </a:r>
            <a:r>
              <a:rPr lang="ru-RU" sz="6700" dirty="0" err="1"/>
              <a:t>цветоч</a:t>
            </a:r>
            <a:r>
              <a:rPr lang="ru-RU" sz="6700" dirty="0"/>
              <a:t>…к, </a:t>
            </a:r>
            <a:r>
              <a:rPr lang="ru-RU" sz="6700" b="1" dirty="0"/>
              <a:t> </a:t>
            </a:r>
            <a:r>
              <a:rPr lang="ru-RU" sz="6700" b="1" dirty="0">
                <a:solidFill>
                  <a:srgbClr val="FF0000"/>
                </a:solidFill>
              </a:rPr>
              <a:t>вещ…вой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sz="6700" dirty="0"/>
              <a:t> </a:t>
            </a:r>
            <a:r>
              <a:rPr lang="ru-RU" sz="6700" b="1" dirty="0"/>
              <a:t>3 группа: </a:t>
            </a:r>
            <a:r>
              <a:rPr lang="ru-RU" sz="6700" dirty="0" err="1"/>
              <a:t>собач</a:t>
            </a:r>
            <a:r>
              <a:rPr lang="ru-RU" sz="6700" dirty="0"/>
              <a:t>…</a:t>
            </a:r>
            <a:r>
              <a:rPr lang="ru-RU" sz="6700" dirty="0" err="1"/>
              <a:t>нка</a:t>
            </a:r>
            <a:r>
              <a:rPr lang="ru-RU" sz="6700" dirty="0"/>
              <a:t>, </a:t>
            </a:r>
            <a:r>
              <a:rPr lang="ru-RU" sz="6700" b="1" dirty="0">
                <a:solidFill>
                  <a:srgbClr val="FF0000"/>
                </a:solidFill>
              </a:rPr>
              <a:t>камыш…вый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sz="6700" b="1" dirty="0"/>
              <a:t>4 группа:   </a:t>
            </a:r>
            <a:r>
              <a:rPr lang="ru-RU" sz="6700" dirty="0" err="1"/>
              <a:t>кусоч</a:t>
            </a:r>
            <a:r>
              <a:rPr lang="ru-RU" sz="6700" dirty="0"/>
              <a:t>…к, </a:t>
            </a:r>
            <a:r>
              <a:rPr lang="ru-RU" sz="6700" b="1" dirty="0"/>
              <a:t> </a:t>
            </a:r>
            <a:r>
              <a:rPr lang="ru-RU" sz="6700" b="1" dirty="0" err="1">
                <a:solidFill>
                  <a:srgbClr val="FF0000"/>
                </a:solidFill>
              </a:rPr>
              <a:t>образц</a:t>
            </a:r>
            <a:r>
              <a:rPr lang="ru-RU" sz="6700" b="1" dirty="0">
                <a:solidFill>
                  <a:srgbClr val="FF0000"/>
                </a:solidFill>
              </a:rPr>
              <a:t>…вый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sz="6700" b="1" dirty="0"/>
              <a:t>5 группа: </a:t>
            </a:r>
            <a:r>
              <a:rPr lang="ru-RU" sz="6700" dirty="0" err="1"/>
              <a:t>береж</a:t>
            </a:r>
            <a:r>
              <a:rPr lang="ru-RU" sz="6700" dirty="0"/>
              <a:t>…к, </a:t>
            </a:r>
            <a:r>
              <a:rPr lang="ru-RU" sz="6700" b="1" dirty="0">
                <a:solidFill>
                  <a:srgbClr val="FF0000"/>
                </a:solidFill>
              </a:rPr>
              <a:t>плюш…вый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sz="6700" b="1" dirty="0"/>
              <a:t>6 группа: </a:t>
            </a:r>
            <a:r>
              <a:rPr lang="ru-RU" sz="6700" dirty="0" err="1"/>
              <a:t>человеч</a:t>
            </a:r>
            <a:r>
              <a:rPr lang="ru-RU" sz="6700" dirty="0"/>
              <a:t>..к, </a:t>
            </a:r>
            <a:r>
              <a:rPr lang="ru-RU" sz="6700" b="1" dirty="0" err="1">
                <a:solidFill>
                  <a:srgbClr val="FF0000"/>
                </a:solidFill>
              </a:rPr>
              <a:t>глянц</a:t>
            </a:r>
            <a:r>
              <a:rPr lang="ru-RU" sz="6700" b="1" dirty="0">
                <a:solidFill>
                  <a:srgbClr val="FF0000"/>
                </a:solidFill>
              </a:rPr>
              <a:t>…вый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932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267" y="77002"/>
            <a:ext cx="11261558" cy="6275672"/>
          </a:xfrm>
        </p:spPr>
        <p:txBody>
          <a:bodyPr>
            <a:normAutofit/>
          </a:bodyPr>
          <a:lstStyle/>
          <a:p>
            <a:r>
              <a:rPr lang="ru-RU" b="1" dirty="0"/>
              <a:t>1.  Какое   правило </a:t>
            </a:r>
            <a:r>
              <a:rPr lang="ru-RU" b="1" dirty="0" smtClean="0"/>
              <a:t>вы </a:t>
            </a:r>
            <a:r>
              <a:rPr lang="ru-RU" b="1" dirty="0"/>
              <a:t>применили</a:t>
            </a:r>
            <a:r>
              <a:rPr lang="ru-RU" b="1" dirty="0" smtClean="0"/>
              <a:t>?</a:t>
            </a:r>
            <a:br>
              <a:rPr lang="ru-RU" b="1" dirty="0" smtClean="0"/>
            </a:br>
            <a:r>
              <a:rPr lang="ru-RU" b="1" dirty="0" smtClean="0"/>
              <a:t> 2. Какие слова вызвали у вас затруднения?</a:t>
            </a:r>
            <a:br>
              <a:rPr lang="ru-RU" b="1" dirty="0" smtClean="0"/>
            </a:br>
            <a:r>
              <a:rPr lang="ru-RU" b="1" dirty="0" smtClean="0"/>
              <a:t> 3.   Почему они выделены другим цветом? 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159" y="240633"/>
            <a:ext cx="2264712" cy="188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2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КАМЫШ</a:t>
            </a:r>
            <a:r>
              <a:rPr lang="ru-RU" sz="7200" b="1" dirty="0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/>
              <a:t>ВЫЙ КОТ</a:t>
            </a:r>
            <a:endParaRPr lang="ru-RU" sz="72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38" y="1771048"/>
            <a:ext cx="5342021" cy="473051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771048"/>
            <a:ext cx="5570621" cy="4736700"/>
          </a:xfrm>
        </p:spPr>
      </p:pic>
    </p:spTree>
    <p:extLst>
      <p:ext uri="{BB962C8B-B14F-4D97-AF65-F5344CB8AC3E}">
        <p14:creationId xmlns:p14="http://schemas.microsoft.com/office/powerpoint/2010/main" val="256067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886" y="462013"/>
            <a:ext cx="9933272" cy="422549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Почему в слове </a:t>
            </a:r>
            <a:r>
              <a:rPr lang="ru-RU" sz="8000" b="1" dirty="0" err="1" smtClean="0"/>
              <a:t>камыш</a:t>
            </a:r>
            <a:r>
              <a:rPr lang="ru-RU" sz="8000" b="1" dirty="0" err="1" smtClean="0">
                <a:solidFill>
                  <a:srgbClr val="FF0000"/>
                </a:solidFill>
              </a:rPr>
              <a:t>О</a:t>
            </a:r>
            <a:r>
              <a:rPr lang="ru-RU" sz="8000" b="1" dirty="0" err="1" smtClean="0"/>
              <a:t>вый</a:t>
            </a:r>
            <a:r>
              <a:rPr lang="ru-RU" sz="8000" b="1" dirty="0" smtClean="0"/>
              <a:t> надо писать </a:t>
            </a:r>
            <a:r>
              <a:rPr lang="ru-RU" sz="8000" b="1" dirty="0" smtClean="0">
                <a:solidFill>
                  <a:srgbClr val="FF0000"/>
                </a:solidFill>
              </a:rPr>
              <a:t>О</a:t>
            </a:r>
            <a:r>
              <a:rPr lang="ru-RU" sz="8000" b="1" dirty="0" smtClean="0"/>
              <a:t>?</a:t>
            </a:r>
            <a:endParaRPr lang="ru-RU" sz="8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213" y="259881"/>
            <a:ext cx="1462948" cy="122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2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8778" y="346509"/>
            <a:ext cx="10587789" cy="25699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Камышовый 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морж..вый</a:t>
            </a:r>
            <a:r>
              <a:rPr lang="ru-RU" b="1" dirty="0" smtClean="0"/>
              <a:t>, </a:t>
            </a:r>
            <a:r>
              <a:rPr lang="ru-RU" b="1" dirty="0" err="1" smtClean="0"/>
              <a:t>вещ..вой,плюш..вый</a:t>
            </a:r>
            <a:r>
              <a:rPr lang="ru-RU" b="1" dirty="0" smtClean="0"/>
              <a:t>, </a:t>
            </a:r>
            <a:r>
              <a:rPr lang="ru-RU" b="1" dirty="0" err="1" smtClean="0"/>
              <a:t>глянц</a:t>
            </a:r>
            <a:r>
              <a:rPr lang="ru-RU" b="1" dirty="0" smtClean="0"/>
              <a:t>..вый, </a:t>
            </a:r>
            <a:r>
              <a:rPr lang="ru-RU" b="1" dirty="0" err="1" smtClean="0"/>
              <a:t>образц</a:t>
            </a:r>
            <a:r>
              <a:rPr lang="ru-RU" b="1" dirty="0" smtClean="0"/>
              <a:t>..вый)</a:t>
            </a:r>
            <a:r>
              <a:rPr lang="ru-RU" sz="8800" b="1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2153" y="3465095"/>
            <a:ext cx="10674414" cy="275282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Прилагательные</a:t>
            </a:r>
          </a:p>
          <a:p>
            <a:r>
              <a:rPr lang="ru-RU" sz="4800" b="1" dirty="0" smtClean="0"/>
              <a:t>Морфема – суффикс</a:t>
            </a:r>
          </a:p>
          <a:p>
            <a:r>
              <a:rPr lang="ru-RU" sz="4800" b="1" dirty="0" smtClean="0"/>
              <a:t>Буквы находятся после шипящих и ц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3453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338</Words>
  <Application>Microsoft Office PowerPoint</Application>
  <PresentationFormat>Широкоэкранный</PresentationFormat>
  <Paragraphs>44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Презентация PowerPoint</vt:lpstr>
      <vt:lpstr> Если кто – то мыслит иначе,  чем я,  он не только не оскорбляет меня этим, но, напротив, обогащает меня.  Антуан де Сент - Экзюпери</vt:lpstr>
      <vt:lpstr>Снеж..к, цветоч..к, собач..нка, кусоч..к, береж..к, человеч..к, морж..вый, вещ..вой, камыш…вый, образц..вый, плюш..вый, глянц..вый </vt:lpstr>
      <vt:lpstr>Презентация PowerPoint</vt:lpstr>
      <vt:lpstr>1 группа: снеж…к, морж…вый 2 группа:  цветоч…к,  вещ…вой  3 группа: собач…нка, камыш…вый 4 группа:   кусоч…к,  образц…вый 5 группа: береж…к, плюш…вый 6 группа: человеч..к, глянц…вый </vt:lpstr>
      <vt:lpstr>1.  Какое   правило вы применили?  2. Какие слова вызвали у вас затруднения?  3.   Почему они выделены другим цветом? </vt:lpstr>
      <vt:lpstr>КАМЫШОВЫЙ КОТ</vt:lpstr>
      <vt:lpstr>Почему в слове камышОвый надо писать О?</vt:lpstr>
      <vt:lpstr>Камышовый  (морж..вый, вещ..вой,плюш..вый, глянц..вый, образц..вый) </vt:lpstr>
      <vt:lpstr>Тема урока? Можете сформулировать?</vt:lpstr>
      <vt:lpstr>А какова цель нашего урока? Как вы думаете, чем мы будем заниматься? </vt:lpstr>
      <vt:lpstr>Какие задачи мы будем решать для достижения этой цели? </vt:lpstr>
      <vt:lpstr>  Попробуйте сформулировать самостоятельно правило по теме нашего урока</vt:lpstr>
      <vt:lpstr>МоржОвый, вещЕвой, камышОвый, образцОвый, плюшЕвый, глянцЕвый </vt:lpstr>
      <vt:lpstr>Вывод?</vt:lpstr>
      <vt:lpstr>Презентация PowerPoint</vt:lpstr>
      <vt:lpstr>Презентация PowerPoint</vt:lpstr>
      <vt:lpstr>1. В центре (понятие, тема урока) 2.  В левом верхнем прямоугольнике: обязательные характеристики – те, что важны для определения темы; 3. В правом верхнем  – необязательные характеристики – не очень важны.  4. В левом нижнем – примеры:  на новое правило 5. В правом нижнем – противоположные примеры – антипримеры  </vt:lpstr>
      <vt:lpstr>Поделитесь своим мнением, что у вас получилось?</vt:lpstr>
      <vt:lpstr>  Итоги самооценивания</vt:lpstr>
      <vt:lpstr>Рефлексия  </vt:lpstr>
      <vt:lpstr>Домашнее задание:</vt:lpstr>
      <vt:lpstr>Спасибо  за  урок!</vt:lpstr>
    </vt:vector>
  </TitlesOfParts>
  <Company>WPI StaforceTEAM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2025-02-15T15:58:55Z</dcterms:created>
  <dcterms:modified xsi:type="dcterms:W3CDTF">2025-02-16T04:01:13Z</dcterms:modified>
</cp:coreProperties>
</file>