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sldIdLst>
    <p:sldId id="284" r:id="rId2"/>
    <p:sldId id="288" r:id="rId3"/>
    <p:sldId id="283" r:id="rId4"/>
    <p:sldId id="287" r:id="rId5"/>
    <p:sldId id="289" r:id="rId6"/>
    <p:sldId id="291" r:id="rId7"/>
    <p:sldId id="292" r:id="rId8"/>
    <p:sldId id="294" r:id="rId9"/>
    <p:sldId id="295" r:id="rId10"/>
    <p:sldId id="306" r:id="rId11"/>
    <p:sldId id="307" r:id="rId12"/>
    <p:sldId id="301" r:id="rId13"/>
    <p:sldId id="302" r:id="rId14"/>
    <p:sldId id="296" r:id="rId15"/>
    <p:sldId id="303" r:id="rId16"/>
    <p:sldId id="298" r:id="rId17"/>
    <p:sldId id="273" r:id="rId18"/>
    <p:sldId id="274" r:id="rId19"/>
    <p:sldId id="275" r:id="rId20"/>
    <p:sldId id="276" r:id="rId21"/>
    <p:sldId id="277" r:id="rId22"/>
    <p:sldId id="305" r:id="rId23"/>
    <p:sldId id="304" r:id="rId24"/>
    <p:sldId id="280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3300"/>
    <a:srgbClr val="99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9" d="100"/>
          <a:sy n="69" d="100"/>
        </p:scale>
        <p:origin x="54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3CDB3-704A-4BA6-86A2-2E8735D84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525E7-C8DB-4959-B80C-AB69330AB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DA243-CED9-483E-AD7D-B775E13C5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0F80D-803B-4E37-BC48-B173BE1A5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627CB-7C2C-46A0-B9AF-44E97D17C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53862-E45E-4494-8F2E-F34E5BEF7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D6D90-BA37-4FB7-895E-555B84D1C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82467-EC74-4E16-BE35-93FE41C14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68578-A82A-4920-9190-6E7E9A44F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5EC8B-B411-47C5-9EB9-3FAE4DA47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6420C-8575-4016-81D3-3275C11C1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DF1CC-A850-4C89-9217-AE124E03F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5A800-C6DE-43DE-8E68-8D83FD4B1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DAABE-4435-43D0-91EB-A8FDDC2FE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67F5C2C9-95F1-4212-A070-3B083FDBD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FFFCC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48680"/>
            <a:ext cx="3376613" cy="2533650"/>
          </a:xfrm>
        </p:spPr>
      </p:pic>
      <p:pic>
        <p:nvPicPr>
          <p:cNvPr id="5" name="Picture 4" descr="http://msbook.ru/pictures/spreads/978-5-86775-107-4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714644" cy="4063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 rot="10638992" flipV="1">
            <a:off x="1478791" y="4491846"/>
            <a:ext cx="16611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6" name="Picture 2" descr="http://img1.liveinternet.ru/images/attach/c/4/80/197/80197057_large_Sergey_gogin_zolotoe_leto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645024"/>
            <a:ext cx="3752838" cy="305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50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> Выбрать форму изделия.</a:t>
            </a:r>
            <a:br>
              <a:rPr lang="ru-RU" dirty="0" smtClean="0"/>
            </a:br>
            <a:r>
              <a:rPr lang="ru-RU" dirty="0" smtClean="0"/>
              <a:t>Выполнить </a:t>
            </a:r>
            <a:r>
              <a:rPr lang="ru-RU" dirty="0" err="1" smtClean="0"/>
              <a:t>тонирование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Большой детский хор - Наша хохло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0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> Выбрать форму изделия.</a:t>
            </a:r>
            <a:br>
              <a:rPr lang="ru-RU" dirty="0" smtClean="0"/>
            </a:br>
            <a:r>
              <a:rPr lang="ru-RU" dirty="0" smtClean="0"/>
              <a:t>Выполнить </a:t>
            </a:r>
            <a:r>
              <a:rPr lang="ru-RU" dirty="0" err="1" smtClean="0"/>
              <a:t>тонирование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Большой детский хор - Наша хохло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01008"/>
            <a:ext cx="1968500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26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Задание.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11560" y="3356992"/>
            <a:ext cx="8064896" cy="2281808"/>
          </a:xfrm>
        </p:spPr>
        <p:txBody>
          <a:bodyPr/>
          <a:lstStyle/>
          <a:p>
            <a:r>
              <a:rPr lang="ru-RU" dirty="0" smtClean="0"/>
              <a:t>На основании стихотворений догадайтесь , какие элементы росписи будут украшать ваше изделие.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47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2" y="1196975"/>
            <a:ext cx="784860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2400" dirty="0" smtClean="0">
              <a:solidFill>
                <a:srgbClr val="800000"/>
              </a:solidFill>
              <a:latin typeface="+mn-lt"/>
            </a:endParaRPr>
          </a:p>
          <a:p>
            <a:pPr>
              <a:defRPr/>
            </a:pPr>
            <a:endParaRPr lang="ru-RU" sz="2400" dirty="0">
              <a:solidFill>
                <a:srgbClr val="800000"/>
              </a:solidFill>
              <a:latin typeface="+mn-lt"/>
            </a:endParaRPr>
          </a:p>
          <a:p>
            <a:pPr>
              <a:defRPr/>
            </a:pPr>
            <a:endParaRPr lang="ru-RU" sz="2400" dirty="0" smtClean="0">
              <a:solidFill>
                <a:srgbClr val="800000"/>
              </a:solidFill>
              <a:latin typeface="+mn-lt"/>
            </a:endParaRPr>
          </a:p>
          <a:p>
            <a:pPr>
              <a:defRPr/>
            </a:pPr>
            <a:endParaRPr lang="ru-RU" sz="2400" dirty="0">
              <a:solidFill>
                <a:srgbClr val="800000"/>
              </a:solidFill>
              <a:latin typeface="+mn-lt"/>
            </a:endParaRPr>
          </a:p>
          <a:p>
            <a:pPr algn="just">
              <a:defRPr/>
            </a:pPr>
            <a:r>
              <a:rPr lang="ru-RU" sz="2400" dirty="0" smtClean="0">
                <a:latin typeface="+mn-lt"/>
              </a:rPr>
              <a:t>     Распишите свой предмет, </a:t>
            </a:r>
            <a:r>
              <a:rPr lang="ru-RU" sz="2400" dirty="0">
                <a:latin typeface="+mn-lt"/>
              </a:rPr>
              <a:t>травным орнаментом с ягодами или цветами. На желтой </a:t>
            </a:r>
            <a:r>
              <a:rPr lang="ru-RU" sz="2400" dirty="0" smtClean="0">
                <a:latin typeface="+mn-lt"/>
              </a:rPr>
              <a:t>посуде </a:t>
            </a:r>
            <a:r>
              <a:rPr lang="ru-RU" sz="2400" dirty="0">
                <a:latin typeface="+mn-lt"/>
              </a:rPr>
              <a:t>наведите стебель плавной тонкой линией, а затем ритмично, по обе стороны от него, расположите ягоды или цветы. 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4212" y="620713"/>
            <a:ext cx="705613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latin typeface="+mn-lt"/>
              </a:rPr>
              <a:t>Задание:</a:t>
            </a:r>
          </a:p>
        </p:txBody>
      </p:sp>
    </p:spTree>
    <p:extLst>
      <p:ext uri="{BB962C8B-B14F-4D97-AF65-F5344CB8AC3E}">
        <p14:creationId xmlns:p14="http://schemas.microsoft.com/office/powerpoint/2010/main" val="295327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загруженное 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556792"/>
            <a:ext cx="3140075" cy="381635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8" name="Picture 16" descr="21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653136"/>
            <a:ext cx="3096344" cy="2052058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19137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Готовое изделие</a:t>
            </a:r>
          </a:p>
        </p:txBody>
      </p:sp>
      <p:pic>
        <p:nvPicPr>
          <p:cNvPr id="15363" name="Picture 7" descr="k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265" y="451181"/>
            <a:ext cx="1872208" cy="2448472"/>
          </a:xfrm>
          <a:ln w="38100">
            <a:solidFill>
              <a:srgbClr val="993300"/>
            </a:solidFill>
          </a:ln>
        </p:spPr>
      </p:pic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5508625" y="5805488"/>
            <a:ext cx="3044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800000"/>
                </a:solidFill>
                <a:latin typeface="Palatino Linotype" pitchFamily="18" charset="0"/>
              </a:rPr>
              <a:t>Хохломской ковш-лебедь с росписью. </a:t>
            </a: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323850" y="1268413"/>
            <a:ext cx="46799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Palatino Linotype" pitchFamily="18" charset="0"/>
              </a:rPr>
              <a:t>Кроме черного, красного и золотого цвета, используются зеленый и желтый, оранжевый и коричневый цвета. </a:t>
            </a:r>
          </a:p>
        </p:txBody>
      </p:sp>
      <p:pic>
        <p:nvPicPr>
          <p:cNvPr id="15366" name="Picture 10" descr="hohloma_logo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51520" y="2838450"/>
            <a:ext cx="3022451" cy="1958702"/>
          </a:xfrm>
          <a:ln w="38100">
            <a:solidFill>
              <a:srgbClr val="993300"/>
            </a:solidFill>
          </a:ln>
        </p:spPr>
      </p:pic>
    </p:spTree>
    <p:extLst>
      <p:ext uri="{BB962C8B-B14F-4D97-AF65-F5344CB8AC3E}">
        <p14:creationId xmlns:p14="http://schemas.microsoft.com/office/powerpoint/2010/main" val="7943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02" y="332657"/>
            <a:ext cx="1643428" cy="237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274" y="2843299"/>
            <a:ext cx="1876932" cy="262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088"/>
            <a:ext cx="2316088" cy="249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7" descr="F:\%D0%B8%D0%B7%D0%B4%D0%B5%D0%BB%D0%B8%D1%8F %D1%85%D0%BE%D1%85%D0%BB%D0%BE%D0%BC%D0%B0\i (14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482" y="210088"/>
            <a:ext cx="317082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843299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99" y="3045184"/>
            <a:ext cx="1358900" cy="176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301208"/>
            <a:ext cx="1388591" cy="138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81" y="4902949"/>
            <a:ext cx="1796491" cy="187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30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Виды хохломской росписи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4284663" y="1341438"/>
            <a:ext cx="46085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Palatino Linotype" pitchFamily="18" charset="0"/>
              </a:rPr>
              <a:t>Для "фоновой" росписи  характерно применение чёрного или красного фона, тогда как сам рисунок оставался золотым. 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1412875"/>
            <a:ext cx="421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Palatino Linotype" pitchFamily="18" charset="0"/>
              </a:rPr>
              <a:t>«Фоновая» роспись</a:t>
            </a:r>
          </a:p>
        </p:txBody>
      </p:sp>
      <p:pic>
        <p:nvPicPr>
          <p:cNvPr id="16389" name="Picture 15" descr="205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276475"/>
            <a:ext cx="3317875" cy="3916363"/>
          </a:xfrm>
          <a:ln w="38100">
            <a:solidFill>
              <a:srgbClr val="993300"/>
            </a:solidFill>
          </a:ln>
        </p:spPr>
      </p:pic>
      <p:pic>
        <p:nvPicPr>
          <p:cNvPr id="7" name="Picture 9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56992"/>
            <a:ext cx="3036887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675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«Верховое» письмо</a:t>
            </a:r>
          </a:p>
        </p:txBody>
      </p:sp>
      <p:pic>
        <p:nvPicPr>
          <p:cNvPr id="17411" name="Picture 6" descr="204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052513"/>
            <a:ext cx="3744912" cy="2879725"/>
          </a:xfrm>
          <a:ln w="38100">
            <a:solidFill>
              <a:srgbClr val="993300"/>
            </a:solidFill>
          </a:ln>
        </p:spPr>
      </p:pic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908050"/>
            <a:ext cx="4140200" cy="23050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  При "верховом" письме мастер наносит рисунок чёрной или красной краской на золотой или серебряный фон изделия. </a:t>
            </a: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79388" y="3068638"/>
            <a:ext cx="4103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7414" name="Picture 15" descr="00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3284538"/>
            <a:ext cx="3457575" cy="3111500"/>
          </a:xfrm>
          <a:ln w="38100">
            <a:solidFill>
              <a:srgbClr val="993300"/>
            </a:solidFill>
          </a:ln>
        </p:spPr>
      </p:pic>
      <p:pic>
        <p:nvPicPr>
          <p:cNvPr id="17415" name="Picture 19" descr="khokhloma_005b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3644900"/>
            <a:ext cx="4140200" cy="3451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4" descr="Изображение 90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052513"/>
            <a:ext cx="2808288" cy="2638425"/>
          </a:xfrm>
          <a:ln w="38100">
            <a:solidFill>
              <a:srgbClr val="993300"/>
            </a:solidFill>
          </a:ln>
        </p:spPr>
      </p:pic>
      <p:pic>
        <p:nvPicPr>
          <p:cNvPr id="18435" name="Picture 21" descr="Изображение 90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052513"/>
            <a:ext cx="2952750" cy="2603500"/>
          </a:xfrm>
          <a:ln w="38100">
            <a:solidFill>
              <a:srgbClr val="993300"/>
            </a:solidFill>
          </a:ln>
        </p:spPr>
      </p:pic>
      <p:pic>
        <p:nvPicPr>
          <p:cNvPr id="18436" name="Picture 24" descr="Изображение 90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87900" y="4149725"/>
            <a:ext cx="1744663" cy="2187575"/>
          </a:xfrm>
          <a:ln w="38100">
            <a:solidFill>
              <a:srgbClr val="993300"/>
            </a:solidFill>
          </a:ln>
        </p:spPr>
      </p:pic>
      <p:pic>
        <p:nvPicPr>
          <p:cNvPr id="18437" name="Picture 27" descr="Изображение 90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411413" y="4149725"/>
            <a:ext cx="1831975" cy="2187575"/>
          </a:xfrm>
          <a:ln w="38100">
            <a:solidFill>
              <a:srgbClr val="993300"/>
            </a:solidFill>
          </a:ln>
        </p:spPr>
      </p:pic>
      <p:sp>
        <p:nvSpPr>
          <p:cNvPr id="18438" name="Rectangle 29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2400" b="1" smtClean="0">
                <a:solidFill>
                  <a:srgbClr val="800000"/>
                </a:solidFill>
              </a:rPr>
              <a:t>«Верховое» письмо</a:t>
            </a:r>
          </a:p>
        </p:txBody>
      </p:sp>
      <p:sp>
        <p:nvSpPr>
          <p:cNvPr id="18439" name="Text Box 31"/>
          <p:cNvSpPr txBox="1">
            <a:spLocks noChangeArrowheads="1"/>
          </p:cNvSpPr>
          <p:nvPr/>
        </p:nvSpPr>
        <p:spPr bwMode="auto">
          <a:xfrm>
            <a:off x="468313" y="4724400"/>
            <a:ext cx="1403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«Травная»</a:t>
            </a:r>
          </a:p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 роспись</a:t>
            </a:r>
          </a:p>
        </p:txBody>
      </p:sp>
      <p:sp>
        <p:nvSpPr>
          <p:cNvPr id="18440" name="Text Box 32"/>
          <p:cNvSpPr txBox="1">
            <a:spLocks noChangeArrowheads="1"/>
          </p:cNvSpPr>
          <p:nvPr/>
        </p:nvSpPr>
        <p:spPr bwMode="auto">
          <a:xfrm>
            <a:off x="6948488" y="4508500"/>
            <a:ext cx="1760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Роспись </a:t>
            </a:r>
          </a:p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«под листок»</a:t>
            </a:r>
          </a:p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или </a:t>
            </a:r>
          </a:p>
          <a:p>
            <a:pPr algn="ctr"/>
            <a:r>
              <a:rPr lang="ru-RU" sz="2000">
                <a:solidFill>
                  <a:srgbClr val="800000"/>
                </a:solidFill>
                <a:latin typeface="Palatino Linotype" pitchFamily="18" charset="0"/>
              </a:rPr>
              <a:t>«под ягодку»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0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260350"/>
            <a:ext cx="8075613" cy="777875"/>
          </a:xfrm>
        </p:spPr>
        <p:txBody>
          <a:bodyPr/>
          <a:lstStyle/>
          <a:p>
            <a:r>
              <a:rPr lang="ru-RU" sz="2400" smtClean="0">
                <a:solidFill>
                  <a:srgbClr val="800000"/>
                </a:solidFill>
              </a:rPr>
              <a:t>Виды и последовательность выполнения росписи</a:t>
            </a:r>
          </a:p>
        </p:txBody>
      </p:sp>
      <p:pic>
        <p:nvPicPr>
          <p:cNvPr id="19459" name="Picture 24" descr="hbu05059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125538"/>
            <a:ext cx="1630362" cy="5373687"/>
          </a:xfrm>
          <a:ln w="38100">
            <a:solidFill>
              <a:srgbClr val="993300"/>
            </a:solidFill>
          </a:ln>
        </p:spPr>
      </p:pic>
      <p:pic>
        <p:nvPicPr>
          <p:cNvPr id="19460" name="Picture 25" descr="hbu05059c (1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51275" y="1412875"/>
            <a:ext cx="1487488" cy="5111750"/>
          </a:xfrm>
          <a:ln w="38100">
            <a:solidFill>
              <a:srgbClr val="993300"/>
            </a:solidFill>
          </a:ln>
        </p:spPr>
      </p:pic>
      <p:pic>
        <p:nvPicPr>
          <p:cNvPr id="19461" name="Picture 26" descr="hbu05059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516688" y="1125538"/>
            <a:ext cx="1570037" cy="5327650"/>
          </a:xfrm>
          <a:ln w="38100">
            <a:solidFill>
              <a:srgbClr val="99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14" descr="312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212976"/>
            <a:ext cx="4248472" cy="2832314"/>
          </a:xfrm>
          <a:ln w="38100">
            <a:solidFill>
              <a:srgbClr val="993300"/>
            </a:solidFill>
          </a:ln>
        </p:spPr>
      </p:pic>
      <p:sp>
        <p:nvSpPr>
          <p:cNvPr id="30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8964613" cy="5832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/>
              <a:t>    </a:t>
            </a:r>
            <a:r>
              <a:rPr lang="ru-RU" sz="2400" b="1" dirty="0" smtClean="0"/>
              <a:t>Прекрасная осенняя пора…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Выглянет солнышко из-за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/>
              <a:t>    осенних туч, и сразу лес вспыхнет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/>
              <a:t>    чудесным огнём. А это уже не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осенний лес, но такая же нарядная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красочная деревянная посуда.</a:t>
            </a:r>
            <a:r>
              <a:rPr lang="ru-RU" sz="2800" b="1" dirty="0" smtClean="0"/>
              <a:t> 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10136">
            <a:off x="5919974" y="847920"/>
            <a:ext cx="2793626" cy="24671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3717032"/>
            <a:ext cx="3280691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r>
              <a:rPr lang="ru-RU" sz="3200" dirty="0" smtClean="0">
                <a:solidFill>
                  <a:srgbClr val="800000"/>
                </a:solidFill>
              </a:rPr>
              <a:t>В стиле хохломской росписи</a:t>
            </a:r>
          </a:p>
        </p:txBody>
      </p:sp>
      <p:pic>
        <p:nvPicPr>
          <p:cNvPr id="20483" name="Picture 8" descr="8ef1414c0b2e167_main_foto46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052736"/>
            <a:ext cx="2232546" cy="2232546"/>
          </a:xfrm>
          <a:ln w="38100">
            <a:solidFill>
              <a:srgbClr val="993300"/>
            </a:solidFill>
          </a:ln>
        </p:spPr>
      </p:pic>
      <p:pic>
        <p:nvPicPr>
          <p:cNvPr id="20484" name="Picture 9" descr="hohlomakbdbi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3645024"/>
            <a:ext cx="2573915" cy="1368152"/>
          </a:xfrm>
          <a:ln w="38100">
            <a:solidFill>
              <a:srgbClr val="993300"/>
            </a:solidFill>
          </a:ln>
        </p:spPr>
      </p:pic>
      <p:pic>
        <p:nvPicPr>
          <p:cNvPr id="20485" name="Picture 10" descr="0a31c1665cddbd2ff05c489ed8ca80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92080" y="1052736"/>
            <a:ext cx="3241675" cy="2432050"/>
          </a:xfrm>
          <a:ln w="38100">
            <a:solidFill>
              <a:srgbClr val="993300"/>
            </a:solidFill>
          </a:ln>
        </p:spPr>
      </p:pic>
      <p:pic>
        <p:nvPicPr>
          <p:cNvPr id="20486" name="Picture 13" descr="ipx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508104" y="3933056"/>
            <a:ext cx="2872564" cy="1655539"/>
          </a:xfrm>
          <a:ln w="38100">
            <a:solidFill>
              <a:srgbClr val="993300"/>
            </a:solidFill>
          </a:ln>
        </p:spPr>
      </p:pic>
      <p:pic>
        <p:nvPicPr>
          <p:cNvPr id="4098" name="Picture 2" descr="F:\изделия хохлома\160112184045bcbd54a4b2bf692accb3f6c03494c64c1462489x1487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163054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75" y="4221088"/>
            <a:ext cx="1738883" cy="140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Где используется «верховая» роспись, а где «фоновое» письмо?</a:t>
            </a:r>
          </a:p>
        </p:txBody>
      </p:sp>
      <p:pic>
        <p:nvPicPr>
          <p:cNvPr id="21507" name="Picture 28" descr="6721465e0a5664a663095eef0883aa34_ful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1628775"/>
            <a:ext cx="2446338" cy="4525963"/>
          </a:xfrm>
          <a:ln w="38100">
            <a:solidFill>
              <a:srgbClr val="993300"/>
            </a:solidFill>
          </a:ln>
        </p:spPr>
      </p:pic>
      <p:pic>
        <p:nvPicPr>
          <p:cNvPr id="21508" name="Picture 30" descr="full_063a6bc028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350" y="1628775"/>
            <a:ext cx="2398713" cy="4525963"/>
          </a:xfrm>
          <a:ln w="38100">
            <a:solidFill>
              <a:srgbClr val="99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744" y="0"/>
            <a:ext cx="91262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2492896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5661249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2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4228" y="1196752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2348880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01268" y="1584128"/>
            <a:ext cx="14060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8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836712"/>
            <a:ext cx="6126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6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24328" y="5460326"/>
            <a:ext cx="1872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1</a:t>
            </a:r>
            <a:r>
              <a:rPr lang="ru-RU" sz="6000" dirty="0" smtClean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805264"/>
            <a:ext cx="19442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12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5779716"/>
            <a:ext cx="13681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13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3982998"/>
            <a:ext cx="432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7092279" y="4721662"/>
            <a:ext cx="11521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15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7596336" y="2996952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16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7236295" y="1916832"/>
            <a:ext cx="1224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17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36296" y="620688"/>
            <a:ext cx="1656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18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4139952" y="4721662"/>
            <a:ext cx="1152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11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1988840"/>
            <a:ext cx="1080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10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5976" y="2852936"/>
            <a:ext cx="10081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3982998"/>
            <a:ext cx="6480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4721662"/>
            <a:ext cx="576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0912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988840"/>
            <a:ext cx="7408333" cy="46805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 по теме «Хохлома»</a:t>
            </a:r>
          </a:p>
          <a:p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Одно существительное.</a:t>
            </a:r>
          </a:p>
          <a:p>
            <a:endParaRPr lang="ru-RU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Два прилагательных.</a:t>
            </a:r>
          </a:p>
          <a:p>
            <a:endParaRPr lang="ru-RU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Три глагола.</a:t>
            </a:r>
          </a:p>
          <a:p>
            <a:endParaRPr lang="ru-RU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Предложение из нескольких слов, показывающее ваше отношение к теме.</a:t>
            </a:r>
          </a:p>
          <a:p>
            <a:endParaRPr lang="ru-RU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Синоним, который повторяет суть темы. </a:t>
            </a:r>
            <a:endParaRPr lang="ru-RU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1403647" cy="1560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Света\Documents\презентации ИЗО\хохлома\папка\hohloma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660" y="275483"/>
            <a:ext cx="1719809" cy="169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376" y="2420888"/>
            <a:ext cx="1798498" cy="23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26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hohloma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981075"/>
            <a:ext cx="7850187" cy="4767263"/>
          </a:xfrm>
          <a:ln w="38100">
            <a:solidFill>
              <a:srgbClr val="993300"/>
            </a:solidFill>
          </a:ln>
        </p:spPr>
      </p:pic>
      <p:pic>
        <p:nvPicPr>
          <p:cNvPr id="2" name="Детские песни - Россия (Хохлом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Прочитайте стихотворения. О чём идёт речь?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944216"/>
          </a:xfrm>
        </p:spPr>
        <p:txBody>
          <a:bodyPr/>
          <a:lstStyle/>
          <a:p>
            <a:r>
              <a:rPr lang="ru-RU" b="1" dirty="0" smtClean="0"/>
              <a:t>С каким новым видом народного творчества мы сегодня познакомимся?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650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8892479" cy="33131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. 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</a:rPr>
              <a:t>Хохломская </a:t>
            </a:r>
            <a:r>
              <a:rPr lang="ru-RU" sz="2800" b="1" dirty="0">
                <a:solidFill>
                  <a:srgbClr val="FF0000"/>
                </a:solidFill>
              </a:rPr>
              <a:t>роспись</a:t>
            </a:r>
            <a:r>
              <a:rPr lang="ru-RU" sz="2800" dirty="0"/>
              <a:t> – это яркое самобытное явление русского народного декоративно-прикладного искусства. </a:t>
            </a:r>
            <a:endParaRPr lang="ru-RU" sz="2800" dirty="0" smtClean="0"/>
          </a:p>
          <a:p>
            <a:pPr algn="just">
              <a:lnSpc>
                <a:spcPct val="90000"/>
              </a:lnSpc>
              <a:buNone/>
            </a:pPr>
            <a:r>
              <a:rPr lang="ru-RU" sz="2800" dirty="0"/>
              <a:t> </a:t>
            </a:r>
            <a:r>
              <a:rPr lang="ru-RU" sz="2800" dirty="0" smtClean="0"/>
              <a:t>   </a:t>
            </a:r>
            <a:r>
              <a:rPr lang="ru-RU" sz="2800" b="1" dirty="0" smtClean="0">
                <a:solidFill>
                  <a:srgbClr val="FF0000"/>
                </a:solidFill>
              </a:rPr>
              <a:t>Родина </a:t>
            </a:r>
            <a:r>
              <a:rPr lang="ru-RU" sz="2800" b="1" dirty="0">
                <a:solidFill>
                  <a:srgbClr val="FF0000"/>
                </a:solidFill>
              </a:rPr>
              <a:t>хохломы </a:t>
            </a:r>
            <a:r>
              <a:rPr lang="ru-RU" sz="2800" dirty="0"/>
              <a:t>— город Семенов отмечает свой день рождения с 1640 года. Именно тогда была найдена расписанная хохломой чашка с нанесенной датой и фамилией художника. По сей день каждое изделие уникально, по окончанию своей работы художник оставляет личный автограф</a:t>
            </a:r>
            <a:r>
              <a:rPr lang="ru-RU" sz="2800" dirty="0" smtClean="0"/>
              <a:t>.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800" dirty="0"/>
              <a:t>     В </a:t>
            </a:r>
            <a:r>
              <a:rPr lang="ru-RU" sz="2800" dirty="0" err="1"/>
              <a:t>Семёнове</a:t>
            </a:r>
            <a:r>
              <a:rPr lang="ru-RU" sz="2800" dirty="0"/>
              <a:t> школу хохломской росписи основал Г. П. Матвеев</a:t>
            </a:r>
            <a:r>
              <a:rPr lang="ru-RU" sz="2800" dirty="0" smtClean="0"/>
              <a:t>. 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800" dirty="0"/>
              <a:t> </a:t>
            </a:r>
            <a:r>
              <a:rPr lang="ru-RU" sz="2800" dirty="0" smtClean="0"/>
              <a:t>   Знаменитый мастер хохломской росписи </a:t>
            </a:r>
            <a:r>
              <a:rPr lang="ru-RU" sz="2800" dirty="0" err="1" smtClean="0"/>
              <a:t>С.П.Веселов</a:t>
            </a:r>
            <a:endParaRPr lang="ru-RU" sz="2800" dirty="0" smtClean="0"/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                                                      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     </a:t>
            </a: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 flipV="1">
            <a:off x="611560" y="6126163"/>
            <a:ext cx="8075240" cy="25516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97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779912" y="620688"/>
            <a:ext cx="5040560" cy="5505475"/>
          </a:xfrm>
        </p:spPr>
        <p:txBody>
          <a:bodyPr/>
          <a:lstStyle/>
          <a:p>
            <a:r>
              <a:rPr lang="ru-RU" sz="2000" dirty="0"/>
              <a:t>- Как же начиналось это удивительное, хохломское художество? Разное рассказывают старики. Говорят, будто полторы тысячи лет назад поселился в лесу за Волгой веселый мужичок - умелец. Избу поставил, стол, да лавку сладил, посуду деревянную вырезал. Варил себе пшеничную кашу и птицам пшена не забывал насыпать. Прилетела как-то к его порогу птица-Жар. Он ее угостил. Птица Жар задела золотым крылом чашку с кашей, и чашка стала золотой. Вот, мол, откуда пошла на Руси золотая посуда. </a:t>
            </a:r>
          </a:p>
          <a:p>
            <a:r>
              <a:rPr lang="ru-RU" sz="2000" dirty="0"/>
              <a:t>        Это, конечно, сказка. А начало золотой росписи ведут от древних мастеров - иконописцев. 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IMC-18-5\Desktop\zarptic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3816424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50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Русские умельцы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1071563" y="1524000"/>
            <a:ext cx="3571875" cy="50482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Здесь чудо вершил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Кистью русский народ.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Узоры  творили,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Травинка и плод,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И сказка рождалась,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Входила в  дома.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Вот так появилась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latin typeface="Monotype Corsiva" pitchFamily="66" charset="0"/>
              </a:rPr>
              <a:t>У нас хохлома.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5976" y="1772816"/>
            <a:ext cx="4576762" cy="4214812"/>
          </a:xfrm>
          <a:noFill/>
        </p:spPr>
      </p:pic>
    </p:spTree>
    <p:extLst>
      <p:ext uri="{BB962C8B-B14F-4D97-AF65-F5344CB8AC3E}">
        <p14:creationId xmlns:p14="http://schemas.microsoft.com/office/powerpoint/2010/main" val="261802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549275"/>
            <a:ext cx="8229600" cy="92075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Стадии производства изделий хохломской росписи</a:t>
            </a:r>
            <a:r>
              <a:rPr lang="ru-RU" sz="3200" b="1" dirty="0" smtClean="0">
                <a:solidFill>
                  <a:srgbClr val="800000"/>
                </a:solidFill>
              </a:rPr>
              <a:t/>
            </a:r>
            <a:br>
              <a:rPr lang="ru-RU" sz="3200" b="1" dirty="0" smtClean="0">
                <a:solidFill>
                  <a:srgbClr val="800000"/>
                </a:solidFill>
              </a:rPr>
            </a:br>
            <a:endParaRPr lang="ru-RU" sz="3200" b="1" dirty="0" smtClean="0">
              <a:solidFill>
                <a:srgbClr val="800000"/>
              </a:solidFill>
            </a:endParaRPr>
          </a:p>
        </p:txBody>
      </p:sp>
      <p:pic>
        <p:nvPicPr>
          <p:cNvPr id="12291" name="Picture 11" descr="k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1773238"/>
            <a:ext cx="3287712" cy="3671887"/>
          </a:xfrm>
          <a:ln w="38100">
            <a:solidFill>
              <a:srgbClr val="993300"/>
            </a:solidFill>
          </a:ln>
        </p:spPr>
      </p:pic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468313" y="1916113"/>
            <a:ext cx="46085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Palatino Linotype" pitchFamily="18" charset="0"/>
              </a:rPr>
              <a:t>На первом этапе из хорошо просушенной древесины (ольха, липа, береза) вытачивается на токарном станке или выдалбливается вручную заготовка будущего изделия, называемая «бельем». </a:t>
            </a:r>
          </a:p>
        </p:txBody>
      </p:sp>
      <p:sp>
        <p:nvSpPr>
          <p:cNvPr id="12293" name="Text Box 19"/>
          <p:cNvSpPr txBox="1">
            <a:spLocks noChangeArrowheads="1"/>
          </p:cNvSpPr>
          <p:nvPr/>
        </p:nvSpPr>
        <p:spPr bwMode="auto">
          <a:xfrm>
            <a:off x="5508625" y="5516563"/>
            <a:ext cx="3095625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Palatino Linotype" pitchFamily="18" charset="0"/>
              </a:rPr>
              <a:t>Хохломской ковш-лебедь ("белье"). Материал - липа.</a:t>
            </a:r>
            <a:r>
              <a:rPr lang="ru-RU" sz="1400" b="1" dirty="0">
                <a:solidFill>
                  <a:srgbClr val="800000"/>
                </a:solidFill>
                <a:latin typeface="Palatino Linotype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21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Лужение</a:t>
            </a:r>
          </a:p>
        </p:txBody>
      </p:sp>
      <p:pic>
        <p:nvPicPr>
          <p:cNvPr id="13315" name="Picture 7" descr="k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557338"/>
            <a:ext cx="3673475" cy="3744912"/>
          </a:xfrm>
          <a:ln w="38100">
            <a:solidFill>
              <a:srgbClr val="993300"/>
            </a:solidFill>
          </a:ln>
        </p:spPr>
      </p:pic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4911725" y="1073150"/>
            <a:ext cx="326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4572000" y="1844675"/>
            <a:ext cx="41767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Palatino Linotype" pitchFamily="18" charset="0"/>
              </a:rPr>
              <a:t>В заготовку втирают глину и несколько раз покрывают олифой, просушивают при температуре 60-70 градусов. Пока верхний слой олифы не высох, изделия натирают алюминиевым порошком. </a:t>
            </a:r>
          </a:p>
        </p:txBody>
      </p:sp>
      <p:sp>
        <p:nvSpPr>
          <p:cNvPr id="13318" name="Text Box 10"/>
          <p:cNvSpPr txBox="1">
            <a:spLocks noChangeArrowheads="1"/>
          </p:cNvSpPr>
          <p:nvPr/>
        </p:nvSpPr>
        <p:spPr bwMode="auto">
          <a:xfrm>
            <a:off x="519113" y="5445125"/>
            <a:ext cx="347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Palatino Linotype" pitchFamily="18" charset="0"/>
              </a:rPr>
              <a:t>Хохломской ковш-лебедь после операции лужения.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086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Покрытие лаком</a:t>
            </a:r>
          </a:p>
        </p:txBody>
      </p:sp>
      <p:pic>
        <p:nvPicPr>
          <p:cNvPr id="14339" name="Picture 7" descr="k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1341438"/>
            <a:ext cx="3176587" cy="4010025"/>
          </a:xfrm>
          <a:ln w="38100">
            <a:solidFill>
              <a:srgbClr val="993300"/>
            </a:solidFill>
          </a:ln>
        </p:spPr>
      </p:pic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468313" y="1844675"/>
            <a:ext cx="45354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Palatino Linotype" pitchFamily="18" charset="0"/>
              </a:rPr>
              <a:t>Расписанные изделия два-три раза покрывают лаком с промежуточной закалкой при температуре 120-130 градусов. Так, серебро превращается в «золото».</a:t>
            </a:r>
          </a:p>
        </p:txBody>
      </p:sp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5219700" y="5445125"/>
            <a:ext cx="34559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Palatino Linotype" pitchFamily="18" charset="0"/>
              </a:rPr>
              <a:t>Хохломской ковш-лебедь перед росписью (покрыт цветным лаком). </a:t>
            </a:r>
            <a:r>
              <a:rPr lang="ru-RU" sz="1400" b="1" dirty="0">
                <a:solidFill>
                  <a:srgbClr val="800000"/>
                </a:solidFill>
                <a:latin typeface="Palatino Linotype" pitchFamily="18" charset="0"/>
              </a:rPr>
              <a:t/>
            </a:r>
            <a:br>
              <a:rPr lang="ru-RU" sz="1400" b="1" dirty="0">
                <a:solidFill>
                  <a:srgbClr val="800000"/>
                </a:solidFill>
                <a:latin typeface="Palatino Linotype" pitchFamily="18" charset="0"/>
              </a:rPr>
            </a:br>
            <a:endParaRPr lang="ru-RU" sz="1400" b="1" dirty="0">
              <a:solidFill>
                <a:srgbClr val="80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51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69043">
  <a:themeElements>
    <a:clrScheme name="10069043 2">
      <a:dk1>
        <a:srgbClr val="000000"/>
      </a:dk1>
      <a:lt1>
        <a:srgbClr val="E8C567"/>
      </a:lt1>
      <a:dk2>
        <a:srgbClr val="2B5502"/>
      </a:dk2>
      <a:lt2>
        <a:srgbClr val="777777"/>
      </a:lt2>
      <a:accent1>
        <a:srgbClr val="909082"/>
      </a:accent1>
      <a:accent2>
        <a:srgbClr val="809EA8"/>
      </a:accent2>
      <a:accent3>
        <a:srgbClr val="F2DFB8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10069043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069043 1">
        <a:dk1>
          <a:srgbClr val="000000"/>
        </a:dk1>
        <a:lt1>
          <a:srgbClr val="E8C567"/>
        </a:lt1>
        <a:dk2>
          <a:srgbClr val="2B5502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2DFB8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69043 2">
        <a:dk1>
          <a:srgbClr val="000000"/>
        </a:dk1>
        <a:lt1>
          <a:srgbClr val="E8C567"/>
        </a:lt1>
        <a:dk2>
          <a:srgbClr val="2B5502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F2DFB8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1641</TotalTime>
  <Words>529</Words>
  <Application>Microsoft Office PowerPoint</Application>
  <PresentationFormat>Экран (4:3)</PresentationFormat>
  <Paragraphs>97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Monotype Corsiva</vt:lpstr>
      <vt:lpstr>Palatino Linotype</vt:lpstr>
      <vt:lpstr>Wingdings 2</vt:lpstr>
      <vt:lpstr>10069043</vt:lpstr>
      <vt:lpstr>Презентация PowerPoint</vt:lpstr>
      <vt:lpstr>Презентация PowerPoint</vt:lpstr>
      <vt:lpstr>Задание Прочитайте стихотворения. О чём идёт речь?</vt:lpstr>
      <vt:lpstr>Презентация PowerPoint</vt:lpstr>
      <vt:lpstr>Презентация PowerPoint</vt:lpstr>
      <vt:lpstr>Русские умельцы</vt:lpstr>
      <vt:lpstr>Стадии производства изделий хохломской росписи </vt:lpstr>
      <vt:lpstr>Лужение</vt:lpstr>
      <vt:lpstr>Покрытие лаком</vt:lpstr>
      <vt:lpstr>Задание.  Выбрать форму изделия. Выполнить тонирование. </vt:lpstr>
      <vt:lpstr>Задание.  Выбрать форму изделия. Выполнить тонирование. </vt:lpstr>
      <vt:lpstr>Задание.</vt:lpstr>
      <vt:lpstr>Презентация PowerPoint</vt:lpstr>
      <vt:lpstr>Готовое изделие</vt:lpstr>
      <vt:lpstr>Презентация PowerPoint</vt:lpstr>
      <vt:lpstr>Виды хохломской росписи</vt:lpstr>
      <vt:lpstr>«Верховое» письмо</vt:lpstr>
      <vt:lpstr>«Верховое» письмо</vt:lpstr>
      <vt:lpstr>Виды и последовательность выполнения росписи</vt:lpstr>
      <vt:lpstr>В стиле хохломской росписи</vt:lpstr>
      <vt:lpstr>Где используется «верховая» роспись, а где «фоновое» письмо?</vt:lpstr>
      <vt:lpstr>Презентация PowerPoint</vt:lpstr>
      <vt:lpstr>Рефлексия 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 хохлома</dc:title>
  <dc:creator>Sweet Home</dc:creator>
  <cp:lastModifiedBy>Наташа</cp:lastModifiedBy>
  <cp:revision>72</cp:revision>
  <dcterms:created xsi:type="dcterms:W3CDTF">2012-03-12T17:29:05Z</dcterms:created>
  <dcterms:modified xsi:type="dcterms:W3CDTF">2024-01-16T05:34:26Z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TC100690431049</vt:lpwstr>
  </property>
</Properties>
</file>