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  <p:sldMasterId id="2147483685" r:id="rId4"/>
  </p:sldMasterIdLst>
  <p:sldIdLst>
    <p:sldId id="285" r:id="rId5"/>
    <p:sldId id="272" r:id="rId6"/>
    <p:sldId id="287" r:id="rId7"/>
    <p:sldId id="289" r:id="rId8"/>
    <p:sldId id="288" r:id="rId9"/>
    <p:sldId id="290" r:id="rId10"/>
    <p:sldId id="291" r:id="rId11"/>
    <p:sldId id="274" r:id="rId12"/>
    <p:sldId id="275" r:id="rId13"/>
    <p:sldId id="257" r:id="rId14"/>
    <p:sldId id="293" r:id="rId15"/>
    <p:sldId id="294" r:id="rId16"/>
    <p:sldId id="278" r:id="rId17"/>
    <p:sldId id="279" r:id="rId18"/>
    <p:sldId id="295" r:id="rId19"/>
    <p:sldId id="259" r:id="rId20"/>
    <p:sldId id="260" r:id="rId21"/>
    <p:sldId id="270" r:id="rId22"/>
    <p:sldId id="305" r:id="rId23"/>
    <p:sldId id="296" r:id="rId24"/>
    <p:sldId id="298" r:id="rId25"/>
    <p:sldId id="299" r:id="rId26"/>
    <p:sldId id="300" r:id="rId27"/>
    <p:sldId id="302" r:id="rId28"/>
    <p:sldId id="307" r:id="rId29"/>
    <p:sldId id="308" r:id="rId30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FF"/>
    <a:srgbClr val="0DFF7A"/>
    <a:srgbClr val="FF99CC"/>
    <a:srgbClr val="800000"/>
    <a:srgbClr val="05FF76"/>
    <a:srgbClr val="CCFF99"/>
    <a:srgbClr val="CC99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87" autoAdjust="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383012-42D0-4358-83C1-5CC5FB6C4F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3271737"/>
      </p:ext>
    </p:extLst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3D884-9A8A-43A3-91E1-A098027691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769328"/>
      </p:ext>
    </p:extLst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D6F84B-13A0-4439-92E1-4F445B4821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8455536"/>
      </p:ext>
    </p:extLst>
  </p:cSld>
  <p:clrMapOvr>
    <a:masterClrMapping/>
  </p:clrMapOvr>
  <p:transition spd="med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CD5A3-BE8C-4EA6-980C-4C8D06B4EC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0902198"/>
      </p:ext>
    </p:extLst>
  </p:cSld>
  <p:clrMapOvr>
    <a:masterClrMapping/>
  </p:clrMapOvr>
  <p:transition spd="med"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379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379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79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379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80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</p:grpSp>
      <p:sp>
        <p:nvSpPr>
          <p:cNvPr id="338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FF910B3-9F50-47EB-AE03-2F126919310B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6200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4" grpId="0"/>
      <p:bldP spid="3380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80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80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80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80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5948-D225-4A9B-ADEF-BCED0046A2E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52535"/>
      </p:ext>
    </p:extLst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C1A2A-277E-4EB9-8418-3D1AE11CE27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77345"/>
      </p:ext>
    </p:extLst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F5A47-CAD4-40CA-B63D-6440E1CB926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880373"/>
      </p:ext>
    </p:extLst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44095-6906-4961-B533-79B6AE61F2D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23667"/>
      </p:ext>
    </p:extLst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E6261-810C-4E01-A860-FAB04AEB90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05006"/>
      </p:ext>
    </p:extLst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FA14B-318A-4167-97A6-281BCACCC0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7648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25D8A-ED8F-4E84-B514-0D97F5252D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703549"/>
      </p:ext>
    </p:extLst>
  </p:cSld>
  <p:clrMapOvr>
    <a:masterClrMapping/>
  </p:clrMapOvr>
  <p:transition spd="med">
    <p:whee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D39F-444E-4476-B9A8-3E1CAE1E32F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06126"/>
      </p:ext>
    </p:extLst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7EF13-83C4-4673-956E-ACBB7865E38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26844"/>
      </p:ext>
    </p:extLst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6C077-21A3-4775-9746-CEF56CD0BA9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93044"/>
      </p:ext>
    </p:extLst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82714-878F-48A2-A032-AA3B642F2F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36285"/>
      </p:ext>
    </p:extLst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379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379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79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379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80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>
                <a:solidFill>
                  <a:srgbClr val="000000"/>
                </a:solidFill>
              </a:endParaRPr>
            </a:p>
          </p:txBody>
        </p:sp>
      </p:grpSp>
      <p:sp>
        <p:nvSpPr>
          <p:cNvPr id="338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FF910B3-9F50-47EB-AE03-2F126919310B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8888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4" grpId="0"/>
      <p:bldP spid="3380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80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80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80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80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5948-D225-4A9B-ADEF-BCED0046A2E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23856"/>
      </p:ext>
    </p:extLst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C1A2A-277E-4EB9-8418-3D1AE11CE27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26228"/>
      </p:ext>
    </p:extLst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F5A47-CAD4-40CA-B63D-6440E1CB926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74965"/>
      </p:ext>
    </p:extLst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44095-6906-4961-B533-79B6AE61F2D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34339"/>
      </p:ext>
    </p:extLst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E6261-810C-4E01-A860-FAB04AEB90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26762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C38439-6BD3-4E10-8B74-64580F755E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1360798"/>
      </p:ext>
    </p:extLst>
  </p:cSld>
  <p:clrMapOvr>
    <a:masterClrMapping/>
  </p:clrMapOvr>
  <p:transition spd="med">
    <p:whee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FA14B-318A-4167-97A6-281BCACCC0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97658"/>
      </p:ext>
    </p:extLst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D39F-444E-4476-B9A8-3E1CAE1E32F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503459"/>
      </p:ext>
    </p:extLst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7EF13-83C4-4673-956E-ACBB7865E38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30427"/>
      </p:ext>
    </p:extLst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6C077-21A3-4775-9746-CEF56CD0BA9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53188"/>
      </p:ext>
    </p:extLst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82714-878F-48A2-A032-AA3B642F2F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312358"/>
      </p:ext>
    </p:extLst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D3E41-E2DE-48B7-AD25-2C05D8372D60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1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28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78D1B-BB73-41B2-8202-C6678B761557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88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26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58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FDE8AE-9051-429E-B892-7219FF044A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2797601"/>
      </p:ext>
    </p:extLst>
  </p:cSld>
  <p:clrMapOvr>
    <a:masterClrMapping/>
  </p:clrMapOvr>
  <p:transition spd="med">
    <p:whee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0655-FBEF-4656-A8A9-E7D9EB4F4DEC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3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1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44D9-E8EB-4DFC-9BAC-8FC5CFB1A919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68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4904-8048-429B-BF77-F17DA8F8287B}" type="datetime4">
              <a:rPr lang="en-US" smtClean="0">
                <a:solidFill>
                  <a:srgbClr val="DFDCB7"/>
                </a:solidFill>
              </a:rPr>
              <a:pPr/>
              <a:t>May 30, 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037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>
                <a:solidFill>
                  <a:srgbClr val="DFDCB7"/>
                </a:solidFill>
              </a:rPr>
              <a:pPr/>
              <a:t>5/30/2022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39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>
                <a:solidFill>
                  <a:srgbClr val="DFDCB7"/>
                </a:solidFill>
              </a:rPr>
              <a:pPr/>
              <a:t>5/30/2022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4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D6BCA-B5AA-466D-977A-81FE745648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2547105"/>
      </p:ext>
    </p:extLst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AA6418-5460-4CFC-9ECB-D41D21BB2B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7237021"/>
      </p:ext>
    </p:extLst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D0CA5-BB0F-4881-9F75-AA125D16A7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5349923"/>
      </p:ext>
    </p:extLst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D147-0FE7-47D8-A2A9-4E427C0151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016297"/>
      </p:ext>
    </p:extLst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D4256-8EF5-4ABC-BB4E-A50D75F7CB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1806189"/>
      </p:ext>
    </p:extLst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823EA-C5A8-40EB-9DE8-AE344B03D8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3FE2A91-69F3-46B9-B87E-67292DA200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2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/>
      <p:bldP spid="32778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3FE2A91-69F3-46B9-B87E-67292DA200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6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/>
      <p:bldP spid="32778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2D2B3B-882E-40F3-A32F-6DD516915044}" type="slidenum">
              <a:rPr lang="en-US" smtClean="0"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27B613C-1AD7-49D3-885D-F654C5CDBAA6}" type="datetime1">
              <a:rPr lang="en-US" smtClean="0">
                <a:solidFill>
                  <a:srgbClr val="DFDCB7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5/30/2022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02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&#1096;&#1082;&#1086;&#1083;&#1072;\&#1056;&#1072;&#1073;&#1086;&#1095;&#1080;&#1081;%20&#1089;&#1090;&#1086;&#1083;\&#1091;&#1088;&#1086;&#1082;%20&#1051;&#1072;&#1088;&#1080;&#1089;&#1072;%20&#1051;&#1077;&#1086;&#1085;&#1080;&#1076;&#1086;&#1074;&#1085;&#1072;\16.avi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0%BB%D0%BB%D0%B5%D0%B6%D1%81%D0%BA%D0%B8%D0%B9_%D1%81%D0%BE%D0%B2%D0%B5%D1%82%D0%BD%D0%B8%D0%BA" TargetMode="External"/><Relationship Id="rId13" Type="http://schemas.openxmlformats.org/officeDocument/2006/relationships/hyperlink" Target="http://ru.wikipedia.org/wiki/%D0%9A%D0%BE%D0%BB%D0%BB%D0%B5%D0%B6%D1%81%D0%BA%D0%B8%D0%B9_%D1%81%D0%B5%D0%BA%D1%80%D0%B5%D1%82%D0%B0%D1%80%D1%8C" TargetMode="External"/><Relationship Id="rId3" Type="http://schemas.openxmlformats.org/officeDocument/2006/relationships/hyperlink" Target="http://ru.wikipedia.org/wiki/%D0%94%D0%B5%D0%B9%D1%81%D1%82%D0%B2%D0%B8%D1%82%D0%B5%D0%BB%D1%8C%D0%BD%D1%8B%D0%B9_%D1%82%D0%B0%D0%B9%D0%BD%D1%8B%D0%B9_%D1%81%D0%BE%D0%B2%D0%B5%D1%82%D0%BD%D0%B8%D0%BA_1-%D0%B3%D0%BE_%D0%BA%D0%BB%D0%B0%D1%81%D1%81%D0%B0" TargetMode="External"/><Relationship Id="rId7" Type="http://schemas.openxmlformats.org/officeDocument/2006/relationships/hyperlink" Target="http://ru.wikipedia.org/wiki/%D0%A1%D1%82%D0%B0%D1%82%D1%81%D0%BA%D0%B8%D0%B9_%D1%81%D0%BE%D0%B2%D0%B5%D1%82%D0%BD%D0%B8%D0%BA_(%D1%87%D0%B8%D0%BD)" TargetMode="External"/><Relationship Id="rId12" Type="http://schemas.openxmlformats.org/officeDocument/2006/relationships/hyperlink" Target="http://ru.wikipedia.org/wiki/%D0%A2%D0%B8%D1%82%D1%83%D0%BB%D1%8F%D1%80%D0%BD%D1%8B%D0%B9_%D1%81%D0%BE%D0%B2%D0%B5%D1%82%D0%BD%D0%B8%D0%BA" TargetMode="External"/><Relationship Id="rId2" Type="http://schemas.openxmlformats.org/officeDocument/2006/relationships/hyperlink" Target="http://ru.wikipedia.org/wiki/%D0%9A%D0%B0%D0%BD%D1%86%D0%BB%D0%B5%D1%80" TargetMode="External"/><Relationship Id="rId16" Type="http://schemas.openxmlformats.org/officeDocument/2006/relationships/hyperlink" Target="http://ru.wikipedia.org/wiki/%D0%9A%D0%BE%D0%BB%D0%BB%D0%B5%D0%B6%D1%81%D0%BA%D0%B8%D0%B9_%D1%80%D0%B5%D0%B3%D0%B8%D1%81%D1%82%D1%80%D0%B0%D1%82%D0%BE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0%B5%D0%B9%D1%81%D1%82%D0%B2%D0%B8%D1%82%D0%B5%D0%BB%D1%8C%D0%BD%D1%8B%D0%B9_%D1%81%D1%82%D0%B0%D1%82%D1%81%D0%BA%D0%B8%D0%B9_%D1%81%D0%BE%D0%B2%D0%B5%D1%82%D0%BD%D0%B8%D0%BA" TargetMode="External"/><Relationship Id="rId11" Type="http://schemas.openxmlformats.org/officeDocument/2006/relationships/hyperlink" Target="http://ru.wikipedia.org/wiki/%D0%9A%D0%BE%D0%BB%D0%BB%D0%B5%D0%B6%D1%81%D0%BA%D0%B8%D0%B9_%D0%B0%D1%81%D0%B5%D1%81%D1%81%D0%BE%D1%80" TargetMode="External"/><Relationship Id="rId5" Type="http://schemas.openxmlformats.org/officeDocument/2006/relationships/hyperlink" Target="http://ru.wikipedia.org/wiki/%D0%A2%D0%B0%D0%B9%D0%BD%D1%8B%D0%B9_%D1%81%D0%BE%D0%B2%D0%B5%D1%82%D0%BD%D0%B8%D0%BA" TargetMode="External"/><Relationship Id="rId15" Type="http://schemas.openxmlformats.org/officeDocument/2006/relationships/hyperlink" Target="http://ru.wikipedia.org/wiki/%D0%93%D1%83%D0%B1%D0%B5%D1%80%D0%BD%D1%81%D0%BA%D0%B8%D0%B9_%D1%81%D0%B5%D0%BA%D1%80%D0%B5%D1%82%D0%B0%D1%80%D1%8C" TargetMode="External"/><Relationship Id="rId10" Type="http://schemas.openxmlformats.org/officeDocument/2006/relationships/hyperlink" Target="http://ru.wikipedia.org/wiki/%D0%9D%D0%B0%D0%B4%D0%B2%D0%BE%D1%80%D0%BD%D1%8B%D0%B9_%D1%81%D0%BE%D0%B2%D0%B5%D1%82%D0%BD%D0%B8%D0%BA" TargetMode="External"/><Relationship Id="rId4" Type="http://schemas.openxmlformats.org/officeDocument/2006/relationships/hyperlink" Target="http://ru.wikipedia.org/wiki/%D0%94%D0%B5%D0%B9%D1%81%D1%82%D0%B2%D0%B8%D1%82%D0%B5%D0%BB%D1%8C%D0%BD%D1%8B%D0%B9_%D1%82%D0%B0%D0%B9%D0%BD%D1%8B%D0%B9_%D1%81%D0%BE%D0%B2%D0%B5%D1%82%D0%BD%D0%B8%D0%BA" TargetMode="External"/><Relationship Id="rId9" Type="http://schemas.openxmlformats.org/officeDocument/2006/relationships/hyperlink" Target="http://ru.wikipedia.org/wiki/%D0%92%D0%BE%D0%B5%D0%BD%D0%BD%D1%8B%D0%B9_%D1%81%D0%BE%D0%B2%D0%B5%D1%82%D0%BD%D0%B8%D0%BA" TargetMode="External"/><Relationship Id="rId14" Type="http://schemas.openxmlformats.org/officeDocument/2006/relationships/hyperlink" Target="http://ru.wikipedia.org/wiki/%D0%9A%D0%BE%D1%80%D0%B0%D0%B1%D0%B5%D0%BB%D1%8C%D0%BD%D1%8B%D0%B9_%D1%81%D0%B5%D0%BA%D1%80%D0%B5%D1%82%D0%B0%D1%80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5FF76"/>
            </a:gs>
            <a:gs pos="100000">
              <a:srgbClr val="00B05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8305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460622" y="2974975"/>
            <a:ext cx="6616227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endParaRPr lang="ru-RU" sz="3600" b="1" i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990600" y="4114800"/>
            <a:ext cx="7239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539635" y="277812"/>
            <a:ext cx="8458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1" dirty="0" smtClean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Урок литературы</a:t>
            </a:r>
            <a:endParaRPr lang="ru-RU" altLang="ru-RU" sz="4400" i="1" dirty="0">
              <a:solidFill>
                <a:srgbClr val="FFFF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1226641"/>
            <a:ext cx="78486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190DFF"/>
                </a:solidFill>
              </a:rPr>
              <a:t>7 класс</a:t>
            </a:r>
          </a:p>
          <a:p>
            <a:pPr algn="ctr"/>
            <a:endParaRPr lang="ru-RU" sz="3200" dirty="0">
              <a:solidFill>
                <a:srgbClr val="190DFF"/>
              </a:solidFill>
            </a:endParaRPr>
          </a:p>
          <a:p>
            <a:pPr algn="ctr"/>
            <a:endParaRPr lang="ru-RU" sz="3200" dirty="0" smtClean="0">
              <a:solidFill>
                <a:srgbClr val="190DFF"/>
              </a:solidFill>
            </a:endParaRPr>
          </a:p>
          <a:p>
            <a:pPr algn="ctr"/>
            <a:endParaRPr lang="ru-RU" sz="3200" dirty="0" smtClean="0">
              <a:solidFill>
                <a:srgbClr val="190DFF"/>
              </a:solidFill>
            </a:endParaRPr>
          </a:p>
          <a:p>
            <a:endParaRPr lang="ru-RU" sz="3200" dirty="0" smtClean="0">
              <a:solidFill>
                <a:srgbClr val="190DFF"/>
              </a:solidFill>
            </a:endParaRPr>
          </a:p>
          <a:p>
            <a:pPr algn="r"/>
            <a:r>
              <a:rPr lang="ru-RU" sz="3200" dirty="0">
                <a:solidFill>
                  <a:srgbClr val="190DFF"/>
                </a:solidFill>
              </a:rPr>
              <a:t>у</a:t>
            </a:r>
            <a:r>
              <a:rPr lang="ru-RU" sz="3200" dirty="0" smtClean="0">
                <a:solidFill>
                  <a:srgbClr val="190DFF"/>
                </a:solidFill>
              </a:rPr>
              <a:t>читель высшей кв. категории </a:t>
            </a:r>
          </a:p>
          <a:p>
            <a:pPr algn="r"/>
            <a:r>
              <a:rPr lang="ru-RU" sz="3200" dirty="0" smtClean="0">
                <a:solidFill>
                  <a:srgbClr val="190DFF"/>
                </a:solidFill>
              </a:rPr>
              <a:t>МБОУ «</a:t>
            </a:r>
            <a:r>
              <a:rPr lang="ru-RU" sz="3200" dirty="0" err="1" smtClean="0">
                <a:solidFill>
                  <a:srgbClr val="190DFF"/>
                </a:solidFill>
              </a:rPr>
              <a:t>Шеморданский</a:t>
            </a:r>
            <a:r>
              <a:rPr lang="ru-RU" sz="3200" dirty="0" smtClean="0">
                <a:solidFill>
                  <a:srgbClr val="190DFF"/>
                </a:solidFill>
              </a:rPr>
              <a:t> лицей «Рост»</a:t>
            </a:r>
          </a:p>
          <a:p>
            <a:pPr algn="r"/>
            <a:endParaRPr lang="ru-RU" sz="3200" dirty="0" smtClean="0">
              <a:solidFill>
                <a:srgbClr val="190DFF"/>
              </a:solidFill>
            </a:endParaRPr>
          </a:p>
          <a:p>
            <a:pPr algn="r"/>
            <a:r>
              <a:rPr lang="ru-RU" sz="3200" dirty="0" err="1" smtClean="0">
                <a:solidFill>
                  <a:srgbClr val="190DFF"/>
                </a:solidFill>
              </a:rPr>
              <a:t>Сайфутдинова</a:t>
            </a:r>
            <a:r>
              <a:rPr lang="ru-RU" sz="3200" dirty="0" smtClean="0">
                <a:solidFill>
                  <a:srgbClr val="190DFF"/>
                </a:solidFill>
              </a:rPr>
              <a:t> Эльвира </a:t>
            </a:r>
            <a:r>
              <a:rPr lang="ru-RU" sz="3200" dirty="0" err="1" smtClean="0">
                <a:solidFill>
                  <a:srgbClr val="190DFF"/>
                </a:solidFill>
              </a:rPr>
              <a:t>Гарафутдиновна</a:t>
            </a:r>
            <a:endParaRPr lang="ru-RU" sz="3200" dirty="0">
              <a:solidFill>
                <a:srgbClr val="190DFF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16.avi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457200"/>
            <a:ext cx="4800600" cy="3600450"/>
          </a:xfr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762" y="1828800"/>
            <a:ext cx="8726488" cy="4456113"/>
          </a:xfrm>
        </p:spPr>
        <p:txBody>
          <a:bodyPr/>
          <a:lstStyle/>
          <a:p>
            <a:r>
              <a:rPr lang="ru-RU" sz="5400" dirty="0" smtClean="0"/>
              <a:t>Проблема отношений чинов, низших и высших, проблема отношений сильных и слабых мира сего, проблема «маленького человека»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48503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7620000" cy="491601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3200" i="1" dirty="0" smtClean="0"/>
              <a:t>Маленький человек – это человек невысокого социального положения и происхождения,  не одарённый выдающимися способностями, не отличающийся силой характера, но при этом добрый, никому не делающий зла, безобидный, обладающий высокими душевными и духовными качествами.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74823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B050"/>
            </a:gs>
            <a:gs pos="50000">
              <a:srgbClr val="00B05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1000"/>
            <a:ext cx="5943600" cy="582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5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2"/>
          <p:cNvPicPr>
            <a:picLocks noChangeAspect="1" noChangeArrowheads="1"/>
          </p:cNvPicPr>
          <p:nvPr/>
        </p:nvPicPr>
        <p:blipFill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5105400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stolpo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6" descr="ste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724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 descr="balzam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 descr="podoro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419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como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8194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t="9804" b="7843"/>
          <a:stretch>
            <a:fillRect/>
          </a:stretch>
        </p:blipFill>
        <p:spPr bwMode="auto">
          <a:xfrm>
            <a:off x="1066800" y="228600"/>
            <a:ext cx="30861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2571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19462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Б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6"/>
          <a:stretch>
            <a:fillRect/>
          </a:stretch>
        </p:blipFill>
        <p:spPr bwMode="auto">
          <a:xfrm>
            <a:off x="4495800" y="352425"/>
            <a:ext cx="41910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Х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733800"/>
            <a:ext cx="20939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1051401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B050"/>
            </a:gs>
            <a:gs pos="100000">
              <a:srgbClr val="00B05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36" name="Group 168"/>
          <p:cNvGraphicFramePr>
            <a:graphicFrameLocks noGrp="1"/>
          </p:cNvGraphicFramePr>
          <p:nvPr>
            <p:ph sz="half" idx="1"/>
          </p:nvPr>
        </p:nvGraphicFramePr>
        <p:xfrm>
          <a:off x="304800" y="1371600"/>
          <a:ext cx="8610600" cy="2284413"/>
        </p:xfrm>
        <a:graphic>
          <a:graphicData uri="http://schemas.openxmlformats.org/drawingml/2006/table">
            <a:tbl>
              <a:tblPr/>
              <a:tblGrid>
                <a:gridCol w="1504950"/>
                <a:gridCol w="1182688"/>
                <a:gridCol w="1341437"/>
                <a:gridCol w="2905125"/>
                <a:gridCol w="1676400"/>
              </a:tblGrid>
              <a:tr h="5762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Время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Дуня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70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Девочка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 с бальзаминами, картинки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 свежий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  <p:pic>
        <p:nvPicPr>
          <p:cNvPr id="11285" name="Picture 62" descr="362-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10858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698E4"/>
            </a:gs>
            <a:gs pos="100000">
              <a:srgbClr val="CCE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74" name="Group 38"/>
          <p:cNvGraphicFramePr>
            <a:graphicFrameLocks noGrp="1"/>
          </p:cNvGraphicFramePr>
          <p:nvPr/>
        </p:nvGraphicFramePr>
        <p:xfrm>
          <a:off x="304800" y="457200"/>
          <a:ext cx="8610600" cy="3992563"/>
        </p:xfrm>
        <a:graphic>
          <a:graphicData uri="http://schemas.openxmlformats.org/drawingml/2006/table">
            <a:tbl>
              <a:tblPr/>
              <a:tblGrid>
                <a:gridCol w="1504950"/>
                <a:gridCol w="1182688"/>
                <a:gridCol w="1341437"/>
                <a:gridCol w="2905125"/>
                <a:gridCol w="1676400"/>
              </a:tblGrid>
              <a:tr h="5762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Время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Дуня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70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Девочка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 с бальзаминами, картинки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 свежий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70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Зима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Девушка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 без цветов, картинки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 спился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  <p:pic>
        <p:nvPicPr>
          <p:cNvPr id="12315" name="Picture 35" descr="362-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10858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36" descr="snow_trac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698E4"/>
            </a:gs>
            <a:gs pos="100000">
              <a:srgbClr val="CCE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4" name="Group 4"/>
          <p:cNvGraphicFramePr>
            <a:graphicFrameLocks noGrp="1"/>
          </p:cNvGraphicFramePr>
          <p:nvPr/>
        </p:nvGraphicFramePr>
        <p:xfrm>
          <a:off x="304800" y="457200"/>
          <a:ext cx="8610600" cy="5638801"/>
        </p:xfrm>
        <a:graphic>
          <a:graphicData uri="http://schemas.openxmlformats.org/drawingml/2006/table">
            <a:tbl>
              <a:tblPr/>
              <a:tblGrid>
                <a:gridCol w="1504950"/>
                <a:gridCol w="1182688"/>
                <a:gridCol w="1341437"/>
                <a:gridCol w="2905125"/>
                <a:gridCol w="1676400"/>
              </a:tblGrid>
              <a:tr h="5762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Время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Дуня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70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Девочка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 с бальзаминами, картинки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 свежий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70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Зима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Девушка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Комната без цветов, картинки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Самсон спился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  <a:tr h="164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Конец августа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Взрослая замужняя женщина, трое детей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Комнаты нет, там живут другие люди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Умер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>
                            <a:gamma/>
                            <a:tint val="18431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  <p:pic>
        <p:nvPicPr>
          <p:cNvPr id="13345" name="Picture 35" descr="362-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10858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6" name="Picture 36" descr="snow_trac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7" name="Picture 37" descr="J00791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400"/>
            <a:ext cx="1143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p4"/>
          <p:cNvPicPr>
            <a:picLocks noChangeAspect="1" noChangeArrowheads="1"/>
          </p:cNvPicPr>
          <p:nvPr/>
        </p:nvPicPr>
        <p:blipFill>
          <a:blip r:embed="rId2">
            <a:lum bright="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229600" cy="55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659660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5FF76"/>
            </a:gs>
            <a:gs pos="100000">
              <a:srgbClr val="0DFF7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4"/>
          <p:cNvSpPr>
            <a:spLocks noChangeArrowheads="1"/>
          </p:cNvSpPr>
          <p:nvPr/>
        </p:nvSpPr>
        <p:spPr bwMode="auto">
          <a:xfrm>
            <a:off x="0" y="5257800"/>
            <a:ext cx="929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800000"/>
                </a:solidFill>
              </a:rPr>
              <a:t>Некому стало делать дырки в бумаге окон.</a:t>
            </a:r>
          </a:p>
          <a:p>
            <a:pPr eaLnBrk="1" hangingPunct="1"/>
            <a:r>
              <a:rPr lang="ru-RU" altLang="ru-RU" sz="3200" b="1">
                <a:solidFill>
                  <a:srgbClr val="800000"/>
                </a:solidFill>
              </a:rPr>
              <a:t>  Но как стало холодно.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57200"/>
            <a:ext cx="7696200" cy="4724400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t="9804" b="7843"/>
          <a:stretch>
            <a:fillRect/>
          </a:stretch>
        </p:blipFill>
        <p:spPr bwMode="auto">
          <a:xfrm>
            <a:off x="1066800" y="228600"/>
            <a:ext cx="30861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2571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19462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Б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6"/>
          <a:stretch>
            <a:fillRect/>
          </a:stretch>
        </p:blipFill>
        <p:spPr bwMode="auto">
          <a:xfrm>
            <a:off x="4495800" y="352425"/>
            <a:ext cx="41910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Х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733800"/>
            <a:ext cx="20939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97262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523825"/>
              </p:ext>
            </p:extLst>
          </p:nvPr>
        </p:nvGraphicFramePr>
        <p:xfrm>
          <a:off x="1" y="76200"/>
          <a:ext cx="9144001" cy="678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0999"/>
                <a:gridCol w="4953002"/>
              </a:tblGrid>
              <a:tr h="12592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Притча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История Дуни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  <a:tr h="5522511">
                <a:tc>
                  <a:txBody>
                    <a:bodyPr/>
                    <a:lstStyle/>
                    <a:p>
                      <a:pPr algn="l"/>
                      <a:r>
                        <a:rPr lang="ru-RU" sz="3200" b="0" i="0" u="none" strike="noStrike" baseline="0" dirty="0" smtClean="0">
                          <a:latin typeface="TimesNewRomanPSMT-Identity-H"/>
                        </a:rPr>
                        <a:t>1.Блудный сын добровольно уходит из дома, чтобы жить самостоятельно: «Младший сын,</a:t>
                      </a:r>
                    </a:p>
                    <a:p>
                      <a:pPr algn="l"/>
                      <a:r>
                        <a:rPr lang="ru-RU" sz="3200" b="0" i="0" u="none" strike="noStrike" baseline="0" dirty="0" smtClean="0">
                          <a:latin typeface="TimesNewRomanPSMT-Identity-H"/>
                        </a:rPr>
                        <a:t>собрав всё, пошёл в дальнюю страну…»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i="0" u="none" strike="noStrike" baseline="0" dirty="0" smtClean="0">
                          <a:latin typeface="TimesNewRomanPSMT-Identity-H"/>
                        </a:rPr>
                        <a:t>1. С разрешения отца Дуня уезжает из дома. </a:t>
                      </a:r>
                      <a:r>
                        <a:rPr lang="ru-RU" sz="3200" b="0" i="0" u="none" strike="noStrike" baseline="0" dirty="0" err="1" smtClean="0">
                          <a:latin typeface="TimesNewRomanPSMT-Identity-H"/>
                        </a:rPr>
                        <a:t>Вырин</a:t>
                      </a:r>
                      <a:r>
                        <a:rPr lang="ru-RU" sz="3200" b="0" i="0" u="none" strike="noStrike" baseline="0" dirty="0" smtClean="0">
                          <a:latin typeface="TimesNewRomanPSMT-Identity-H"/>
                        </a:rPr>
                        <a:t> сам невольно отправляет дочь, доверяя ей и Минскому: «Чего же ты боишься, ведь его высокоблагородие не волк и тебя не съест:</a:t>
                      </a:r>
                    </a:p>
                    <a:p>
                      <a:pPr algn="l"/>
                      <a:r>
                        <a:rPr lang="ru-RU" sz="3200" b="0" i="0" u="none" strike="noStrike" baseline="0" dirty="0" smtClean="0">
                          <a:latin typeface="TimesNewRomanPSMT-Identity-H"/>
                        </a:rPr>
                        <a:t>прокатись-ка до церкви».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89713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247905"/>
              </p:ext>
            </p:extLst>
          </p:nvPr>
        </p:nvGraphicFramePr>
        <p:xfrm>
          <a:off x="1" y="0"/>
          <a:ext cx="9144001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7200"/>
                <a:gridCol w="4876801"/>
              </a:tblGrid>
              <a:tr h="10838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Притча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История Дуни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  <a:tr h="5774118">
                <a:tc>
                  <a:txBody>
                    <a:bodyPr/>
                    <a:lstStyle/>
                    <a:p>
                      <a:pPr algn="l"/>
                      <a:r>
                        <a:rPr lang="ru-RU" sz="2400" b="0" i="0" u="none" strike="noStrike" baseline="0" dirty="0" smtClean="0">
                          <a:latin typeface="TimesNewRomanPSMT-Identity-H"/>
                        </a:rPr>
                        <a:t>2. Никто не ищет сына, а лишь отец ждёт его с любовью каждый день: «И когда он был ещё далеко, увидел его отец и сжалился…»</a:t>
                      </a:r>
                    </a:p>
                    <a:p>
                      <a:pPr algn="l"/>
                      <a:r>
                        <a:rPr lang="ru-RU" sz="2400" b="0" i="0" u="none" strike="noStrike" baseline="0" dirty="0" smtClean="0">
                          <a:latin typeface="TimesNewRomanPSMT-Identity-H"/>
                        </a:rPr>
                        <a:t>Сын вдали от дома ведёт разгульный образ жизни: «…там расточил имение своё, живя распутно».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i="0" u="none" strike="noStrike" baseline="0" dirty="0" smtClean="0">
                          <a:latin typeface="TimesNewRomanPSMT-Identity-H"/>
                        </a:rPr>
                        <a:t>2. Отец разыскивает дочь в Петербурге, чтобы вернуть домой: «Авось, приведу я домой</a:t>
                      </a:r>
                    </a:p>
                    <a:p>
                      <a:pPr algn="l"/>
                      <a:r>
                        <a:rPr lang="ru-RU" sz="2400" b="0" i="0" u="none" strike="noStrike" baseline="0" dirty="0" smtClean="0">
                          <a:latin typeface="TimesNewRomanPSMT-Identity-H"/>
                        </a:rPr>
                        <a:t>заблудшую овечку мою». Дуня не желает, чтобы её нашли, она живёт в Петербурге в роскоши и богатстве: «В комнате прекрасно убранной Минский сидел в</a:t>
                      </a:r>
                    </a:p>
                    <a:p>
                      <a:pPr algn="l"/>
                      <a:r>
                        <a:rPr lang="ru-RU" sz="2400" b="0" i="0" u="none" strike="noStrike" baseline="0" dirty="0" smtClean="0">
                          <a:latin typeface="TimesNewRomanPSMT-Identity-H"/>
                        </a:rPr>
                        <a:t>задумчивости. Дуня, одетая со всею роскошью моды, сидела на ручке его кресел…»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383098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5744171"/>
              </p:ext>
            </p:extLst>
          </p:nvPr>
        </p:nvGraphicFramePr>
        <p:xfrm>
          <a:off x="0" y="1"/>
          <a:ext cx="9144000" cy="7226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41379"/>
                <a:gridCol w="5202621"/>
              </a:tblGrid>
              <a:tr h="457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Притча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История Дуни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  <a:tr h="6769472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3. Сын, голодный и нищий, возвращается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домой: «…он рад был наполнить чрево своё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рожками, которые ели свиньи. &lt;…&gt; Встал и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пошёл к отцу своему».</a:t>
                      </a:r>
                    </a:p>
                    <a:p>
                      <a:pPr algn="l"/>
                      <a:endParaRPr lang="ru-RU" sz="2800" b="0" i="0" u="none" strike="noStrike" baseline="0" dirty="0" smtClean="0">
                        <a:latin typeface="TimesNewRomanPSMT-Identity-H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3. Отец умер, не дождавшись </a:t>
                      </a:r>
                      <a:r>
                        <a:rPr lang="ru-RU" sz="2800" b="0" i="0" u="none" strike="noStrike" baseline="0" dirty="0" err="1" smtClean="0">
                          <a:latin typeface="TimesNewRomanPSMT-Identity-H"/>
                        </a:rPr>
                        <a:t>Дуниного</a:t>
                      </a:r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 возвращения: «Вышла толстая баба и на вопросы мои отвечала, что старый смотритель с год как помер».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Авдотья Самсоновна не вернулась, а зашла, проезжая мимо: «Вот летом проезжала барыня, так та спрашивала о старом смотрителе и ходила к нему на могилу. &lt;…&gt; … и как ей сказали, что старый смотритель умер, так она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заплакала…»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57529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63402"/>
              </p:ext>
            </p:extLst>
          </p:nvPr>
        </p:nvGraphicFramePr>
        <p:xfrm>
          <a:off x="152400" y="0"/>
          <a:ext cx="8991600" cy="6753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56305"/>
                <a:gridCol w="5035295"/>
              </a:tblGrid>
              <a:tr h="628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Притча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История Дуни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  <a:tr h="6124574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4. Блудный сын осознал свой грех, раскаялся в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содеянном: «…я согрешил против неба и пред тобою», «Прими меня в число наёмников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твоих» Примирение с отцом состоялось: «станем есть и веселиться, ибо мой сын был мёртв и ожил,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пропадал и нашёлся»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4. Примирение невозможно из-за смерти отца.</a:t>
                      </a:r>
                    </a:p>
                    <a:p>
                      <a:pPr algn="l"/>
                      <a:r>
                        <a:rPr lang="ru-RU" sz="2800" b="0" i="0" u="none" strike="noStrike" baseline="0" dirty="0" smtClean="0">
                          <a:latin typeface="TimesNewRomanPSMT-Identity-H"/>
                        </a:rPr>
                        <a:t>Раскаяние было запоздалым: «Она легла здесь и пролежала долго. А там барыня пошла в село и призвала попа…»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429756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017713"/>
            <a:ext cx="8726488" cy="4114800"/>
          </a:xfrm>
        </p:spPr>
        <p:txBody>
          <a:bodyPr/>
          <a:lstStyle/>
          <a:p>
            <a:pPr algn="ctr"/>
            <a:r>
              <a:rPr lang="ru-RU" sz="5400" dirty="0" smtClean="0"/>
              <a:t>Проблема ответственности </a:t>
            </a:r>
          </a:p>
          <a:p>
            <a:pPr marL="0" indent="0" algn="ctr">
              <a:buNone/>
            </a:pPr>
            <a:r>
              <a:rPr lang="ru-RU" sz="5400" dirty="0" smtClean="0"/>
              <a:t>за свои поступки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7535331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17713"/>
            <a:ext cx="9144000" cy="4114800"/>
          </a:xfrm>
        </p:spPr>
        <p:txBody>
          <a:bodyPr/>
          <a:lstStyle/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Написать поучение для ровесников «Как нужно относиться к своим родителям?»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 2) Написать рассказ – предположение « Как сложилась дальнейшая жизнь Дуни?»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 3) Написать сочинение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–миниатюру</a:t>
            </a:r>
            <a:r>
              <a:rPr lang="ru-RU" sz="2400" dirty="0" smtClean="0">
                <a:solidFill>
                  <a:srgbClr val="444444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чём были слёзы Дуни на могиле отца?»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304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DFF7A"/>
            </a:gs>
            <a:gs pos="100000">
              <a:srgbClr val="00B05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4724400" y="2514600"/>
            <a:ext cx="44196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i="1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 panose="02050604050505020204" pitchFamily="18" charset="0"/>
              </a:rPr>
              <a:t>"Станционный </a:t>
            </a:r>
          </a:p>
          <a:p>
            <a:pPr algn="ctr"/>
            <a:r>
              <a:rPr lang="ru-RU" sz="2000" i="1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 panose="02050604050505020204" pitchFamily="18" charset="0"/>
              </a:rPr>
              <a:t>смотритель"</a:t>
            </a:r>
          </a:p>
        </p:txBody>
      </p:sp>
      <p:pic>
        <p:nvPicPr>
          <p:cNvPr id="3075" name="Picture 5" descr="4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43862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WordArt 6"/>
          <p:cNvSpPr>
            <a:spLocks noChangeArrowheads="1" noChangeShapeType="1" noTextEdit="1"/>
          </p:cNvSpPr>
          <p:nvPr/>
        </p:nvSpPr>
        <p:spPr bwMode="auto">
          <a:xfrm>
            <a:off x="4953000" y="1447800"/>
            <a:ext cx="3810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i="1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</a:t>
            </a:r>
          </a:p>
        </p:txBody>
      </p:sp>
    </p:spTree>
    <p:extLst>
      <p:ext uri="{BB962C8B-B14F-4D97-AF65-F5344CB8AC3E}">
        <p14:creationId xmlns:p14="http://schemas.microsoft.com/office/powerpoint/2010/main" val="3460079020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5FF76"/>
            </a:gs>
            <a:gs pos="100000">
              <a:srgbClr val="00B05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8305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460622" y="2974975"/>
            <a:ext cx="6616227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endParaRPr lang="ru-RU" sz="3600" b="1" i="1" kern="10" dirty="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990600" y="4114800"/>
            <a:ext cx="7239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539635" y="277812"/>
            <a:ext cx="84582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i="1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Нравственные проблемы в повести  </a:t>
            </a:r>
            <a:r>
              <a:rPr lang="ru-RU" altLang="ru-RU" sz="5400" i="1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А.С.Пушкина</a:t>
            </a:r>
            <a:r>
              <a:rPr lang="ru-RU" altLang="ru-RU" sz="5400" i="1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«Станционный смотритель»</a:t>
            </a:r>
          </a:p>
        </p:txBody>
      </p:sp>
    </p:spTree>
    <p:extLst>
      <p:ext uri="{BB962C8B-B14F-4D97-AF65-F5344CB8AC3E}">
        <p14:creationId xmlns:p14="http://schemas.microsoft.com/office/powerpoint/2010/main" val="2899428325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09600"/>
            <a:ext cx="8040688" cy="5522913"/>
          </a:xfrm>
        </p:spPr>
        <p:txBody>
          <a:bodyPr/>
          <a:lstStyle/>
          <a:p>
            <a:r>
              <a:rPr lang="ru-RU" altLang="ru-RU" sz="2800" b="1" u="sng" dirty="0"/>
              <a:t>Проблема</a:t>
            </a:r>
            <a:r>
              <a:rPr lang="ru-RU" altLang="ru-RU" sz="2800" dirty="0"/>
              <a:t> – </a:t>
            </a:r>
            <a:r>
              <a:rPr lang="ru-RU" altLang="ru-RU" sz="2800" b="1" dirty="0"/>
              <a:t>сложный вопрос, задача, требующие исследования, разрешения</a:t>
            </a:r>
            <a:r>
              <a:rPr lang="ru-RU" altLang="ru-RU" sz="2800" b="1" dirty="0" smtClean="0"/>
              <a:t>.</a:t>
            </a:r>
          </a:p>
          <a:p>
            <a:endParaRPr lang="ru-RU" altLang="ru-RU" sz="2800" b="1" u="sng" dirty="0"/>
          </a:p>
          <a:p>
            <a:r>
              <a:rPr lang="ru-RU" altLang="ru-RU" sz="2800" b="1" u="sng" dirty="0" smtClean="0"/>
              <a:t>Нравственность </a:t>
            </a:r>
            <a:r>
              <a:rPr lang="ru-RU" altLang="ru-RU" sz="2800" b="1" dirty="0"/>
              <a:t>– духовные качества, которыми руководствуется человек; правила поведения, определяемые этими качествами.</a:t>
            </a:r>
          </a:p>
        </p:txBody>
      </p:sp>
    </p:spTree>
    <p:extLst>
      <p:ext uri="{BB962C8B-B14F-4D97-AF65-F5344CB8AC3E}">
        <p14:creationId xmlns:p14="http://schemas.microsoft.com/office/powerpoint/2010/main" val="14801324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b="1" u="sng"/>
              <a:t>Нравственные проблемы</a:t>
            </a:r>
            <a:r>
              <a:rPr lang="ru-RU" altLang="ru-RU"/>
              <a:t> – </a:t>
            </a:r>
            <a:r>
              <a:rPr lang="ru-RU" altLang="ru-RU" b="1"/>
              <a:t>это проблемы с точки зрения их человечности, гуманности</a:t>
            </a:r>
          </a:p>
        </p:txBody>
      </p:sp>
    </p:spTree>
    <p:extLst>
      <p:ext uri="{BB962C8B-B14F-4D97-AF65-F5344CB8AC3E}">
        <p14:creationId xmlns:p14="http://schemas.microsoft.com/office/powerpoint/2010/main" val="41572378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017713"/>
            <a:ext cx="8726488" cy="4114800"/>
          </a:xfrm>
        </p:spPr>
        <p:txBody>
          <a:bodyPr/>
          <a:lstStyle/>
          <a:p>
            <a:pPr algn="ctr"/>
            <a:r>
              <a:rPr lang="ru-RU" sz="5400" dirty="0" smtClean="0"/>
              <a:t>Проблема отношения детей и родителей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778157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5FF76"/>
            </a:gs>
            <a:gs pos="50000">
              <a:srgbClr val="05FF76"/>
            </a:gs>
            <a:gs pos="100000">
              <a:srgbClr val="05FF7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153400" cy="2533650"/>
          </a:xfrm>
        </p:spPr>
        <p:txBody>
          <a:bodyPr/>
          <a:lstStyle/>
          <a:p>
            <a:pPr eaLnBrk="1" hangingPunct="1"/>
            <a:r>
              <a:rPr lang="ru-RU" altLang="ru-RU" smtClean="0"/>
              <a:t>Станция- </a:t>
            </a:r>
            <a:r>
              <a:rPr lang="ru-RU" altLang="ru-RU" sz="3600" smtClean="0"/>
              <a:t>пункт, место остановки, сооружения и службы, относящиеся к этому пункту.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2362200"/>
            <a:ext cx="8077200" cy="1752600"/>
          </a:xfrm>
        </p:spPr>
        <p:txBody>
          <a:bodyPr/>
          <a:lstStyle/>
          <a:p>
            <a:pPr algn="l" eaLnBrk="1" hangingPunct="1"/>
            <a:r>
              <a:rPr lang="ru-RU" altLang="ru-RU" sz="4000" dirty="0" smtClean="0"/>
              <a:t>Станционный смотритель</a:t>
            </a:r>
            <a:r>
              <a:rPr lang="ru-RU" altLang="ru-RU" dirty="0" smtClean="0"/>
              <a:t>- начальник почтовой станции; </a:t>
            </a:r>
            <a:r>
              <a:rPr lang="ru-RU" altLang="ru-RU" i="1" dirty="0" smtClean="0"/>
              <a:t>устар</a:t>
            </a:r>
            <a:r>
              <a:rPr lang="ru-RU" altLang="ru-RU" dirty="0" smtClean="0"/>
              <a:t>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5FF76"/>
            </a:gs>
            <a:gs pos="50000">
              <a:srgbClr val="05FF76"/>
            </a:gs>
            <a:gs pos="100000">
              <a:srgbClr val="05FF7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ru-RU" altLang="ru-RU" smtClean="0"/>
              <a:t>Табель о рангах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4800" y="762000"/>
            <a:ext cx="3200400" cy="45259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1400" b="1" dirty="0" smtClean="0">
                <a:solidFill>
                  <a:srgbClr val="190DFF"/>
                </a:solidFill>
              </a:rPr>
              <a:t>Класс</a:t>
            </a:r>
            <a:r>
              <a:rPr lang="en-US" sz="1400" b="1" dirty="0" smtClean="0">
                <a:solidFill>
                  <a:srgbClr val="190DFF"/>
                </a:solidFill>
              </a:rPr>
              <a:t> I</a:t>
            </a:r>
            <a:endParaRPr lang="ru-RU" sz="1400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2" tooltip="Канцлер"/>
              </a:rPr>
              <a:t>Канцлер</a:t>
            </a:r>
            <a:endParaRPr lang="ru-RU" sz="1400" b="1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3" tooltip="Действительный тайный советник 1-го класса"/>
              </a:rPr>
              <a:t>Действительный тайный советник 1-го класса</a:t>
            </a:r>
            <a:r>
              <a:rPr lang="ru-RU" sz="1400" b="1" dirty="0" smtClean="0">
                <a:solidFill>
                  <a:srgbClr val="190DFF"/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1400" b="1" dirty="0" smtClean="0">
                <a:solidFill>
                  <a:srgbClr val="190DFF"/>
                </a:solidFill>
              </a:rPr>
              <a:t>Класс</a:t>
            </a:r>
            <a:r>
              <a:rPr lang="en-US" sz="1400" b="1" dirty="0" smtClean="0">
                <a:solidFill>
                  <a:srgbClr val="190DFF"/>
                </a:solidFill>
              </a:rPr>
              <a:t> II</a:t>
            </a:r>
            <a:endParaRPr lang="ru-RU" sz="1400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 tooltip="Действительный тайный советник"/>
              </a:rPr>
              <a:t>Действительный тайный советник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2" tooltip="Канцлер"/>
              </a:rPr>
              <a:t>Вице- Канцлер</a:t>
            </a:r>
            <a:r>
              <a:rPr lang="ru-RU" sz="1400" b="1" dirty="0" smtClean="0">
                <a:solidFill>
                  <a:srgbClr val="190DFF"/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1400" dirty="0" smtClean="0">
                <a:solidFill>
                  <a:srgbClr val="190DFF"/>
                </a:solidFill>
              </a:rPr>
              <a:t>Класс </a:t>
            </a:r>
            <a:r>
              <a:rPr lang="en-US" sz="1400" dirty="0" smtClean="0">
                <a:solidFill>
                  <a:srgbClr val="190DFF"/>
                </a:solidFill>
              </a:rPr>
              <a:t>III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5" tooltip="Тайный советник"/>
              </a:rPr>
              <a:t>Тайный советник</a:t>
            </a:r>
            <a:r>
              <a:rPr lang="ru-RU" sz="1400" b="1" dirty="0" smtClean="0">
                <a:solidFill>
                  <a:srgbClr val="190DFF"/>
                </a:solidFill>
              </a:rPr>
              <a:t> </a:t>
            </a:r>
            <a:endParaRPr lang="en-US" sz="1400" b="1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dirty="0" smtClean="0">
                <a:solidFill>
                  <a:srgbClr val="190DFF"/>
                </a:solidFill>
              </a:rPr>
              <a:t>Класс</a:t>
            </a:r>
            <a:r>
              <a:rPr lang="en-US" sz="1400" dirty="0" smtClean="0">
                <a:solidFill>
                  <a:srgbClr val="190DFF"/>
                </a:solidFill>
              </a:rPr>
              <a:t> IV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5" tooltip="Тайный советник"/>
              </a:rPr>
              <a:t>Тайный советник</a:t>
            </a:r>
            <a:endParaRPr lang="ru-RU" sz="1400" b="1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6" tooltip="Действительный статский советник"/>
              </a:rPr>
              <a:t>Действительный</a:t>
            </a:r>
            <a:r>
              <a:rPr lang="ru-RU" sz="1400" u="sng" dirty="0" smtClean="0">
                <a:solidFill>
                  <a:srgbClr val="190DFF"/>
                </a:solidFill>
                <a:hlinkClick r:id="rId6" tooltip="Действительный статский советник"/>
              </a:rPr>
              <a:t> статский </a:t>
            </a:r>
            <a:r>
              <a:rPr lang="ru-RU" sz="1400" b="1" u="sng" dirty="0" smtClean="0">
                <a:solidFill>
                  <a:srgbClr val="190DFF"/>
                </a:solidFill>
                <a:hlinkClick r:id="rId6" tooltip="Действительный статский советник"/>
              </a:rPr>
              <a:t>советник</a:t>
            </a:r>
            <a:endParaRPr lang="en-US" sz="1400" b="1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dirty="0" smtClean="0">
                <a:solidFill>
                  <a:srgbClr val="190DFF"/>
                </a:solidFill>
              </a:rPr>
              <a:t>Класс </a:t>
            </a:r>
            <a:r>
              <a:rPr lang="en-US" sz="1400" dirty="0" smtClean="0">
                <a:solidFill>
                  <a:srgbClr val="190DFF"/>
                </a:solidFill>
              </a:rPr>
              <a:t>V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7" tooltip="Статский советник (чин)"/>
              </a:rPr>
              <a:t>Статский советник</a:t>
            </a:r>
            <a:endParaRPr lang="ru-RU" sz="1400" b="1" u="sng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u="sng" dirty="0" smtClean="0">
                <a:solidFill>
                  <a:srgbClr val="190DFF"/>
                </a:solidFill>
              </a:rPr>
              <a:t>Класс</a:t>
            </a:r>
            <a:r>
              <a:rPr lang="en-US" sz="1400" u="sng" dirty="0" smtClean="0">
                <a:solidFill>
                  <a:srgbClr val="190DFF"/>
                </a:solidFill>
              </a:rPr>
              <a:t> VI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8" tooltip="Коллежский советник"/>
              </a:rPr>
              <a:t>Коллежский советник</a:t>
            </a:r>
            <a:r>
              <a:rPr lang="ru-RU" sz="1400" b="1" dirty="0" smtClean="0">
                <a:solidFill>
                  <a:srgbClr val="190DFF"/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9" tooltip="Военный советник"/>
              </a:rPr>
              <a:t>Военный советник</a:t>
            </a:r>
            <a:endParaRPr lang="ru-RU" sz="1400" b="1" u="sng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9" tooltip="Военный советник"/>
              </a:rPr>
              <a:t>Военный советник</a:t>
            </a:r>
            <a:endParaRPr lang="ru-RU" sz="1400" b="1" u="sng" dirty="0" smtClean="0">
              <a:solidFill>
                <a:srgbClr val="190DFF"/>
              </a:solidFill>
            </a:endParaRPr>
          </a:p>
          <a:p>
            <a:pPr>
              <a:buFontTx/>
              <a:buNone/>
              <a:defRPr/>
            </a:pPr>
            <a:r>
              <a:rPr lang="ru-RU" sz="1400" u="sng" dirty="0" smtClean="0">
                <a:solidFill>
                  <a:srgbClr val="190DFF"/>
                </a:solidFill>
              </a:rPr>
              <a:t>Класс </a:t>
            </a:r>
            <a:r>
              <a:rPr lang="en-US" sz="1400" u="sng" dirty="0" smtClean="0">
                <a:solidFill>
                  <a:srgbClr val="190DFF"/>
                </a:solidFill>
              </a:rPr>
              <a:t>VII</a:t>
            </a:r>
          </a:p>
          <a:p>
            <a:pPr>
              <a:buFontTx/>
              <a:buNone/>
              <a:defRPr/>
            </a:pPr>
            <a:r>
              <a:rPr lang="ru-RU" sz="1400" b="1" u="sng" dirty="0" smtClean="0">
                <a:solidFill>
                  <a:srgbClr val="190DFF"/>
                </a:solidFill>
                <a:hlinkClick r:id="rId10" tooltip="Надворный советник"/>
              </a:rPr>
              <a:t>Надворный советник</a:t>
            </a:r>
            <a:endParaRPr lang="ru-RU" sz="1400" b="1" dirty="0" smtClean="0">
              <a:solidFill>
                <a:srgbClr val="190DFF"/>
              </a:solidFill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419600" y="838200"/>
            <a:ext cx="38862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VIII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1" tooltip="Коллежский асессор"/>
              </a:rPr>
              <a:t>Коллежский асессор</a:t>
            </a:r>
            <a:r>
              <a:rPr lang="ru-RU" altLang="ru-RU" sz="1400" b="1" dirty="0">
                <a:solidFill>
                  <a:srgbClr val="190DFF"/>
                </a:solidFill>
              </a:rPr>
              <a:t> </a:t>
            </a: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IX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2" tooltip="Титулярный советник"/>
              </a:rPr>
              <a:t>Титулярный советник</a:t>
            </a:r>
            <a:r>
              <a:rPr lang="ru-RU" altLang="ru-RU" sz="1400" b="1" dirty="0">
                <a:solidFill>
                  <a:srgbClr val="190DFF"/>
                </a:solidFill>
              </a:rPr>
              <a:t> </a:t>
            </a: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X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3" tooltip="Коллежский секретарь"/>
              </a:rPr>
              <a:t>Коллежский секретарь</a:t>
            </a:r>
            <a:r>
              <a:rPr lang="ru-RU" altLang="ru-RU" sz="1400" b="1" dirty="0">
                <a:solidFill>
                  <a:srgbClr val="190DFF"/>
                </a:solidFill>
              </a:rPr>
              <a:t> </a:t>
            </a: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XI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4" tooltip="Корабельный секретарь"/>
              </a:rPr>
              <a:t>Корабельный</a:t>
            </a:r>
            <a:r>
              <a:rPr lang="ru-RU" altLang="ru-RU" sz="1400" u="sng" dirty="0">
                <a:solidFill>
                  <a:srgbClr val="190DFF"/>
                </a:solidFill>
                <a:hlinkClick r:id="rId14" tooltip="Корабельный секретарь"/>
              </a:rPr>
              <a:t> секретарь</a:t>
            </a:r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XII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5" tooltip="Губернский секретарь"/>
              </a:rPr>
              <a:t>Губернский секретарь</a:t>
            </a:r>
            <a:r>
              <a:rPr lang="ru-RU" altLang="ru-RU" sz="1400" b="1" dirty="0">
                <a:solidFill>
                  <a:srgbClr val="190DFF"/>
                </a:solidFill>
              </a:rPr>
              <a:t> </a:t>
            </a: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XIII</a:t>
            </a:r>
          </a:p>
          <a:p>
            <a:pPr eaLnBrk="1" hangingPunct="1"/>
            <a:r>
              <a:rPr lang="ru-RU" altLang="ru-RU" sz="1400" b="1" dirty="0">
                <a:solidFill>
                  <a:srgbClr val="0070C0"/>
                </a:solidFill>
              </a:rPr>
              <a:t>Кабинетский регистратор </a:t>
            </a:r>
          </a:p>
          <a:p>
            <a:pPr eaLnBrk="1" hangingPunct="1"/>
            <a:r>
              <a:rPr lang="ru-RU" altLang="ru-RU" sz="1400" b="1" dirty="0">
                <a:solidFill>
                  <a:srgbClr val="0070C0"/>
                </a:solidFill>
              </a:rPr>
              <a:t>Провинциальный секретарь </a:t>
            </a:r>
          </a:p>
          <a:p>
            <a:pPr eaLnBrk="1" hangingPunct="1"/>
            <a:endParaRPr lang="ru-RU" altLang="ru-RU" sz="1400" dirty="0">
              <a:solidFill>
                <a:srgbClr val="190DFF"/>
              </a:solidFill>
            </a:endParaRPr>
          </a:p>
          <a:p>
            <a:pPr eaLnBrk="1" hangingPunct="1"/>
            <a:r>
              <a:rPr lang="ru-RU" altLang="ru-RU" sz="1400" dirty="0">
                <a:solidFill>
                  <a:srgbClr val="190DFF"/>
                </a:solidFill>
              </a:rPr>
              <a:t>Класс XIV</a:t>
            </a:r>
          </a:p>
          <a:p>
            <a:pPr eaLnBrk="1" hangingPunct="1"/>
            <a:r>
              <a:rPr lang="ru-RU" altLang="ru-RU" sz="1400" b="1" u="sng" dirty="0">
                <a:solidFill>
                  <a:srgbClr val="190DFF"/>
                </a:solidFill>
                <a:hlinkClick r:id="rId16" tooltip="Коллежский регистратор"/>
              </a:rPr>
              <a:t>Коллежский регистратор</a:t>
            </a:r>
            <a:r>
              <a:rPr lang="ru-RU" altLang="ru-RU" sz="1400" b="1" dirty="0">
                <a:solidFill>
                  <a:srgbClr val="190DFF"/>
                </a:solidFill>
              </a:rPr>
              <a:t> </a:t>
            </a:r>
          </a:p>
          <a:p>
            <a:pPr eaLnBrk="1" hangingPunct="1"/>
            <a:endParaRPr lang="ru-RU" altLang="ru-RU" sz="1400" dirty="0"/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726</Words>
  <Application>Microsoft Office PowerPoint</Application>
  <PresentationFormat>Экран (4:3)</PresentationFormat>
  <Paragraphs>139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Оформление по умолчанию</vt:lpstr>
      <vt:lpstr>Палитра</vt:lpstr>
      <vt:lpstr>1_Палитра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Станция- пункт, место остановки, сооружения и службы, относящиеся к этому пункту.</vt:lpstr>
      <vt:lpstr>Табель о рангах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40</cp:revision>
  <cp:lastPrinted>2018-10-13T19:31:14Z</cp:lastPrinted>
  <dcterms:created xsi:type="dcterms:W3CDTF">1601-01-01T00:00:00Z</dcterms:created>
  <dcterms:modified xsi:type="dcterms:W3CDTF">2022-05-30T15:25:08Z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