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57" r:id="rId5"/>
    <p:sldId id="258" r:id="rId6"/>
    <p:sldId id="266" r:id="rId7"/>
    <p:sldId id="267" r:id="rId8"/>
    <p:sldId id="268" r:id="rId9"/>
    <p:sldId id="269" r:id="rId10"/>
    <p:sldId id="259" r:id="rId11"/>
    <p:sldId id="270" r:id="rId12"/>
    <p:sldId id="277" r:id="rId13"/>
    <p:sldId id="278" r:id="rId14"/>
    <p:sldId id="272" r:id="rId15"/>
    <p:sldId id="273" r:id="rId16"/>
    <p:sldId id="274" r:id="rId17"/>
    <p:sldId id="275" r:id="rId18"/>
    <p:sldId id="276" r:id="rId19"/>
    <p:sldId id="279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2" d="100"/>
          <a:sy n="42" d="100"/>
        </p:scale>
        <p:origin x="92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1479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465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3174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20331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397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374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450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8027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8033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714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3404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3D1F3-8C9D-4597-A680-F5E50A68452C}" type="datetimeFigureOut">
              <a:rPr lang="ru-RU" smtClean="0"/>
              <a:t>28.03.2021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BDA095-2390-455B-BC20-14B2EA5D3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21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047750" y="-57150"/>
            <a:ext cx="14287500" cy="697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950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48940" y="0"/>
            <a:ext cx="617410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5623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0877262"/>
              </p:ext>
            </p:extLst>
          </p:nvPr>
        </p:nvGraphicFramePr>
        <p:xfrm>
          <a:off x="792480" y="1874519"/>
          <a:ext cx="10515600" cy="4183380"/>
        </p:xfrm>
        <a:graphic>
          <a:graphicData uri="http://schemas.openxmlformats.org/drawingml/2006/table">
            <a:tbl>
              <a:tblPr/>
              <a:tblGrid>
                <a:gridCol w="5257800">
                  <a:extLst>
                    <a:ext uri="{9D8B030D-6E8A-4147-A177-3AD203B41FA5}">
                      <a16:colId xmlns:a16="http://schemas.microsoft.com/office/drawing/2014/main" val="788255720"/>
                    </a:ext>
                  </a:extLst>
                </a:gridCol>
                <a:gridCol w="5257800">
                  <a:extLst>
                    <a:ext uri="{9D8B030D-6E8A-4147-A177-3AD203B41FA5}">
                      <a16:colId xmlns:a16="http://schemas.microsoft.com/office/drawing/2014/main" val="1329423216"/>
                    </a:ext>
                  </a:extLst>
                </a:gridCol>
              </a:tblGrid>
              <a:tr h="139446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2400" b="1" dirty="0">
                          <a:effectLst/>
                          <a:latin typeface="inherit"/>
                        </a:rPr>
                        <a:t>В </a:t>
                      </a:r>
                      <a:r>
                        <a:rPr lang="ru-RU" sz="2400" b="1" dirty="0" smtClean="0">
                          <a:effectLst/>
                          <a:latin typeface="inherit"/>
                        </a:rPr>
                        <a:t>школу </a:t>
                      </a:r>
                      <a:r>
                        <a:rPr lang="ru-RU" sz="2400" b="1" dirty="0">
                          <a:effectLst/>
                          <a:latin typeface="inherit"/>
                        </a:rPr>
                        <a:t>осенью пойду. </a:t>
                      </a:r>
                      <a:endParaRPr lang="ru-RU" sz="2400" b="1" dirty="0">
                        <a:effectLst/>
                        <a:latin typeface="Lato"/>
                      </a:endParaRPr>
                    </a:p>
                    <a:p>
                      <a:pPr algn="l" fontAlgn="base"/>
                      <a:r>
                        <a:rPr lang="ru-RU" sz="2400" b="1" dirty="0">
                          <a:effectLst/>
                          <a:latin typeface="inherit"/>
                        </a:rPr>
                        <a:t>Там друзей себе найду,</a:t>
                      </a:r>
                      <a:endParaRPr lang="ru-RU" sz="2400" b="1" dirty="0">
                        <a:effectLst/>
                        <a:latin typeface="Lato"/>
                      </a:endParaRPr>
                    </a:p>
                  </a:txBody>
                  <a:tcPr marL="86335" marR="86335" marT="51801" marB="51801" anchor="ctr">
                    <a:lnL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2400" b="1" dirty="0">
                          <a:effectLst/>
                          <a:latin typeface="inherit"/>
                        </a:rPr>
                        <a:t>(Дети «шагают» пальчиками по столу.)  </a:t>
                      </a:r>
                    </a:p>
                  </a:txBody>
                  <a:tcPr marL="86335" marR="86335" marT="51801" marB="51801" anchor="ctr">
                    <a:lnL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2432574"/>
                  </a:ext>
                </a:extLst>
              </a:tr>
              <a:tr h="1394460">
                <a:tc>
                  <a:txBody>
                    <a:bodyPr/>
                    <a:lstStyle/>
                    <a:p>
                      <a:pPr algn="l" fontAlgn="base"/>
                      <a:r>
                        <a:rPr lang="ru-RU" sz="2400" b="1" dirty="0">
                          <a:effectLst/>
                          <a:latin typeface="inherit"/>
                        </a:rPr>
                        <a:t>Научусь писать, читать, </a:t>
                      </a:r>
                      <a:endParaRPr lang="ru-RU" sz="2400" b="1" dirty="0">
                        <a:effectLst/>
                        <a:latin typeface="Lato"/>
                      </a:endParaRPr>
                    </a:p>
                    <a:p>
                      <a:pPr algn="l" fontAlgn="base"/>
                      <a:r>
                        <a:rPr lang="ru-RU" sz="2400" b="1" dirty="0">
                          <a:effectLst/>
                          <a:latin typeface="inherit"/>
                        </a:rPr>
                        <a:t>Быстро, правильно считать.</a:t>
                      </a:r>
                      <a:endParaRPr lang="ru-RU" sz="2400" b="1" dirty="0">
                        <a:effectLst/>
                        <a:latin typeface="Lato"/>
                      </a:endParaRPr>
                    </a:p>
                  </a:txBody>
                  <a:tcPr marL="86335" marR="86335" marT="51801" marB="51801" anchor="ctr">
                    <a:lnL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2400" b="1" dirty="0">
                          <a:effectLst/>
                          <a:latin typeface="inherit"/>
                        </a:rPr>
                        <a:t>(Загибают по одному пальчику на обеих руках.)</a:t>
                      </a:r>
                    </a:p>
                  </a:txBody>
                  <a:tcPr marL="86335" marR="86335" marT="51801" marB="51801" anchor="ctr">
                    <a:lnL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0162930"/>
                  </a:ext>
                </a:extLst>
              </a:tr>
              <a:tr h="1394460">
                <a:tc>
                  <a:txBody>
                    <a:bodyPr/>
                    <a:lstStyle/>
                    <a:p>
                      <a:pPr algn="l" fontAlgn="base"/>
                      <a:r>
                        <a:rPr lang="ru-RU" sz="2400" b="1" dirty="0">
                          <a:effectLst/>
                          <a:latin typeface="inherit"/>
                        </a:rPr>
                        <a:t>Я таким ученым буду!</a:t>
                      </a:r>
                      <a:endParaRPr lang="ru-RU" sz="2400" b="1" dirty="0">
                        <a:effectLst/>
                        <a:latin typeface="Lato"/>
                      </a:endParaRPr>
                    </a:p>
                    <a:p>
                      <a:pPr algn="l" fontAlgn="base"/>
                      <a:r>
                        <a:rPr lang="ru-RU" sz="2400" b="1" dirty="0">
                          <a:effectLst/>
                          <a:latin typeface="inherit"/>
                        </a:rPr>
                        <a:t> Но свой садик не забуду.</a:t>
                      </a:r>
                      <a:endParaRPr lang="ru-RU" sz="2400" b="1" dirty="0">
                        <a:effectLst/>
                        <a:latin typeface="Lato"/>
                      </a:endParaRPr>
                    </a:p>
                  </a:txBody>
                  <a:tcPr marL="86335" marR="86335" marT="51801" marB="51801" anchor="ctr">
                    <a:lnL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ase"/>
                      <a:r>
                        <a:rPr lang="ru-RU" sz="2400" b="1" dirty="0">
                          <a:effectLst/>
                          <a:latin typeface="inherit"/>
                        </a:rPr>
                        <a:t>(Грозят указательным пальчиком правой руки.)  </a:t>
                      </a:r>
                    </a:p>
                  </a:txBody>
                  <a:tcPr marL="86335" marR="86335" marT="51801" marB="51801" anchor="ctr">
                    <a:lnL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EAEAE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4135868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92480" y="270878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666666"/>
                </a:solidFill>
                <a:latin typeface="Lato"/>
              </a:rPr>
              <a:t>Пальчиковая игра </a:t>
            </a:r>
            <a:endParaRPr kumimoji="0" lang="ru-RU" altLang="ru-RU" sz="1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dirty="0">
                <a:solidFill>
                  <a:srgbClr val="666666"/>
                </a:solidFill>
                <a:latin typeface="inherit"/>
              </a:rPr>
              <a:t>«В ШКОЛУ»</a:t>
            </a:r>
            <a:endParaRPr kumimoji="0" lang="ru-RU" alt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75871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0120" y="388620"/>
            <a:ext cx="1099566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003768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640" y="708660"/>
            <a:ext cx="10812780" cy="560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55030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-371475"/>
            <a:ext cx="11430000" cy="7600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31011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5340" y="227965"/>
            <a:ext cx="10515600" cy="4046855"/>
          </a:xfrm>
        </p:spPr>
        <p:txBody>
          <a:bodyPr/>
          <a:lstStyle/>
          <a:p>
            <a:pPr algn="ctr"/>
            <a:r>
              <a:rPr lang="ru-RU" b="1" dirty="0" smtClean="0"/>
              <a:t>МУЗЫКАЛЬНАЯ ПАУЗА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229043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4321175"/>
          </a:xfrm>
        </p:spPr>
        <p:txBody>
          <a:bodyPr/>
          <a:lstStyle/>
          <a:p>
            <a:pPr algn="ctr"/>
            <a:r>
              <a:rPr lang="ru-RU" b="1" dirty="0" smtClean="0"/>
              <a:t>ФИЗКУЛЬТМИНУТКА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321824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8920" y="205740"/>
            <a:ext cx="6606540" cy="644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8819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34665" y="205740"/>
            <a:ext cx="5217795" cy="66522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91258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7380" y="251460"/>
            <a:ext cx="8321040" cy="61950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974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3440" y="365125"/>
            <a:ext cx="10515600" cy="5601335"/>
          </a:xfrm>
        </p:spPr>
        <p:txBody>
          <a:bodyPr>
            <a:normAutofit/>
          </a:bodyPr>
          <a:lstStyle/>
          <a:p>
            <a:pPr fontAlgn="base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58240" y="1319034"/>
            <a:ext cx="10515600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3600" b="1" i="0" dirty="0" smtClean="0">
                <a:solidFill>
                  <a:srgbClr val="666666"/>
                </a:solidFill>
                <a:effectLst/>
                <a:latin typeface="inherit"/>
              </a:rPr>
              <a:t>Разминка</a:t>
            </a:r>
            <a:endParaRPr lang="ru-RU" sz="3600" b="1" i="0" dirty="0" smtClean="0">
              <a:solidFill>
                <a:srgbClr val="666666"/>
              </a:solidFill>
              <a:effectLst/>
              <a:latin typeface="Lato"/>
            </a:endParaRPr>
          </a:p>
          <a:p>
            <a:pPr fontAlgn="base"/>
            <a:r>
              <a:rPr lang="ru-RU" sz="3600" b="1" i="0" dirty="0" smtClean="0">
                <a:solidFill>
                  <a:srgbClr val="666666"/>
                </a:solidFill>
                <a:effectLst/>
                <a:latin typeface="inherit"/>
              </a:rPr>
              <a:t>Команда: «</a:t>
            </a:r>
            <a:r>
              <a:rPr lang="ru-RU" sz="3600" b="1" i="0" dirty="0" err="1" smtClean="0">
                <a:solidFill>
                  <a:srgbClr val="666666"/>
                </a:solidFill>
                <a:effectLst/>
                <a:latin typeface="inherit"/>
              </a:rPr>
              <a:t>Знайки</a:t>
            </a:r>
            <a:r>
              <a:rPr lang="ru-RU" sz="3600" b="1" i="0" dirty="0" smtClean="0">
                <a:solidFill>
                  <a:srgbClr val="666666"/>
                </a:solidFill>
                <a:effectLst/>
                <a:latin typeface="inherit"/>
              </a:rPr>
              <a:t>»</a:t>
            </a:r>
            <a:endParaRPr lang="ru-RU" sz="3600" b="1" i="0" dirty="0" smtClean="0">
              <a:solidFill>
                <a:srgbClr val="666666"/>
              </a:solidFill>
              <a:effectLst/>
              <a:latin typeface="Lato"/>
            </a:endParaRPr>
          </a:p>
          <a:p>
            <a:pPr fontAlgn="base"/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1.Сколько этажей в 5-этажном доме?(5)</a:t>
            </a:r>
            <a:endParaRPr lang="ru-RU" sz="3200" b="0" i="0" dirty="0" smtClean="0">
              <a:solidFill>
                <a:srgbClr val="666666"/>
              </a:solidFill>
              <a:effectLst/>
              <a:latin typeface="Lato"/>
            </a:endParaRPr>
          </a:p>
          <a:p>
            <a:pPr fontAlgn="base">
              <a:buFont typeface="+mj-lt"/>
              <a:buAutoNum type="arabicPeriod" startAt="2"/>
            </a:pPr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Что длиннее неделя или месяц?(месяц)</a:t>
            </a:r>
          </a:p>
          <a:p>
            <a:pPr fontAlgn="base">
              <a:buFont typeface="+mj-lt"/>
              <a:buAutoNum type="arabicPeriod" startAt="2"/>
            </a:pPr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У какой фигуры нет ни начала, ни конца?(круг)</a:t>
            </a:r>
          </a:p>
          <a:p>
            <a:pPr fontAlgn="base">
              <a:buFont typeface="+mj-lt"/>
              <a:buAutoNum type="arabicPeriod" startAt="2"/>
            </a:pPr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Сколько в пустом стакане клубники?(пусто)</a:t>
            </a:r>
          </a:p>
          <a:p>
            <a:pPr fontAlgn="base">
              <a:buFont typeface="+mj-lt"/>
              <a:buAutoNum type="arabicPeriod" startAt="2"/>
            </a:pPr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Маленькая девочка, живущая в цветке? (</a:t>
            </a:r>
            <a:r>
              <a:rPr lang="ru-RU" sz="3200" b="0" i="0" dirty="0" err="1" smtClean="0">
                <a:solidFill>
                  <a:srgbClr val="666666"/>
                </a:solidFill>
                <a:effectLst/>
                <a:latin typeface="inherit"/>
              </a:rPr>
              <a:t>Дюймовочка</a:t>
            </a:r>
            <a:endParaRPr lang="ru-RU" sz="3200" b="0" i="0" dirty="0" smtClean="0">
              <a:solidFill>
                <a:srgbClr val="666666"/>
              </a:solidFill>
              <a:effectLst/>
              <a:latin typeface="inherit"/>
            </a:endParaRPr>
          </a:p>
          <a:p>
            <a:pPr fontAlgn="base"/>
            <a:r>
              <a:rPr lang="ru-RU" sz="3200" dirty="0" smtClean="0">
                <a:solidFill>
                  <a:srgbClr val="666666"/>
                </a:solidFill>
                <a:latin typeface="inherit"/>
              </a:rPr>
              <a:t>6.</a:t>
            </a:r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 В каком месяце дети идут в школу? (В сентябре)</a:t>
            </a:r>
            <a:endParaRPr lang="ru-RU" sz="3200" b="0" i="0" dirty="0">
              <a:solidFill>
                <a:srgbClr val="666666"/>
              </a:solidFill>
              <a:effectLst/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34879132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052695"/>
          </a:xfrm>
        </p:spPr>
        <p:txBody>
          <a:bodyPr>
            <a:noAutofit/>
          </a:bodyPr>
          <a:lstStyle/>
          <a:p>
            <a:pPr fontAlgn="base"/>
            <a:r>
              <a:rPr lang="ru-RU" sz="3600" b="1" i="0" dirty="0" smtClean="0">
                <a:solidFill>
                  <a:srgbClr val="666666"/>
                </a:solidFill>
                <a:effectLst/>
                <a:latin typeface="inherit"/>
              </a:rPr>
              <a:t>Команда: «Умники».</a:t>
            </a:r>
            <a:r>
              <a:rPr lang="ru-RU" sz="3600" b="1" i="0" dirty="0" smtClean="0">
                <a:solidFill>
                  <a:srgbClr val="666666"/>
                </a:solidFill>
                <a:effectLst/>
                <a:latin typeface="Lato"/>
              </a:rPr>
              <a:t/>
            </a:r>
            <a:br>
              <a:rPr lang="ru-RU" sz="3600" b="1" i="0" dirty="0" smtClean="0">
                <a:solidFill>
                  <a:srgbClr val="666666"/>
                </a:solidFill>
                <a:effectLst/>
                <a:latin typeface="Lato"/>
              </a:rPr>
            </a:br>
            <a:r>
              <a:rPr lang="ru-RU" sz="3200" b="0" i="0" dirty="0" smtClean="0">
                <a:solidFill>
                  <a:srgbClr val="666666"/>
                </a:solidFill>
                <a:effectLst/>
                <a:latin typeface="Lato"/>
              </a:rPr>
              <a:t>1. </a:t>
            </a:r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Почему нельзя пить морскую воду? (Она соленая.)</a:t>
            </a:r>
            <a:b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</a:br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2. После чего обычно бывает радуга? (После дождя)</a:t>
            </a:r>
            <a:r>
              <a:rPr lang="ru-RU" sz="3200" b="0" i="0" dirty="0" smtClean="0">
                <a:solidFill>
                  <a:srgbClr val="666666"/>
                </a:solidFill>
                <a:effectLst/>
                <a:latin typeface="Lato"/>
              </a:rPr>
              <a:t/>
            </a:r>
            <a:br>
              <a:rPr lang="ru-RU" sz="3200" b="0" i="0" dirty="0" smtClean="0">
                <a:solidFill>
                  <a:srgbClr val="666666"/>
                </a:solidFill>
                <a:effectLst/>
                <a:latin typeface="Lato"/>
              </a:rPr>
            </a:br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3. Где кенгуру носит своих детенышей? (В сумке)</a:t>
            </a:r>
            <a:r>
              <a:rPr lang="ru-RU" sz="3200" b="0" i="0" dirty="0" smtClean="0">
                <a:solidFill>
                  <a:srgbClr val="666666"/>
                </a:solidFill>
                <a:effectLst/>
                <a:latin typeface="Lato"/>
              </a:rPr>
              <a:t/>
            </a:r>
            <a:br>
              <a:rPr lang="ru-RU" sz="3200" b="0" i="0" dirty="0" smtClean="0">
                <a:solidFill>
                  <a:srgbClr val="666666"/>
                </a:solidFill>
                <a:effectLst/>
                <a:latin typeface="Lato"/>
              </a:rPr>
            </a:br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 4. Какой подарок принесли Мухе-Цокотухе блошки? (Сапожки)</a:t>
            </a:r>
            <a:b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</a:br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5. Кто с цветов собирает пыльцу? (Пчелка)</a:t>
            </a:r>
            <a:b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</a:br>
            <a: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  <a:t>6. Кто из животных не любит солнца? (Крот)</a:t>
            </a:r>
            <a:br>
              <a:rPr lang="ru-RU" sz="3200" b="0" i="0" dirty="0" smtClean="0">
                <a:solidFill>
                  <a:srgbClr val="666666"/>
                </a:solidFill>
                <a:effectLst/>
                <a:latin typeface="inherit"/>
              </a:rPr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69828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7121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701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90737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914400"/>
            <a:ext cx="8778240" cy="4617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266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200" y="388621"/>
            <a:ext cx="9753600" cy="624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335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571500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86599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</TotalTime>
  <Words>115</Words>
  <Application>Microsoft Office PowerPoint</Application>
  <PresentationFormat>Широкоэкранный</PresentationFormat>
  <Paragraphs>23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inherit</vt:lpstr>
      <vt:lpstr>Lato</vt:lpstr>
      <vt:lpstr>Тема Office</vt:lpstr>
      <vt:lpstr>Презентация PowerPoint</vt:lpstr>
      <vt:lpstr>   </vt:lpstr>
      <vt:lpstr>Команда: «Умники». 1. Почему нельзя пить морскую воду? (Она соленая.) 2. После чего обычно бывает радуга? (После дождя) 3. Где кенгуру носит своих детенышей? (В сумке)  4. Какой подарок принесли Мухе-Цокотухе блошки? (Сапожки) 5. Кто с цветов собирает пыльцу? (Пчелка) 6. Кто из животных не любит солнца? (Крот)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МУЗЫКАЛЬНАЯ ПАУЗА</vt:lpstr>
      <vt:lpstr>ФИЗКУЛЬТМИНУТКА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Тарасевич</dc:creator>
  <cp:lastModifiedBy>Тарасевич</cp:lastModifiedBy>
  <cp:revision>9</cp:revision>
  <dcterms:created xsi:type="dcterms:W3CDTF">2021-03-28T08:25:01Z</dcterms:created>
  <dcterms:modified xsi:type="dcterms:W3CDTF">2021-03-28T09:52:38Z</dcterms:modified>
</cp:coreProperties>
</file>