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6" r:id="rId4"/>
    <p:sldId id="267" r:id="rId5"/>
    <p:sldId id="264" r:id="rId6"/>
    <p:sldId id="268" r:id="rId7"/>
    <p:sldId id="269" r:id="rId8"/>
    <p:sldId id="270" r:id="rId9"/>
    <p:sldId id="271" r:id="rId10"/>
    <p:sldId id="272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7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CA97-5E5D-4394-A804-8EF5ACFE1A82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9621-700A-44E5-8337-ED84CC078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246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CA97-5E5D-4394-A804-8EF5ACFE1A82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9621-700A-44E5-8337-ED84CC078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406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CA97-5E5D-4394-A804-8EF5ACFE1A82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9621-700A-44E5-8337-ED84CC078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441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CA97-5E5D-4394-A804-8EF5ACFE1A82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9621-700A-44E5-8337-ED84CC078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537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CA97-5E5D-4394-A804-8EF5ACFE1A82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9621-700A-44E5-8337-ED84CC078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20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CA97-5E5D-4394-A804-8EF5ACFE1A82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9621-700A-44E5-8337-ED84CC078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150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CA97-5E5D-4394-A804-8EF5ACFE1A82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9621-700A-44E5-8337-ED84CC078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512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CA97-5E5D-4394-A804-8EF5ACFE1A82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9621-700A-44E5-8337-ED84CC078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62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CA97-5E5D-4394-A804-8EF5ACFE1A82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9621-700A-44E5-8337-ED84CC07894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Скругленный прямоугольник 4"/>
          <p:cNvSpPr/>
          <p:nvPr userDrawn="1"/>
        </p:nvSpPr>
        <p:spPr>
          <a:xfrm>
            <a:off x="611560" y="188640"/>
            <a:ext cx="8280920" cy="648072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 userDrawn="1"/>
        </p:nvSpPr>
        <p:spPr>
          <a:xfrm>
            <a:off x="107504" y="188640"/>
            <a:ext cx="338336" cy="648072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 userDrawn="1"/>
        </p:nvSpPr>
        <p:spPr>
          <a:xfrm>
            <a:off x="160577" y="852087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 userDrawn="1"/>
        </p:nvSpPr>
        <p:spPr>
          <a:xfrm>
            <a:off x="729481" y="852087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 userDrawn="1"/>
        </p:nvSpPr>
        <p:spPr>
          <a:xfrm>
            <a:off x="160577" y="1412776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 userDrawn="1"/>
        </p:nvSpPr>
        <p:spPr>
          <a:xfrm>
            <a:off x="729481" y="1412776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 userDrawn="1"/>
        </p:nvSpPr>
        <p:spPr>
          <a:xfrm>
            <a:off x="160577" y="1988840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 userDrawn="1"/>
        </p:nvSpPr>
        <p:spPr>
          <a:xfrm>
            <a:off x="729481" y="1988840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 userDrawn="1"/>
        </p:nvSpPr>
        <p:spPr>
          <a:xfrm>
            <a:off x="160577" y="2568544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 userDrawn="1"/>
        </p:nvSpPr>
        <p:spPr>
          <a:xfrm>
            <a:off x="729481" y="2568544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 userDrawn="1"/>
        </p:nvSpPr>
        <p:spPr>
          <a:xfrm>
            <a:off x="160577" y="3175152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 userDrawn="1"/>
        </p:nvSpPr>
        <p:spPr>
          <a:xfrm>
            <a:off x="729481" y="3175152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 userDrawn="1"/>
        </p:nvSpPr>
        <p:spPr>
          <a:xfrm>
            <a:off x="160577" y="3823224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 userDrawn="1"/>
        </p:nvSpPr>
        <p:spPr>
          <a:xfrm>
            <a:off x="729481" y="3823224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 userDrawn="1"/>
        </p:nvSpPr>
        <p:spPr>
          <a:xfrm>
            <a:off x="160577" y="4471296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 userDrawn="1"/>
        </p:nvSpPr>
        <p:spPr>
          <a:xfrm>
            <a:off x="729481" y="4471296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 userDrawn="1"/>
        </p:nvSpPr>
        <p:spPr>
          <a:xfrm>
            <a:off x="160577" y="5119368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 userDrawn="1"/>
        </p:nvSpPr>
        <p:spPr>
          <a:xfrm>
            <a:off x="729481" y="5119368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 userDrawn="1"/>
        </p:nvSpPr>
        <p:spPr>
          <a:xfrm>
            <a:off x="160577" y="5805264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 userDrawn="1"/>
        </p:nvSpPr>
        <p:spPr>
          <a:xfrm>
            <a:off x="729481" y="5805264"/>
            <a:ext cx="180000" cy="180000"/>
          </a:xfrm>
          <a:prstGeom prst="ellipse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Месяц 25"/>
          <p:cNvSpPr/>
          <p:nvPr userDrawn="1"/>
        </p:nvSpPr>
        <p:spPr>
          <a:xfrm rot="5400000">
            <a:off x="349146" y="438123"/>
            <a:ext cx="420664" cy="607074"/>
          </a:xfrm>
          <a:prstGeom prst="moon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Месяц 26"/>
          <p:cNvSpPr/>
          <p:nvPr userDrawn="1"/>
        </p:nvSpPr>
        <p:spPr>
          <a:xfrm rot="5400000">
            <a:off x="349146" y="988907"/>
            <a:ext cx="420664" cy="607074"/>
          </a:xfrm>
          <a:prstGeom prst="moon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Месяц 27"/>
          <p:cNvSpPr/>
          <p:nvPr userDrawn="1"/>
        </p:nvSpPr>
        <p:spPr>
          <a:xfrm rot="5400000">
            <a:off x="343782" y="1564971"/>
            <a:ext cx="420664" cy="607074"/>
          </a:xfrm>
          <a:prstGeom prst="moon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Месяц 28"/>
          <p:cNvSpPr/>
          <p:nvPr userDrawn="1"/>
        </p:nvSpPr>
        <p:spPr>
          <a:xfrm rot="5400000">
            <a:off x="334338" y="2144675"/>
            <a:ext cx="420664" cy="607074"/>
          </a:xfrm>
          <a:prstGeom prst="moon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Месяц 29"/>
          <p:cNvSpPr/>
          <p:nvPr userDrawn="1"/>
        </p:nvSpPr>
        <p:spPr>
          <a:xfrm rot="5400000">
            <a:off x="343782" y="2751283"/>
            <a:ext cx="420664" cy="607074"/>
          </a:xfrm>
          <a:prstGeom prst="moon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Месяц 30"/>
          <p:cNvSpPr/>
          <p:nvPr userDrawn="1"/>
        </p:nvSpPr>
        <p:spPr>
          <a:xfrm rot="5400000">
            <a:off x="305612" y="3399355"/>
            <a:ext cx="420664" cy="607074"/>
          </a:xfrm>
          <a:prstGeom prst="moon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Месяц 31"/>
          <p:cNvSpPr/>
          <p:nvPr userDrawn="1"/>
        </p:nvSpPr>
        <p:spPr>
          <a:xfrm rot="5400000">
            <a:off x="343782" y="4047427"/>
            <a:ext cx="420664" cy="607074"/>
          </a:xfrm>
          <a:prstGeom prst="moon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Месяц 32"/>
          <p:cNvSpPr/>
          <p:nvPr userDrawn="1"/>
        </p:nvSpPr>
        <p:spPr>
          <a:xfrm rot="5400000">
            <a:off x="294134" y="4715698"/>
            <a:ext cx="420664" cy="607074"/>
          </a:xfrm>
          <a:prstGeom prst="moon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Месяц 33"/>
          <p:cNvSpPr/>
          <p:nvPr userDrawn="1"/>
        </p:nvSpPr>
        <p:spPr>
          <a:xfrm rot="5400000">
            <a:off x="310421" y="5381395"/>
            <a:ext cx="420664" cy="607074"/>
          </a:xfrm>
          <a:prstGeom prst="moon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759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CA97-5E5D-4394-A804-8EF5ACFE1A82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9621-700A-44E5-8337-ED84CC078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730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CA97-5E5D-4394-A804-8EF5ACFE1A82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9621-700A-44E5-8337-ED84CC078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987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FCA97-5E5D-4394-A804-8EF5ACFE1A82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59621-700A-44E5-8337-ED84CC078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355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1087;&#1088;&#1080;&#1083;&#1086;&#1078;&#1077;&#1085;&#1080;&#1077;%204.mp3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04664"/>
            <a:ext cx="7920880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РУССКОГО ЯЗЫКА В 5 КЛАССЕ</a:t>
            </a:r>
          </a:p>
          <a:p>
            <a:pPr algn="ctr"/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Парфёнова 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Екатерина Юрьевна</a:t>
            </a:r>
          </a:p>
          <a:p>
            <a:pPr algn="ctr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«Бисертская средняя школа №2»</a:t>
            </a:r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49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8307" y="1196752"/>
            <a:ext cx="783977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–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слово или несколько,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собой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смыслу и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выражающих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законченную мысль.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8307" y="2933136"/>
            <a:ext cx="78397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Границы предложения на письме выделяются с помощью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знаков препинания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в устной речи -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паузами.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99858" y="332656"/>
            <a:ext cx="6790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как единица речи</a:t>
            </a:r>
          </a:p>
        </p:txBody>
      </p:sp>
    </p:spTree>
    <p:extLst>
      <p:ext uri="{BB962C8B-B14F-4D97-AF65-F5344CB8AC3E}">
        <p14:creationId xmlns:p14="http://schemas.microsoft.com/office/powerpoint/2010/main" val="410062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76672"/>
            <a:ext cx="748883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 </a:t>
            </a:r>
            <a:endParaRPr lang="ru-RU" sz="5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написать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сочинение - миниатюру (6 предложений) 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– это здорово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phonoteka.org/uploads/posts/2021-05/1620175549_25-phonoteka_org-p-domashnee-zadanie-fon-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63954"/>
            <a:ext cx="3312368" cy="2397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19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0782" y="1916832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здоровом теле; пешком ходить; я улыбаюсь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0782" y="396388"/>
            <a:ext cx="73076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«Найти третье лишнее</a:t>
            </a:r>
            <a:r>
              <a:rPr lang="ru-RU" sz="2800" b="1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/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Найти </a:t>
            </a:r>
            <a:r>
              <a:rPr lang="ru-RU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словосочетания, объяснить, почему «третье – лишнее».</a:t>
            </a:r>
            <a:endParaRPr lang="ru-RU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4404" y="2564904"/>
            <a:ext cx="75672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здоровья; отдых и труд; распорядок дня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80782" y="3284984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сон; о своем здоровье; смех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оздоравливает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80782" y="5039958"/>
            <a:ext cx="75451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Синтаксис –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раздел науки о языке, который изучает словосочетание и предложение, правила их построения.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0600" y="3861048"/>
            <a:ext cx="76519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80"/>
              </a:spcBef>
              <a:defRPr/>
            </a:pPr>
            <a:r>
              <a:rPr lang="ru-RU" altLang="ru-RU" sz="24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Словосочетание – </a:t>
            </a:r>
            <a:r>
              <a:rPr lang="ru-RU" alt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соединение двух </a:t>
            </a:r>
            <a:r>
              <a:rPr lang="ru-RU" alt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 более самостоятельных </a:t>
            </a:r>
            <a:r>
              <a:rPr lang="ru-RU" alt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слов, связанных </a:t>
            </a:r>
            <a:r>
              <a:rPr lang="ru-RU" alt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смыслу и грамматически. </a:t>
            </a:r>
            <a:endParaRPr lang="ru-RU" altLang="ru-RU" sz="2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53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80782" y="396388"/>
            <a:ext cx="78116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вами текст. Разделите его на предложения, расставьте знаки препинания.</a:t>
            </a:r>
          </a:p>
          <a:p>
            <a:pPr lvl="0"/>
            <a:endParaRPr lang="ru-RU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53611" y="1412776"/>
            <a:ext cx="75608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Стройные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радуют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дело не только в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красоте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стройного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правильно формируется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скелет при правильной осанке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легче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сердцу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другим важным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 неправильная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осанка делает спину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кривой некрасивой если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детстве приучиться держаться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тогда и в более старшем возрасте не будут мучить боли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спине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11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80782" y="396388"/>
            <a:ext cx="78116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 </a:t>
            </a:r>
            <a:endParaRPr lang="ru-RU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53611" y="961940"/>
            <a:ext cx="75608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Стройные люди радуют глаз. Но дело не только в красоте, у стройного человека правильно формируется скелет. При правильной осанке легче работать сердцу и другим важным органам. Неправильная осанка делает спину кривой, некрасивой. Если в детстве приучиться держаться прямо, тогда и в более старшем возрасте не будут мучить боли </a:t>
            </a:r>
            <a:r>
              <a:rPr lang="ru-RU" sz="32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спине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8586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2937" y="764704"/>
            <a:ext cx="679051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Двадцать пятое октября</a:t>
            </a:r>
          </a:p>
          <a:p>
            <a:pPr algn="ctr"/>
            <a:endParaRPr lang="ru-RU" sz="36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</a:t>
            </a:r>
            <a:r>
              <a:rPr lang="ru-RU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единица речи</a:t>
            </a:r>
          </a:p>
        </p:txBody>
      </p:sp>
    </p:spTree>
    <p:extLst>
      <p:ext uri="{BB962C8B-B14F-4D97-AF65-F5344CB8AC3E}">
        <p14:creationId xmlns:p14="http://schemas.microsoft.com/office/powerpoint/2010/main" val="76358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1720" y="300607"/>
            <a:ext cx="53451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«Маяк художников»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dzeninfra.ru/get-zen_doc/3755324/pub_6085a8e170bd2965223011cb_6085a9111ae7ef64be3dba8f/scale_1200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12" y="-12159"/>
            <a:ext cx="9124430" cy="685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240773"/>
            <a:ext cx="51125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</a:rPr>
              <a:t>Рассвет.</a:t>
            </a:r>
            <a:endParaRPr lang="ru-RU" sz="2400" b="1" dirty="0">
              <a:solidFill>
                <a:schemeClr val="bg1"/>
              </a:solidFill>
            </a:endParaRPr>
          </a:p>
          <a:p>
            <a:r>
              <a:rPr lang="ru-RU" sz="2400" b="1" i="1" dirty="0">
                <a:solidFill>
                  <a:schemeClr val="bg1"/>
                </a:solidFill>
              </a:rPr>
              <a:t>Солнышко проснулось. </a:t>
            </a:r>
            <a:endParaRPr lang="ru-RU" sz="2400" b="1" dirty="0">
              <a:solidFill>
                <a:schemeClr val="bg1"/>
              </a:solidFill>
            </a:endParaRPr>
          </a:p>
          <a:p>
            <a:r>
              <a:rPr lang="ru-RU" sz="2400" b="1" i="1" dirty="0">
                <a:solidFill>
                  <a:schemeClr val="bg1"/>
                </a:solidFill>
              </a:rPr>
              <a:t>Рассвет.</a:t>
            </a:r>
            <a:endParaRPr lang="ru-RU" sz="2400" b="1" dirty="0">
              <a:solidFill>
                <a:schemeClr val="bg1"/>
              </a:solidFill>
            </a:endParaRPr>
          </a:p>
          <a:p>
            <a:r>
              <a:rPr lang="ru-RU" sz="2400" b="1" i="1" dirty="0">
                <a:solidFill>
                  <a:schemeClr val="bg1"/>
                </a:solidFill>
              </a:rPr>
              <a:t>Розовеет небо вдалеке…</a:t>
            </a:r>
            <a:endParaRPr lang="ru-RU" sz="2400" b="1" dirty="0">
              <a:solidFill>
                <a:schemeClr val="bg1"/>
              </a:solidFill>
            </a:endParaRPr>
          </a:p>
          <a:p>
            <a:r>
              <a:rPr lang="ru-RU" sz="2400" b="1" i="1" dirty="0">
                <a:solidFill>
                  <a:schemeClr val="bg1"/>
                </a:solidFill>
              </a:rPr>
              <a:t>На ладошке неба</a:t>
            </a:r>
            <a:endParaRPr lang="ru-RU" sz="2400" b="1" dirty="0">
              <a:solidFill>
                <a:schemeClr val="bg1"/>
              </a:solidFill>
            </a:endParaRPr>
          </a:p>
          <a:p>
            <a:r>
              <a:rPr lang="ru-RU" sz="2400" b="1" i="1" dirty="0">
                <a:solidFill>
                  <a:schemeClr val="bg1"/>
                </a:solidFill>
              </a:rPr>
              <a:t>Звёзды тают,</a:t>
            </a:r>
            <a:endParaRPr lang="ru-RU" sz="2400" b="1" dirty="0">
              <a:solidFill>
                <a:schemeClr val="bg1"/>
              </a:solidFill>
            </a:endParaRPr>
          </a:p>
          <a:p>
            <a:r>
              <a:rPr lang="ru-RU" sz="2400" b="1" i="1" dirty="0">
                <a:solidFill>
                  <a:schemeClr val="bg1"/>
                </a:solidFill>
              </a:rPr>
              <a:t>Как зимой снежинки на руке.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35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8307" y="764704"/>
            <a:ext cx="783977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–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слово или несколько,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собой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смыслу и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выражающих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законченную мысль.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380282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Границы предложения на письме </a:t>
            </a:r>
          </a:p>
          <a:p>
            <a:pPr lvl="0" algn="ctr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выделяются знаками препинания.</a:t>
            </a:r>
          </a:p>
        </p:txBody>
      </p:sp>
    </p:spTree>
    <p:extLst>
      <p:ext uri="{BB962C8B-B14F-4D97-AF65-F5344CB8AC3E}">
        <p14:creationId xmlns:p14="http://schemas.microsoft.com/office/powerpoint/2010/main" val="371879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4613" y="260648"/>
            <a:ext cx="553941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в повествовательных предложениях, где спокойно сообщается о чём или о ком-либо.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3885" y="2855168"/>
            <a:ext cx="58743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Вопросительный знак заключает в себе вопрос. </a:t>
            </a:r>
          </a:p>
        </p:txBody>
      </p:sp>
      <p:pic>
        <p:nvPicPr>
          <p:cNvPr id="7" name="Picture 2" descr="https://fs01.urokinachalki.ru/e/002e85-0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5" t="35442" r="30462" b="6061"/>
          <a:stretch/>
        </p:blipFill>
        <p:spPr bwMode="auto">
          <a:xfrm>
            <a:off x="6832186" y="2307269"/>
            <a:ext cx="1776945" cy="238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11760" y="4360878"/>
            <a:ext cx="477632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Восклицательный знак служит для выражения каких-либо эмоций, побуждает к действию.</a:t>
            </a:r>
          </a:p>
        </p:txBody>
      </p:sp>
      <p:pic>
        <p:nvPicPr>
          <p:cNvPr id="2050" name="Picture 2" descr="https://fs01.urokinachalki.ru/e/002e85-0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9" t="57021" r="61426" b="6335"/>
          <a:stretch/>
        </p:blipFill>
        <p:spPr bwMode="auto">
          <a:xfrm>
            <a:off x="1073885" y="476281"/>
            <a:ext cx="2279176" cy="182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fs01.urokinachalki.ru/e/002e85-0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12" t="35442" r="9136" b="3874"/>
          <a:stretch/>
        </p:blipFill>
        <p:spPr bwMode="auto">
          <a:xfrm>
            <a:off x="1092089" y="3932386"/>
            <a:ext cx="1447525" cy="249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27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reeschool-nn.ru/wp-content/uploads/shablon_rasp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204864"/>
            <a:ext cx="76328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r>
              <a:rPr lang="ru-RU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ряд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придумывает предложения на тему «Режим дня школьника», в котором содержится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ряд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выражают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или дает какую-то оценку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ряд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908720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 дня -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определенный распорядок труда, отдыха, питания и сна. </a:t>
            </a:r>
          </a:p>
        </p:txBody>
      </p:sp>
    </p:spTree>
    <p:extLst>
      <p:ext uri="{BB962C8B-B14F-4D97-AF65-F5344CB8AC3E}">
        <p14:creationId xmlns:p14="http://schemas.microsoft.com/office/powerpoint/2010/main" val="319697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382</Words>
  <Application>Microsoft Office PowerPoint</Application>
  <PresentationFormat>Экран (4:3)</PresentationFormat>
  <Paragraphs>54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валя</dc:creator>
  <cp:lastModifiedBy>Феденёва</cp:lastModifiedBy>
  <cp:revision>44</cp:revision>
  <dcterms:created xsi:type="dcterms:W3CDTF">2022-08-10T14:46:21Z</dcterms:created>
  <dcterms:modified xsi:type="dcterms:W3CDTF">2022-10-24T15:59:55Z</dcterms:modified>
</cp:coreProperties>
</file>