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2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93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wedg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images/search?text=%D0%B2%20%D0%B0%D0%BB%D1%84%D0%B0%D0%B2%D0%B8%D1%82%D0%B5%20%D0%BF%D0%B0%D1%80%D1%8B%20%D0%B5%D1%81%D1%82%D1%8C%20%D0%B8%D1%85%20%D1%83%20%D0%BD%D0%B0%D1%81%20%D0%B2%D1%81%D0%B5%D0%B3%D0%BE%20%D0%BB%D0%B8%D1%88%D1%8C%20%D1%88%D0%B5%D1%81%D1%82%D1%8C&amp;stype=image&amp;lr=100797&amp;source=wiz&amp;pos=6&amp;img_url=https://resh.edu.ru/uploads/lesson_extract/6249/20190712105008/OEBPS/objects/c_russ_1_74_1/f46020f5-4a0f-41fd-8a66-a211280487a6.jpeg&amp;rpt=simage&amp;rlt_url=https://avatars.mds.yandex.net/get-pdb/2884560/d1ba38cd-e101-4991-9771-186955f13231/s1200?webp=false&amp;ogl_url=https://resh.edu.ru/uploads/lesson_extract/6249/20190712105008/OEBPS/objects/c_russ_1_74_1/f46020f5-4a0f-41fd-8a66-a211280487a6.jpeg" TargetMode="External"/><Relationship Id="rId2" Type="http://schemas.openxmlformats.org/officeDocument/2006/relationships/hyperlink" Target="https://yandex.ru/images/search?text=%D1%84%D0%BE%D0%BD%20%D0%BD%D0%B0%20%D0%BF%D1%80%D0%B5%D0%B7%D0%B5%D0%BD%D1%82%D0%B0%D1%86%D0%B8%D1%8E%20%D0%BF%D0%BE%20%D1%80%D1%83%D1%81%D1%81%D0%BA%D0%BE%D0%BC%D1%83%20%D1%8F%D0%B7%D1%8B%D0%BA%D1%83%20%D0%B4%D0%BB%D1%8F%20%D0%BD%D0%B0%D1%87%D0%B0%D0%BB%D1%8C%D0%BD%D0%BE%D0%B9%20%D1%88%D0%BA%D0%BE%D0%BB%D1%8B&amp;stype=image&amp;lr=100797&amp;source=wiz&amp;pos=3&amp;img_url=https://fs.znanio.ru/methodology/images/8a/97/8a97df6d3627de6ec876287377736ced08f0f068.jpg&amp;rpt=simage&amp;rlt_url=http://900igr.net/up/datai/207457/0004-004-.jpg&amp;ogl_url=https://fs.znanio.ru/methodology/images/8a/97/8a97df6d3627de6ec876287377736ced08f0f068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hyperlink" Target="https://yandex.ru/images/search?text=&#1082;&#1072;&#1088;&#1090;&#1080;&#1085;&#1082;&#1080;%20&#1096;&#1082;&#1086;&#1083;&#1100;&#1085;&#1099;&#1077;%20&#1087;&#1086;%20&#1088;&#1091;&#1089;&#1089;&#1082;&#1086;&#1084;&#1091;%20&#1103;&#1079;&#1099;&#1082;&#1091;&amp;lr=100797&amp;source=wiz&amp;pos=7&amp;rpt=simage&amp;img_url=https%3A%2F%2Fds04.infourok.ru%2Fuploads%2Fex%2F0b34%2F00048b8b-a032f5a2%2F3%2Fimg0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hotoshop-kopona.com/uploads/posts/2019-04/1555694612_fosh1-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90110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428860" y="500042"/>
            <a:ext cx="6268562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МОУ СШ №2 п.Селижарово</a:t>
            </a:r>
          </a:p>
          <a:p>
            <a:pPr algn="ctr"/>
            <a:endParaRPr lang="ru-RU" sz="2800" b="1" cap="all" spc="0" dirty="0">
              <a:ln w="0"/>
              <a:solidFill>
                <a:schemeClr val="bg1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85918" y="1643050"/>
            <a:ext cx="69574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905"/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Урок русского языка </a:t>
            </a:r>
            <a:r>
              <a:rPr lang="ru-RU" sz="3200" b="1" dirty="0" smtClean="0">
                <a:ln w="1905"/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 теме:</a:t>
            </a:r>
          </a:p>
          <a:p>
            <a:r>
              <a:rPr lang="ru-RU" sz="3200" b="1" dirty="0" smtClean="0">
                <a:ln w="1905"/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</a:t>
            </a:r>
            <a:r>
              <a:rPr lang="ru-RU" sz="32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«Правописание слов с глухими и                  звонкими согласными в корне»</a:t>
            </a:r>
            <a:endParaRPr lang="ru-RU" sz="3200" b="1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2910" y="5072074"/>
            <a:ext cx="61436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Подготовила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:</a:t>
            </a:r>
          </a:p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учитель начальных классов Петрова Т.Н.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img2.freepng.ru/20180328/roq/kisspng-green-blackboard-clip-art-board-5abbbe00821c75.3572260515222533125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14348" y="428604"/>
            <a:ext cx="764386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  Сторо</a:t>
            </a:r>
            <a:r>
              <a:rPr lang="ru-RU" sz="4000" b="1" u="sng" dirty="0" smtClean="0">
                <a:solidFill>
                  <a:schemeClr val="bg1"/>
                </a:solidFill>
              </a:rPr>
              <a:t>ж</a:t>
            </a:r>
            <a:r>
              <a:rPr lang="ru-RU" sz="4000" b="1" dirty="0" smtClean="0">
                <a:solidFill>
                  <a:schemeClr val="bg1"/>
                </a:solidFill>
              </a:rPr>
              <a:t>а – сторо</a:t>
            </a:r>
            <a:r>
              <a:rPr lang="ru-RU" sz="4000" b="1" u="sng" dirty="0" smtClean="0">
                <a:solidFill>
                  <a:schemeClr val="bg1"/>
                </a:solidFill>
              </a:rPr>
              <a:t>ж</a:t>
            </a:r>
            <a:r>
              <a:rPr lang="ru-RU" sz="4000" b="1" dirty="0" smtClean="0">
                <a:solidFill>
                  <a:schemeClr val="bg1"/>
                </a:solidFill>
              </a:rPr>
              <a:t>, моро</a:t>
            </a:r>
            <a:r>
              <a:rPr lang="ru-RU" sz="4000" b="1" u="sng" dirty="0" smtClean="0">
                <a:solidFill>
                  <a:schemeClr val="bg1"/>
                </a:solidFill>
              </a:rPr>
              <a:t>з</a:t>
            </a:r>
            <a:r>
              <a:rPr lang="ru-RU" sz="4000" b="1" dirty="0" smtClean="0">
                <a:solidFill>
                  <a:schemeClr val="bg1"/>
                </a:solidFill>
              </a:rPr>
              <a:t>ы – моро</a:t>
            </a:r>
            <a:r>
              <a:rPr lang="ru-RU" sz="4000" b="1" u="sng" dirty="0" smtClean="0">
                <a:solidFill>
                  <a:schemeClr val="bg1"/>
                </a:solidFill>
              </a:rPr>
              <a:t>з</a:t>
            </a:r>
            <a:r>
              <a:rPr lang="ru-RU" sz="4000" b="1" dirty="0" smtClean="0">
                <a:solidFill>
                  <a:schemeClr val="bg1"/>
                </a:solidFill>
              </a:rPr>
              <a:t>, горо</a:t>
            </a:r>
            <a:r>
              <a:rPr lang="ru-RU" sz="4000" b="1" u="sng" dirty="0" smtClean="0">
                <a:solidFill>
                  <a:schemeClr val="bg1"/>
                </a:solidFill>
              </a:rPr>
              <a:t>д</a:t>
            </a:r>
            <a:r>
              <a:rPr lang="ru-RU" sz="4000" b="1" dirty="0" smtClean="0">
                <a:solidFill>
                  <a:schemeClr val="bg1"/>
                </a:solidFill>
              </a:rPr>
              <a:t>а – горо</a:t>
            </a:r>
            <a:r>
              <a:rPr lang="ru-RU" sz="4000" b="1" u="sng" dirty="0" smtClean="0">
                <a:solidFill>
                  <a:schemeClr val="bg1"/>
                </a:solidFill>
              </a:rPr>
              <a:t>д</a:t>
            </a:r>
            <a:r>
              <a:rPr lang="ru-RU" sz="4000" b="1" dirty="0" smtClean="0">
                <a:solidFill>
                  <a:schemeClr val="bg1"/>
                </a:solidFill>
              </a:rPr>
              <a:t>, отря</a:t>
            </a:r>
            <a:r>
              <a:rPr lang="ru-RU" sz="4000" b="1" u="sng" dirty="0" smtClean="0">
                <a:solidFill>
                  <a:schemeClr val="bg1"/>
                </a:solidFill>
              </a:rPr>
              <a:t>д</a:t>
            </a:r>
            <a:r>
              <a:rPr lang="ru-RU" sz="4000" b="1" dirty="0" smtClean="0">
                <a:solidFill>
                  <a:schemeClr val="bg1"/>
                </a:solidFill>
              </a:rPr>
              <a:t>ы – отря</a:t>
            </a:r>
            <a:r>
              <a:rPr lang="ru-RU" sz="4000" b="1" u="sng" dirty="0" smtClean="0">
                <a:solidFill>
                  <a:schemeClr val="bg1"/>
                </a:solidFill>
              </a:rPr>
              <a:t>д</a:t>
            </a:r>
            <a:r>
              <a:rPr lang="ru-RU" sz="4000" b="1" dirty="0" smtClean="0">
                <a:solidFill>
                  <a:schemeClr val="bg1"/>
                </a:solidFill>
              </a:rPr>
              <a:t>, тетра</a:t>
            </a:r>
            <a:r>
              <a:rPr lang="ru-RU" sz="4000" b="1" u="sng" dirty="0" smtClean="0">
                <a:solidFill>
                  <a:schemeClr val="bg1"/>
                </a:solidFill>
              </a:rPr>
              <a:t>д</a:t>
            </a:r>
            <a:r>
              <a:rPr lang="ru-RU" sz="4000" b="1" dirty="0" smtClean="0">
                <a:solidFill>
                  <a:schemeClr val="bg1"/>
                </a:solidFill>
              </a:rPr>
              <a:t>и – тетра</a:t>
            </a:r>
            <a:r>
              <a:rPr lang="ru-RU" sz="4000" b="1" u="sng" dirty="0" smtClean="0">
                <a:solidFill>
                  <a:schemeClr val="bg1"/>
                </a:solidFill>
              </a:rPr>
              <a:t>д</a:t>
            </a:r>
            <a:r>
              <a:rPr lang="ru-RU" sz="4000" b="1" dirty="0" smtClean="0">
                <a:solidFill>
                  <a:schemeClr val="bg1"/>
                </a:solidFill>
              </a:rPr>
              <a:t>ь, хле</a:t>
            </a:r>
            <a:r>
              <a:rPr lang="ru-RU" sz="4000" b="1" u="sng" dirty="0" smtClean="0">
                <a:solidFill>
                  <a:schemeClr val="bg1"/>
                </a:solidFill>
              </a:rPr>
              <a:t>б</a:t>
            </a:r>
            <a:r>
              <a:rPr lang="ru-RU" sz="4000" b="1" dirty="0" smtClean="0">
                <a:solidFill>
                  <a:schemeClr val="bg1"/>
                </a:solidFill>
              </a:rPr>
              <a:t>а – хле</a:t>
            </a:r>
            <a:r>
              <a:rPr lang="ru-RU" sz="4000" b="1" u="sng" dirty="0" smtClean="0">
                <a:solidFill>
                  <a:schemeClr val="bg1"/>
                </a:solidFill>
              </a:rPr>
              <a:t>б</a:t>
            </a:r>
            <a:r>
              <a:rPr lang="ru-RU" sz="4000" b="1" dirty="0" smtClean="0">
                <a:solidFill>
                  <a:schemeClr val="bg1"/>
                </a:solidFill>
              </a:rPr>
              <a:t>, черте</a:t>
            </a:r>
            <a:r>
              <a:rPr lang="ru-RU" sz="4000" b="1" u="sng" dirty="0" smtClean="0">
                <a:solidFill>
                  <a:schemeClr val="bg1"/>
                </a:solidFill>
              </a:rPr>
              <a:t>ж</a:t>
            </a:r>
            <a:r>
              <a:rPr lang="ru-RU" sz="4000" b="1" dirty="0" smtClean="0">
                <a:solidFill>
                  <a:schemeClr val="bg1"/>
                </a:solidFill>
              </a:rPr>
              <a:t>и – чертё</a:t>
            </a:r>
            <a:r>
              <a:rPr lang="ru-RU" sz="4000" b="1" u="sng" dirty="0" smtClean="0">
                <a:solidFill>
                  <a:schemeClr val="bg1"/>
                </a:solidFill>
              </a:rPr>
              <a:t>ж</a:t>
            </a:r>
            <a:r>
              <a:rPr lang="ru-RU" sz="4000" b="1" dirty="0" smtClean="0">
                <a:solidFill>
                  <a:schemeClr val="bg1"/>
                </a:solidFill>
              </a:rPr>
              <a:t>.</a:t>
            </a:r>
            <a:endParaRPr lang="ru-RU" sz="4000" b="1" dirty="0">
              <a:solidFill>
                <a:schemeClr val="bg1"/>
              </a:solidFill>
            </a:endParaRPr>
          </a:p>
        </p:txBody>
      </p:sp>
      <p:pic>
        <p:nvPicPr>
          <p:cNvPr id="24580" name="Picture 4" descr="https://www.syktsu.ru/news/%D0%BE%D0%BA%D1%82%D1%8F%D0%B1%D1%80%D1%8C%202019/09102019/rus_yazik/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7626" y="3429000"/>
            <a:ext cx="2649305" cy="24272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g2.freepng.ru/20180328/roq/kisspng-green-blackboard-clip-art-board-5abbbe00821c75.3572260515222533125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3" name="Picture 4" descr="https://www.syktsu.ru/news/%D0%BE%D0%BA%D1%82%D1%8F%D0%B1%D1%80%D1%8C%202019/09102019/rus_yazik/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642918"/>
            <a:ext cx="2649305" cy="24272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785786" y="357166"/>
            <a:ext cx="5929354" cy="584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400" b="1" dirty="0" smtClean="0">
                <a:solidFill>
                  <a:schemeClr val="bg1"/>
                </a:solidFill>
              </a:rPr>
              <a:t>Где растёт морковь?</a:t>
            </a:r>
          </a:p>
          <a:p>
            <a:r>
              <a:rPr lang="ru-RU" sz="3400" b="1" dirty="0" smtClean="0">
                <a:solidFill>
                  <a:schemeClr val="bg1"/>
                </a:solidFill>
              </a:rPr>
              <a:t>На гря</a:t>
            </a:r>
            <a:r>
              <a:rPr lang="ru-RU" sz="3400" b="1" u="sng" dirty="0" smtClean="0">
                <a:solidFill>
                  <a:schemeClr val="bg1"/>
                </a:solidFill>
              </a:rPr>
              <a:t>д</a:t>
            </a:r>
            <a:r>
              <a:rPr lang="ru-RU" sz="3400" b="1" dirty="0" smtClean="0">
                <a:solidFill>
                  <a:schemeClr val="bg1"/>
                </a:solidFill>
              </a:rPr>
              <a:t>ках.</a:t>
            </a:r>
          </a:p>
          <a:p>
            <a:r>
              <a:rPr lang="ru-RU" sz="3400" b="1" dirty="0" smtClean="0">
                <a:solidFill>
                  <a:schemeClr val="bg1"/>
                </a:solidFill>
              </a:rPr>
              <a:t>Буквы пишут где?</a:t>
            </a:r>
          </a:p>
          <a:p>
            <a:r>
              <a:rPr lang="ru-RU" sz="3400" b="1" dirty="0" smtClean="0">
                <a:solidFill>
                  <a:schemeClr val="bg1"/>
                </a:solidFill>
              </a:rPr>
              <a:t>В тетра</a:t>
            </a:r>
            <a:r>
              <a:rPr lang="ru-RU" sz="3400" b="1" u="sng" dirty="0" smtClean="0">
                <a:solidFill>
                  <a:schemeClr val="bg1"/>
                </a:solidFill>
              </a:rPr>
              <a:t>д</a:t>
            </a:r>
            <a:r>
              <a:rPr lang="ru-RU" sz="3400" b="1" dirty="0" smtClean="0">
                <a:solidFill>
                  <a:schemeClr val="bg1"/>
                </a:solidFill>
              </a:rPr>
              <a:t>ках.</a:t>
            </a:r>
          </a:p>
          <a:p>
            <a:r>
              <a:rPr lang="ru-RU" sz="3400" b="1" dirty="0" smtClean="0">
                <a:solidFill>
                  <a:schemeClr val="bg1"/>
                </a:solidFill>
              </a:rPr>
              <a:t>Утром чистим что мы?</a:t>
            </a:r>
          </a:p>
          <a:p>
            <a:r>
              <a:rPr lang="ru-RU" sz="3400" b="1" dirty="0" smtClean="0">
                <a:solidFill>
                  <a:schemeClr val="bg1"/>
                </a:solidFill>
              </a:rPr>
              <a:t>Чистим зу</a:t>
            </a:r>
            <a:r>
              <a:rPr lang="ru-RU" sz="3400" b="1" u="sng" dirty="0" smtClean="0">
                <a:solidFill>
                  <a:schemeClr val="bg1"/>
                </a:solidFill>
              </a:rPr>
              <a:t>б</a:t>
            </a:r>
            <a:r>
              <a:rPr lang="ru-RU" sz="3400" b="1" dirty="0" smtClean="0">
                <a:solidFill>
                  <a:schemeClr val="bg1"/>
                </a:solidFill>
              </a:rPr>
              <a:t>ки.</a:t>
            </a:r>
          </a:p>
          <a:p>
            <a:r>
              <a:rPr lang="ru-RU" sz="3400" b="1" dirty="0" smtClean="0">
                <a:solidFill>
                  <a:schemeClr val="bg1"/>
                </a:solidFill>
              </a:rPr>
              <a:t>Надеваем в холод? Шу</a:t>
            </a:r>
            <a:r>
              <a:rPr lang="ru-RU" sz="3400" b="1" u="sng" dirty="0" smtClean="0">
                <a:solidFill>
                  <a:schemeClr val="bg1"/>
                </a:solidFill>
              </a:rPr>
              <a:t>б</a:t>
            </a:r>
            <a:r>
              <a:rPr lang="ru-RU" sz="3400" b="1" dirty="0" smtClean="0">
                <a:solidFill>
                  <a:schemeClr val="bg1"/>
                </a:solidFill>
              </a:rPr>
              <a:t>ки.</a:t>
            </a:r>
          </a:p>
          <a:p>
            <a:r>
              <a:rPr lang="ru-RU" sz="3400" b="1" dirty="0" smtClean="0">
                <a:solidFill>
                  <a:schemeClr val="bg1"/>
                </a:solidFill>
              </a:rPr>
              <a:t>Любим все сне</a:t>
            </a:r>
            <a:r>
              <a:rPr lang="ru-RU" sz="3400" b="1" u="sng" dirty="0" smtClean="0">
                <a:solidFill>
                  <a:schemeClr val="bg1"/>
                </a:solidFill>
              </a:rPr>
              <a:t>ж</a:t>
            </a:r>
            <a:r>
              <a:rPr lang="ru-RU" sz="3400" b="1" dirty="0" smtClean="0">
                <a:solidFill>
                  <a:schemeClr val="bg1"/>
                </a:solidFill>
              </a:rPr>
              <a:t>ки, сала</a:t>
            </a:r>
            <a:r>
              <a:rPr lang="ru-RU" sz="3400" b="1" u="sng" dirty="0" smtClean="0">
                <a:solidFill>
                  <a:schemeClr val="bg1"/>
                </a:solidFill>
              </a:rPr>
              <a:t>з</a:t>
            </a:r>
            <a:r>
              <a:rPr lang="ru-RU" sz="3400" b="1" dirty="0" smtClean="0">
                <a:solidFill>
                  <a:schemeClr val="bg1"/>
                </a:solidFill>
              </a:rPr>
              <a:t>ки.</a:t>
            </a:r>
          </a:p>
          <a:p>
            <a:r>
              <a:rPr lang="ru-RU" sz="3400" b="1" dirty="0" smtClean="0">
                <a:solidFill>
                  <a:schemeClr val="bg1"/>
                </a:solidFill>
              </a:rPr>
              <a:t>И читаем на ночь ска</a:t>
            </a:r>
            <a:r>
              <a:rPr lang="ru-RU" sz="3400" b="1" u="sng" dirty="0" smtClean="0">
                <a:solidFill>
                  <a:schemeClr val="bg1"/>
                </a:solidFill>
              </a:rPr>
              <a:t>з</a:t>
            </a:r>
            <a:r>
              <a:rPr lang="ru-RU" sz="3400" b="1" dirty="0" smtClean="0">
                <a:solidFill>
                  <a:schemeClr val="bg1"/>
                </a:solidFill>
              </a:rPr>
              <a:t>ки.</a:t>
            </a:r>
          </a:p>
          <a:p>
            <a:endParaRPr lang="ru-RU" sz="3400" b="1" dirty="0" smtClean="0">
              <a:solidFill>
                <a:schemeClr val="bg1"/>
              </a:solidFill>
            </a:endParaRPr>
          </a:p>
          <a:p>
            <a:endParaRPr lang="ru-RU" sz="3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g2.freepng.ru/20180328/roq/kisspng-green-blackboard-clip-art-board-5abbbe00821c75.3572260515222533125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785786" y="285728"/>
            <a:ext cx="7858180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Подчеркни парные согласные.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1" i="1" u="sng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3200" b="1" i="1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к,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3200" b="1" i="1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с, ж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ч,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2.Подчеркни слова с проверяемой парной согласной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b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1" i="1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Лошадка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дом, </a:t>
            </a:r>
            <a:r>
              <a:rPr kumimoji="0" lang="ru-RU" sz="3200" b="1" i="1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ошибка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3200" b="1" i="1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луг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3200" b="1" i="1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нос</a:t>
            </a:r>
            <a:endParaRPr kumimoji="0" lang="ru-RU" sz="1200" b="1" i="1" u="sng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3.Вставь букву: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Обе</a:t>
            </a:r>
            <a:r>
              <a:rPr lang="ru-RU" sz="3200" b="1" i="1" u="sng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</a:t>
            </a:r>
            <a:r>
              <a:rPr kumimoji="0" lang="ru-RU" sz="3200" b="1" i="1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кни</a:t>
            </a:r>
            <a:r>
              <a:rPr kumimoji="0" lang="ru-RU" sz="3200" b="1" i="1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ка, берё</a:t>
            </a:r>
            <a:r>
              <a:rPr kumimoji="0" lang="ru-RU" sz="3200" b="1" i="1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ка, носоро</a:t>
            </a:r>
            <a:r>
              <a:rPr lang="ru-RU" sz="3200" b="1" i="1" u="sng" dirty="0" smtClean="0">
                <a:solidFill>
                  <a:schemeClr val="bg1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г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Подчеркни слова, которые являются проверочными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Сапог, </a:t>
            </a:r>
            <a:r>
              <a:rPr kumimoji="0" lang="ru-RU" sz="3200" b="1" i="1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снега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3200" b="1" i="1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грибы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виноград, мороз, </a:t>
            </a:r>
            <a:r>
              <a:rPr kumimoji="0" lang="ru-RU" sz="3200" b="1" i="1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лебеди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4000" b="1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 descr="https://ds03.infourok.ru/uploads/ex/029d/0003850c-8b0c8ee0/img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42976" y="300037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hlinkClick r:id="rId2"/>
              </a:rPr>
              <a:t>фон на презентацию по русскому языку для начальной школы</a:t>
            </a:r>
            <a:endParaRPr lang="ru-RU" dirty="0" smtClean="0">
              <a:solidFill>
                <a:schemeClr val="bg1"/>
              </a:solidFill>
            </a:endParaRPr>
          </a:p>
          <a:p>
            <a:endParaRPr lang="ru-RU" dirty="0" smtClean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1538" y="221455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hlinkClick r:id="rId3"/>
              </a:rPr>
              <a:t>в алфавите пары есть их у нас всего лишь шесть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71538" y="785794"/>
            <a:ext cx="72866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hlinkClick r:id="rId4"/>
              </a:rPr>
              <a:t>https://yandex.ru/images/search?text=</a:t>
            </a: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hlinkClick r:id="rId4"/>
              </a:rPr>
              <a:t>картинки%20школьные%20по%20русскому%20языку&amp;</a:t>
            </a:r>
            <a:r>
              <a:rPr lang="en-US" dirty="0" err="1" smtClean="0">
                <a:solidFill>
                  <a:schemeClr val="tx1">
                    <a:lumMod val="50000"/>
                    <a:lumOff val="50000"/>
                  </a:schemeClr>
                </a:solidFill>
                <a:hlinkClick r:id="rId4"/>
              </a:rPr>
              <a:t>lr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hlinkClick r:id="rId4"/>
              </a:rPr>
              <a:t>=100797&amp;source=</a:t>
            </a:r>
            <a:r>
              <a:rPr lang="en-US" dirty="0" err="1" smtClean="0">
                <a:solidFill>
                  <a:schemeClr val="tx1">
                    <a:lumMod val="50000"/>
                    <a:lumOff val="50000"/>
                  </a:schemeClr>
                </a:solidFill>
                <a:hlinkClick r:id="rId4"/>
              </a:rPr>
              <a:t>wiz&amp;pos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hlinkClick r:id="rId4"/>
              </a:rPr>
              <a:t>=7&amp;rpt=</a:t>
            </a:r>
            <a:r>
              <a:rPr lang="en-US" dirty="0" err="1" smtClean="0">
                <a:solidFill>
                  <a:schemeClr val="tx1">
                    <a:lumMod val="50000"/>
                    <a:lumOff val="50000"/>
                  </a:schemeClr>
                </a:solidFill>
                <a:hlinkClick r:id="rId4"/>
              </a:rPr>
              <a:t>simage&amp;img_url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hlinkClick r:id="rId4"/>
              </a:rPr>
              <a:t>=https%3A%2F%2Fds04.infourok.ru%2Fuploads%2Fex%2F0b34%2F00048b8b-a032f5a2%2F3%2Fimg0.jpg</a:t>
            </a:r>
            <a:endParaRPr lang="ru-RU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6" name="Picture 6" descr="http://i.mycdn.me/i?r=AzEPZsRbOZEKgBhR0XGMT1RkymganirNNOPk0rVc7LvOuKaKTM5SRkZCeTgDn6uOyic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6" y="3571876"/>
            <a:ext cx="4054197" cy="307183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1357290" y="285728"/>
            <a:ext cx="55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Использованные </a:t>
            </a:r>
            <a:r>
              <a:rPr lang="ru-RU" dirty="0" err="1" smtClean="0"/>
              <a:t>интернет-источники</a:t>
            </a:r>
            <a:r>
              <a:rPr lang="ru-RU" dirty="0" smtClean="0"/>
              <a:t>:</a:t>
            </a:r>
            <a:endParaRPr lang="ru-RU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900igr.net/up/datai/174097/0002-003-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00034" y="1357298"/>
            <a:ext cx="816383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Правописание слов</a:t>
            </a:r>
          </a:p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с парной согласной в корне слова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5364" name="Picture 4" descr="https://img2.pngindir.com/20180817/ggr/kisspng-1--5b769ebc8b32c3.55251668153450054057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3214686"/>
            <a:ext cx="3571900" cy="325439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http://900igr.net/up/datai/207457/0004-004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9518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1500174"/>
            <a:ext cx="286392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Повторить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2844" y="2714620"/>
            <a:ext cx="230877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Учиться 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43240" y="1428736"/>
            <a:ext cx="5618654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что знаем о парных согласных</a:t>
            </a:r>
          </a:p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в конце и середине слова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14514" y="2571744"/>
            <a:ext cx="692948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аходить парные согласные в словах,</a:t>
            </a:r>
          </a:p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роверять их при написании, </a:t>
            </a:r>
          </a:p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подбирать проверочные слова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9" name="Picture 4" descr="http://www.tilimen.org/ustnij-jurnal-velikan-narodnoj-poezii/15802_html_6ead79f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857628"/>
            <a:ext cx="2871414" cy="228601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ds05.infourok.ru/uploads/ex/11a6/0004b90d-0d43659e/img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357422" y="3071810"/>
            <a:ext cx="62865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алфавите пары есть</a:t>
            </a:r>
          </a:p>
          <a:p>
            <a:r>
              <a:rPr lang="ru-RU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Их у нас всего лишь шесть.</a:t>
            </a:r>
          </a:p>
          <a:p>
            <a:r>
              <a:rPr lang="ru-RU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Верхний ряд всегда звенит.</a:t>
            </a:r>
          </a:p>
          <a:p>
            <a:r>
              <a:rPr lang="ru-RU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Нижний – тихо говорит.</a:t>
            </a:r>
            <a:endParaRPr lang="ru-RU" sz="3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412" name="Picture 4" descr="https://avatars.mds.yandex.net/get-pdb/2884560/d1ba38cd-e101-4991-9771-186955f13231/s1200?webp=false"/>
          <p:cNvPicPr>
            <a:picLocks noChangeAspect="1" noChangeArrowheads="1"/>
          </p:cNvPicPr>
          <p:nvPr/>
        </p:nvPicPr>
        <p:blipFill>
          <a:blip r:embed="rId3"/>
          <a:srcRect l="1135" t="15136" r="2370" b="12210"/>
          <a:stretch>
            <a:fillRect/>
          </a:stretch>
        </p:blipFill>
        <p:spPr bwMode="auto">
          <a:xfrm>
            <a:off x="1285852" y="642918"/>
            <a:ext cx="4143404" cy="233980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SONY\Desktop\7c50855bcb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1782" y="1"/>
            <a:ext cx="9205782" cy="6857999"/>
          </a:xfrm>
          <a:prstGeom prst="rect">
            <a:avLst/>
          </a:prstGeom>
          <a:noFill/>
        </p:spPr>
      </p:pic>
      <p:sp>
        <p:nvSpPr>
          <p:cNvPr id="4" name="Текст 5"/>
          <p:cNvSpPr txBox="1">
            <a:spLocks/>
          </p:cNvSpPr>
          <p:nvPr/>
        </p:nvSpPr>
        <p:spPr>
          <a:xfrm>
            <a:off x="722313" y="404665"/>
            <a:ext cx="7772400" cy="648071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Разделите слова на две группы</a:t>
            </a:r>
            <a:r>
              <a:rPr kumimoji="0" lang="ru-RU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" name="Заголовок 3"/>
          <p:cNvSpPr txBox="1">
            <a:spLocks/>
          </p:cNvSpPr>
          <p:nvPr/>
        </p:nvSpPr>
        <p:spPr>
          <a:xfrm>
            <a:off x="722313" y="980728"/>
            <a:ext cx="7772400" cy="4788247"/>
          </a:xfrm>
          <a:prstGeom prst="rect">
            <a:avLst/>
          </a:prstGeom>
        </p:spPr>
        <p:txBody>
          <a:bodyPr numCol="2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35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 </a:t>
            </a:r>
            <a:b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Сильная</a:t>
            </a:r>
          </a:p>
          <a:p>
            <a:pPr marL="0" marR="0" lvl="0" indent="0" algn="ctr" defTabSz="914400" rtl="0" eaLnBrk="1" fontAlgn="auto" latinLnBrk="0" hangingPunct="1">
              <a:lnSpc>
                <a:spcPts val="35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позиция</a:t>
            </a:r>
            <a:b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 </a:t>
            </a:r>
            <a:b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Слабая </a:t>
            </a:r>
            <a:b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позиция</a:t>
            </a:r>
            <a:b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 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тетради</a:t>
            </a:r>
            <a:b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тетрадный </a:t>
            </a:r>
            <a:b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тетрадка</a:t>
            </a:r>
            <a:b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тетрадочка </a:t>
            </a:r>
            <a:b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тетрадь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SONY\Desktop\7c50855bcb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05782" cy="6857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sp>
        <p:nvSpPr>
          <p:cNvPr id="3" name="Текст 5"/>
          <p:cNvSpPr txBox="1">
            <a:spLocks/>
          </p:cNvSpPr>
          <p:nvPr/>
        </p:nvSpPr>
        <p:spPr>
          <a:xfrm>
            <a:off x="722313" y="404665"/>
            <a:ext cx="7772400" cy="648071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Разделите слова на две группы</a:t>
            </a:r>
            <a:r>
              <a:rPr kumimoji="0" lang="ru-RU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722313" y="980728"/>
            <a:ext cx="7772400" cy="4788247"/>
          </a:xfrm>
          <a:prstGeom prst="rect">
            <a:avLst/>
          </a:prstGeom>
        </p:spPr>
        <p:txBody>
          <a:bodyPr numCol="2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35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 </a:t>
            </a:r>
            <a:b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Сильная </a:t>
            </a:r>
          </a:p>
          <a:p>
            <a:pPr marL="0" marR="0" lvl="0" indent="0" algn="ctr" defTabSz="914400" rtl="0" eaLnBrk="1" fontAlgn="auto" latinLnBrk="0" hangingPunct="1">
              <a:lnSpc>
                <a:spcPts val="35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позиция</a:t>
            </a:r>
            <a:b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 </a:t>
            </a:r>
            <a:b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Слабая </a:t>
            </a:r>
            <a:b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позиция</a:t>
            </a:r>
            <a:b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 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тетра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</a:t>
            </a:r>
            <a:b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тетра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ный </a:t>
            </a:r>
            <a:b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тетра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ка</a:t>
            </a:r>
            <a:b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тетра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очка </a:t>
            </a:r>
            <a:b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тетра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ь</a:t>
            </a:r>
            <a:b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0066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3714744" y="1714488"/>
            <a:ext cx="1941366" cy="1588"/>
          </a:xfrm>
          <a:prstGeom prst="straightConnector1">
            <a:avLst/>
          </a:prstGeom>
          <a:ln w="57150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3714744" y="2143116"/>
            <a:ext cx="1582466" cy="502916"/>
          </a:xfrm>
          <a:prstGeom prst="straightConnector1">
            <a:avLst/>
          </a:prstGeom>
          <a:ln w="57150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3643306" y="2428868"/>
            <a:ext cx="1869928" cy="1801340"/>
          </a:xfrm>
          <a:prstGeom prst="straightConnector1">
            <a:avLst/>
          </a:prstGeom>
          <a:ln w="57150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3786182" y="4364534"/>
            <a:ext cx="1857388" cy="850416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3786182" y="3500438"/>
            <a:ext cx="1785950" cy="36004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img2.freepng.ru/20180827/goc/kisspng-a-children-s-academy-clip-art-arbel-blackboard-le-on-emaz-5b8435c50d3a48.41422983153539117305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42910" y="857232"/>
            <a:ext cx="79296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chemeClr val="bg1"/>
                </a:solidFill>
              </a:rPr>
              <a:t>   </a:t>
            </a:r>
            <a:r>
              <a:rPr lang="ru-RU" sz="3600" b="1" i="1" dirty="0" err="1" smtClean="0">
                <a:solidFill>
                  <a:schemeClr val="bg1"/>
                </a:solidFill>
              </a:rPr>
              <a:t>сне.ки</a:t>
            </a:r>
            <a:r>
              <a:rPr lang="ru-RU" sz="3600" b="1" i="1" dirty="0" smtClean="0">
                <a:solidFill>
                  <a:schemeClr val="bg1"/>
                </a:solidFill>
              </a:rPr>
              <a:t>            </a:t>
            </a:r>
            <a:r>
              <a:rPr lang="ru-RU" sz="3600" b="1" i="1" dirty="0" err="1" smtClean="0">
                <a:solidFill>
                  <a:schemeClr val="bg1"/>
                </a:solidFill>
              </a:rPr>
              <a:t>сколь.кий</a:t>
            </a:r>
            <a:r>
              <a:rPr lang="ru-RU" sz="3600" b="1" i="1" dirty="0" smtClean="0">
                <a:solidFill>
                  <a:schemeClr val="bg1"/>
                </a:solidFill>
              </a:rPr>
              <a:t>          </a:t>
            </a:r>
            <a:r>
              <a:rPr lang="ru-RU" sz="3600" b="1" i="1" dirty="0" err="1" smtClean="0">
                <a:solidFill>
                  <a:schemeClr val="bg1"/>
                </a:solidFill>
              </a:rPr>
              <a:t>шу.ка</a:t>
            </a:r>
            <a:endParaRPr lang="ru-RU" sz="3600" b="1" i="1" dirty="0" smtClean="0">
              <a:solidFill>
                <a:schemeClr val="bg1"/>
              </a:solidFill>
            </a:endParaRPr>
          </a:p>
          <a:p>
            <a:r>
              <a:rPr lang="ru-RU" sz="3600" b="1" i="1" dirty="0" smtClean="0">
                <a:solidFill>
                  <a:schemeClr val="bg1"/>
                </a:solidFill>
              </a:rPr>
              <a:t>   </a:t>
            </a:r>
            <a:r>
              <a:rPr lang="ru-RU" sz="3600" b="1" i="1" dirty="0" err="1" smtClean="0">
                <a:solidFill>
                  <a:schemeClr val="bg1"/>
                </a:solidFill>
              </a:rPr>
              <a:t>лё</a:t>
            </a:r>
            <a:r>
              <a:rPr lang="ru-RU" sz="3600" b="1" i="1" dirty="0" smtClean="0">
                <a:solidFill>
                  <a:schemeClr val="bg1"/>
                </a:solidFill>
              </a:rPr>
              <a:t>.                  </a:t>
            </a:r>
            <a:r>
              <a:rPr lang="ru-RU" sz="3600" b="1" i="1" dirty="0" err="1" smtClean="0">
                <a:solidFill>
                  <a:schemeClr val="bg1"/>
                </a:solidFill>
              </a:rPr>
              <a:t>с</a:t>
            </a:r>
            <a:r>
              <a:rPr lang="ru-RU" sz="3600" b="1" i="1" dirty="0" err="1" smtClean="0">
                <a:solidFill>
                  <a:schemeClr val="bg1"/>
                </a:solidFill>
              </a:rPr>
              <a:t>угро</a:t>
            </a:r>
            <a:r>
              <a:rPr lang="ru-RU" sz="3600" b="1" i="1" dirty="0" smtClean="0">
                <a:solidFill>
                  <a:schemeClr val="bg1"/>
                </a:solidFill>
              </a:rPr>
              <a:t>.                 сне.</a:t>
            </a:r>
          </a:p>
          <a:p>
            <a:r>
              <a:rPr lang="ru-RU" sz="3600" b="1" i="1" dirty="0" smtClean="0">
                <a:solidFill>
                  <a:schemeClr val="bg1"/>
                </a:solidFill>
              </a:rPr>
              <a:t>  </a:t>
            </a:r>
            <a:r>
              <a:rPr lang="ru-RU" sz="3600" b="1" i="1" dirty="0" err="1" smtClean="0">
                <a:solidFill>
                  <a:schemeClr val="bg1"/>
                </a:solidFill>
              </a:rPr>
              <a:t>лё.кий</a:t>
            </a:r>
            <a:r>
              <a:rPr lang="ru-RU" sz="3600" b="1" i="1" dirty="0" smtClean="0">
                <a:solidFill>
                  <a:schemeClr val="bg1"/>
                </a:solidFill>
              </a:rPr>
              <a:t>           </a:t>
            </a:r>
            <a:r>
              <a:rPr lang="ru-RU" sz="3600" b="1" i="1" dirty="0" err="1" smtClean="0">
                <a:solidFill>
                  <a:schemeClr val="bg1"/>
                </a:solidFill>
              </a:rPr>
              <a:t>избу.ка</a:t>
            </a:r>
            <a:r>
              <a:rPr lang="ru-RU" sz="3600" b="1" i="1" dirty="0" smtClean="0">
                <a:solidFill>
                  <a:schemeClr val="bg1"/>
                </a:solidFill>
              </a:rPr>
              <a:t>              </a:t>
            </a:r>
            <a:r>
              <a:rPr lang="ru-RU" sz="3600" b="1" i="1" dirty="0" err="1" smtClean="0">
                <a:solidFill>
                  <a:schemeClr val="bg1"/>
                </a:solidFill>
              </a:rPr>
              <a:t>снегопа</a:t>
            </a:r>
            <a:r>
              <a:rPr lang="ru-RU" sz="3600" b="1" i="1" dirty="0" smtClean="0">
                <a:solidFill>
                  <a:schemeClr val="bg1"/>
                </a:solidFill>
              </a:rPr>
              <a:t>.</a:t>
            </a:r>
            <a:endParaRPr lang="ru-RU" sz="3600" b="1" i="1" dirty="0">
              <a:solidFill>
                <a:schemeClr val="bg1"/>
              </a:solidFill>
            </a:endParaRPr>
          </a:p>
        </p:txBody>
      </p:sp>
      <p:pic>
        <p:nvPicPr>
          <p:cNvPr id="7" name="Picture 2" descr="https://onege.ru/wp-content/uploads/2015/11/hello_html_m18d8615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22" y="3714752"/>
            <a:ext cx="2266996" cy="192882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g2.freepng.ru/20180827/goc/kisspng-a-children-s-academy-clip-art-arbel-blackboard-le-on-emaz-5b8435c50d3a48.41422983153539117305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00100" y="714356"/>
            <a:ext cx="278608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л</a:t>
            </a:r>
            <a:r>
              <a:rPr lang="ru-RU" sz="4000" b="1" dirty="0" smtClean="0">
                <a:solidFill>
                  <a:schemeClr val="bg1"/>
                </a:solidFill>
              </a:rPr>
              <a:t>ё</a:t>
            </a:r>
            <a:r>
              <a:rPr lang="ru-RU" sz="4000" b="1" u="sng" dirty="0" smtClean="0">
                <a:solidFill>
                  <a:schemeClr val="bg1"/>
                </a:solidFill>
              </a:rPr>
              <a:t>д</a:t>
            </a:r>
          </a:p>
          <a:p>
            <a:r>
              <a:rPr lang="ru-RU" sz="4000" b="1" dirty="0" smtClean="0">
                <a:solidFill>
                  <a:schemeClr val="bg1"/>
                </a:solidFill>
              </a:rPr>
              <a:t>с</a:t>
            </a:r>
            <a:r>
              <a:rPr lang="ru-RU" sz="4000" b="1" dirty="0" smtClean="0">
                <a:solidFill>
                  <a:schemeClr val="bg1"/>
                </a:solidFill>
              </a:rPr>
              <a:t>угро</a:t>
            </a:r>
            <a:r>
              <a:rPr lang="ru-RU" sz="4000" b="1" u="sng" dirty="0" smtClean="0">
                <a:solidFill>
                  <a:schemeClr val="bg1"/>
                </a:solidFill>
              </a:rPr>
              <a:t>б</a:t>
            </a:r>
          </a:p>
          <a:p>
            <a:r>
              <a:rPr lang="ru-RU" sz="4000" b="1" dirty="0" smtClean="0">
                <a:solidFill>
                  <a:schemeClr val="bg1"/>
                </a:solidFill>
              </a:rPr>
              <a:t>с</a:t>
            </a:r>
            <a:r>
              <a:rPr lang="ru-RU" sz="4000" b="1" dirty="0" smtClean="0">
                <a:solidFill>
                  <a:schemeClr val="bg1"/>
                </a:solidFill>
              </a:rPr>
              <a:t>не</a:t>
            </a:r>
            <a:r>
              <a:rPr lang="ru-RU" sz="4000" b="1" u="sng" dirty="0" smtClean="0">
                <a:solidFill>
                  <a:schemeClr val="bg1"/>
                </a:solidFill>
              </a:rPr>
              <a:t>г</a:t>
            </a:r>
          </a:p>
          <a:p>
            <a:r>
              <a:rPr lang="ru-RU" sz="4000" b="1" dirty="0" smtClean="0">
                <a:solidFill>
                  <a:schemeClr val="bg1"/>
                </a:solidFill>
              </a:rPr>
              <a:t>снегопа</a:t>
            </a:r>
            <a:r>
              <a:rPr lang="ru-RU" sz="4000" b="1" u="sng" dirty="0" smtClean="0">
                <a:solidFill>
                  <a:schemeClr val="bg1"/>
                </a:solidFill>
              </a:rPr>
              <a:t>д</a:t>
            </a:r>
            <a:endParaRPr lang="ru-RU" sz="4000" b="1" u="sng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57752" y="642918"/>
            <a:ext cx="278608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сне</a:t>
            </a:r>
            <a:r>
              <a:rPr lang="ru-RU" sz="4000" b="1" u="sng" dirty="0" smtClean="0">
                <a:solidFill>
                  <a:schemeClr val="bg1"/>
                </a:solidFill>
              </a:rPr>
              <a:t>ж</a:t>
            </a:r>
            <a:r>
              <a:rPr lang="ru-RU" sz="4000" b="1" dirty="0" smtClean="0">
                <a:solidFill>
                  <a:schemeClr val="bg1"/>
                </a:solidFill>
              </a:rPr>
              <a:t>ки</a:t>
            </a:r>
            <a:endParaRPr lang="ru-RU" sz="4000" b="1" u="sng" dirty="0" smtClean="0">
              <a:solidFill>
                <a:schemeClr val="bg1"/>
              </a:solidFill>
            </a:endParaRPr>
          </a:p>
          <a:p>
            <a:r>
              <a:rPr lang="ru-RU" sz="4000" b="1" dirty="0" smtClean="0">
                <a:solidFill>
                  <a:schemeClr val="bg1"/>
                </a:solidFill>
              </a:rPr>
              <a:t>лё</a:t>
            </a:r>
            <a:r>
              <a:rPr lang="ru-RU" sz="4000" b="1" u="sng" dirty="0" smtClean="0">
                <a:solidFill>
                  <a:schemeClr val="bg1"/>
                </a:solidFill>
              </a:rPr>
              <a:t>г</a:t>
            </a:r>
            <a:r>
              <a:rPr lang="ru-RU" sz="4000" b="1" dirty="0" smtClean="0">
                <a:solidFill>
                  <a:schemeClr val="bg1"/>
                </a:solidFill>
              </a:rPr>
              <a:t>кий</a:t>
            </a:r>
            <a:endParaRPr lang="ru-RU" sz="4000" b="1" u="sng" dirty="0" smtClean="0">
              <a:solidFill>
                <a:schemeClr val="bg1"/>
              </a:solidFill>
            </a:endParaRPr>
          </a:p>
          <a:p>
            <a:r>
              <a:rPr lang="ru-RU" sz="4000" b="1" dirty="0" smtClean="0">
                <a:solidFill>
                  <a:schemeClr val="bg1"/>
                </a:solidFill>
              </a:rPr>
              <a:t>с</a:t>
            </a:r>
            <a:r>
              <a:rPr lang="ru-RU" sz="4000" b="1" dirty="0" smtClean="0">
                <a:solidFill>
                  <a:schemeClr val="bg1"/>
                </a:solidFill>
              </a:rPr>
              <a:t>коль</a:t>
            </a:r>
            <a:r>
              <a:rPr lang="ru-RU" sz="4000" b="1" u="sng" dirty="0" smtClean="0">
                <a:solidFill>
                  <a:schemeClr val="bg1"/>
                </a:solidFill>
              </a:rPr>
              <a:t>з</a:t>
            </a:r>
            <a:r>
              <a:rPr lang="ru-RU" sz="4000" b="1" dirty="0" smtClean="0">
                <a:solidFill>
                  <a:schemeClr val="bg1"/>
                </a:solidFill>
              </a:rPr>
              <a:t>кий</a:t>
            </a:r>
          </a:p>
          <a:p>
            <a:r>
              <a:rPr lang="ru-RU" sz="4000" b="1" dirty="0" smtClean="0">
                <a:solidFill>
                  <a:schemeClr val="bg1"/>
                </a:solidFill>
              </a:rPr>
              <a:t>шу</a:t>
            </a:r>
            <a:r>
              <a:rPr lang="ru-RU" sz="4000" b="1" u="sng" dirty="0" smtClean="0">
                <a:solidFill>
                  <a:schemeClr val="bg1"/>
                </a:solidFill>
              </a:rPr>
              <a:t>б</a:t>
            </a:r>
            <a:r>
              <a:rPr lang="ru-RU" sz="4000" b="1" dirty="0" smtClean="0">
                <a:solidFill>
                  <a:schemeClr val="bg1"/>
                </a:solidFill>
              </a:rPr>
              <a:t>ка</a:t>
            </a:r>
          </a:p>
          <a:p>
            <a:r>
              <a:rPr lang="ru-RU" sz="4000" b="1" dirty="0" smtClean="0">
                <a:solidFill>
                  <a:schemeClr val="bg1"/>
                </a:solidFill>
              </a:rPr>
              <a:t>избу</a:t>
            </a:r>
            <a:r>
              <a:rPr lang="ru-RU" sz="4000" b="1" u="sng" dirty="0" smtClean="0">
                <a:solidFill>
                  <a:schemeClr val="bg1"/>
                </a:solidFill>
              </a:rPr>
              <a:t>ш</a:t>
            </a:r>
            <a:r>
              <a:rPr lang="ru-RU" sz="4000" b="1" dirty="0" smtClean="0">
                <a:solidFill>
                  <a:schemeClr val="bg1"/>
                </a:solidFill>
              </a:rPr>
              <a:t>ка</a:t>
            </a:r>
          </a:p>
          <a:p>
            <a:endParaRPr lang="ru-RU" sz="4000" b="1" u="sng" dirty="0">
              <a:solidFill>
                <a:schemeClr val="bg1"/>
              </a:solidFill>
            </a:endParaRPr>
          </a:p>
        </p:txBody>
      </p:sp>
      <p:pic>
        <p:nvPicPr>
          <p:cNvPr id="21506" name="Picture 2" descr="https://onege.ru/wp-content/uploads/2015/11/hello_html_m18d8615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4071942"/>
            <a:ext cx="2143140" cy="182344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avatars.mds.yandex.net/get-pdb/2187890/1a0f08b0-58f9-4d22-9e96-3cb1a308d692/s1200?webp=fal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229</Words>
  <PresentationFormat>Экран (4:3)</PresentationFormat>
  <Paragraphs>55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Uzer</dc:creator>
  <cp:lastModifiedBy>Uzer</cp:lastModifiedBy>
  <cp:revision>14</cp:revision>
  <dcterms:created xsi:type="dcterms:W3CDTF">2020-10-30T17:24:22Z</dcterms:created>
  <dcterms:modified xsi:type="dcterms:W3CDTF">2020-10-30T19:43:13Z</dcterms:modified>
</cp:coreProperties>
</file>