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8;&#1086;&#1082;-&#1072;&#1089;&#1090;&#1077;&#1088;&#1086;&#1080;&#1076;\&#1058;&#1072;&#1073;&#1083;&#1080;&#1094;&#1072;%20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8;&#1086;&#1082;-&#1072;&#1089;&#1090;&#1077;&#1088;&#1086;&#1080;&#1076;\&#1058;&#1072;&#1073;&#1083;&#1080;&#1094;&#1072;%20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8;&#1086;&#1082;-&#1072;&#1089;&#1090;&#1077;&#1088;&#1086;&#1080;&#1076;\&#1058;&#1072;&#1073;&#1083;&#1080;&#1094;&#1072;%20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8;&#1086;&#1082;-&#1072;&#1089;&#1090;&#1077;&#1088;&#1086;&#1080;&#1076;\&#1058;&#1072;&#1073;&#1083;&#1080;&#1094;&#1072;%20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6"/>
  <c:chart>
    <c:title>
      <c:tx>
        <c:rich>
          <a:bodyPr/>
          <a:lstStyle/>
          <a:p>
            <a:pPr>
              <a:defRPr/>
            </a:pPr>
            <a:r>
              <a:rPr lang="ru-RU"/>
              <a:t>Спектр. класс </a:t>
            </a:r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Лист1!$A$4</c:f>
              <c:strCache>
                <c:ptCount val="1"/>
                <c:pt idx="0">
                  <c:v>Кратность </c:v>
                </c:pt>
              </c:strCache>
            </c:strRef>
          </c:tx>
          <c:cat>
            <c:multiLvlStrRef>
              <c:f>Лист1!$B$2:$E$3</c:f>
              <c:multiLvlStrCache>
                <c:ptCount val="4"/>
                <c:lvl>
                  <c:pt idx="0">
                    <c:v>B</c:v>
                  </c:pt>
                  <c:pt idx="1">
                    <c:v>C</c:v>
                  </c:pt>
                  <c:pt idx="2">
                    <c:v>S</c:v>
                  </c:pt>
                  <c:pt idx="3">
                    <c:v>U</c:v>
                  </c:pt>
                </c:lvl>
                <c:lvl>
                  <c:pt idx="0">
                    <c:v>Варианта </c:v>
                  </c:pt>
                </c:lvl>
              </c:multiLvlStrCache>
            </c:multiLvlStrRef>
          </c:cat>
          <c:val>
            <c:numRef>
              <c:f>Лист1!$B$4:$E$4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8</c:v>
                </c:pt>
                <c:pt idx="3">
                  <c:v>3</c:v>
                </c:pt>
              </c:numCache>
            </c:numRef>
          </c:val>
        </c:ser>
        <c:marker val="1"/>
        <c:axId val="73244032"/>
        <c:axId val="87018496"/>
      </c:lineChart>
      <c:catAx>
        <c:axId val="73244032"/>
        <c:scaling>
          <c:orientation val="minMax"/>
        </c:scaling>
        <c:axPos val="b"/>
        <c:tickLblPos val="nextTo"/>
        <c:crossAx val="87018496"/>
        <c:crosses val="autoZero"/>
        <c:auto val="1"/>
        <c:lblAlgn val="ctr"/>
        <c:lblOffset val="100"/>
      </c:catAx>
      <c:valAx>
        <c:axId val="87018496"/>
        <c:scaling>
          <c:orientation val="minMax"/>
        </c:scaling>
        <c:axPos val="l"/>
        <c:majorGridlines/>
        <c:numFmt formatCode="General" sourceLinked="1"/>
        <c:tickLblPos val="nextTo"/>
        <c:crossAx val="7324403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5"/>
  <c:chart>
    <c:title>
      <c:tx>
        <c:rich>
          <a:bodyPr/>
          <a:lstStyle/>
          <a:p>
            <a:pPr>
              <a:defRPr/>
            </a:pPr>
            <a:r>
              <a:rPr lang="ru-RU"/>
              <a:t>Спектр. класс </a:t>
            </a:r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Лист1!$A$21</c:f>
              <c:strCache>
                <c:ptCount val="1"/>
                <c:pt idx="0">
                  <c:v>Частота</c:v>
                </c:pt>
              </c:strCache>
            </c:strRef>
          </c:tx>
          <c:cat>
            <c:multiLvlStrRef>
              <c:f>Лист1!$B$18:$E$19</c:f>
              <c:multiLvlStrCache>
                <c:ptCount val="4"/>
                <c:lvl>
                  <c:pt idx="0">
                    <c:v>B</c:v>
                  </c:pt>
                  <c:pt idx="1">
                    <c:v>C</c:v>
                  </c:pt>
                  <c:pt idx="2">
                    <c:v>S</c:v>
                  </c:pt>
                  <c:pt idx="3">
                    <c:v>U</c:v>
                  </c:pt>
                </c:lvl>
                <c:lvl>
                  <c:pt idx="0">
                    <c:v>Варианта </c:v>
                  </c:pt>
                </c:lvl>
              </c:multiLvlStrCache>
            </c:multiLvlStrRef>
          </c:cat>
          <c:val>
            <c:numRef>
              <c:f>Лист1!$B$21:$E$21</c:f>
              <c:numCache>
                <c:formatCode>0.00</c:formatCode>
                <c:ptCount val="4"/>
                <c:pt idx="0">
                  <c:v>7.1428571428571425E-2</c:v>
                </c:pt>
                <c:pt idx="1">
                  <c:v>0.14285714285714307</c:v>
                </c:pt>
                <c:pt idx="2">
                  <c:v>0.57142857142857229</c:v>
                </c:pt>
                <c:pt idx="3">
                  <c:v>0.21428571428571427</c:v>
                </c:pt>
              </c:numCache>
            </c:numRef>
          </c:val>
        </c:ser>
        <c:marker val="1"/>
        <c:axId val="89979136"/>
        <c:axId val="94635520"/>
      </c:lineChart>
      <c:catAx>
        <c:axId val="89979136"/>
        <c:scaling>
          <c:orientation val="minMax"/>
        </c:scaling>
        <c:axPos val="b"/>
        <c:tickLblPos val="nextTo"/>
        <c:crossAx val="94635520"/>
        <c:crosses val="autoZero"/>
        <c:auto val="1"/>
        <c:lblAlgn val="ctr"/>
        <c:lblOffset val="100"/>
      </c:catAx>
      <c:valAx>
        <c:axId val="94635520"/>
        <c:scaling>
          <c:orientation val="minMax"/>
        </c:scaling>
        <c:axPos val="l"/>
        <c:majorGridlines/>
        <c:numFmt formatCode="0.00" sourceLinked="1"/>
        <c:tickLblPos val="nextTo"/>
        <c:crossAx val="8997913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7"/>
  <c:chart>
    <c:title>
      <c:tx>
        <c:rich>
          <a:bodyPr/>
          <a:lstStyle/>
          <a:p>
            <a:pPr>
              <a:defRPr/>
            </a:pPr>
            <a:r>
              <a:rPr lang="ru-RU"/>
              <a:t>Спектр. класс </a:t>
            </a:r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'[Таблица 1.xlsx]Лист1'!$A$28</c:f>
              <c:strCache>
                <c:ptCount val="1"/>
                <c:pt idx="0">
                  <c:v>Частота %</c:v>
                </c:pt>
              </c:strCache>
            </c:strRef>
          </c:tx>
          <c:cat>
            <c:multiLvlStrRef>
              <c:f>'[Таблица 1.xlsx]Лист1'!$B$24:$E$25</c:f>
              <c:multiLvlStrCache>
                <c:ptCount val="4"/>
                <c:lvl>
                  <c:pt idx="0">
                    <c:v>B</c:v>
                  </c:pt>
                  <c:pt idx="1">
                    <c:v>C</c:v>
                  </c:pt>
                  <c:pt idx="2">
                    <c:v>S</c:v>
                  </c:pt>
                  <c:pt idx="3">
                    <c:v>U</c:v>
                  </c:pt>
                </c:lvl>
                <c:lvl>
                  <c:pt idx="0">
                    <c:v>Варианта </c:v>
                  </c:pt>
                </c:lvl>
              </c:multiLvlStrCache>
            </c:multiLvlStrRef>
          </c:cat>
          <c:val>
            <c:numRef>
              <c:f>'[Таблица 1.xlsx]Лист1'!$B$28:$E$28</c:f>
              <c:numCache>
                <c:formatCode>0%</c:formatCode>
                <c:ptCount val="4"/>
                <c:pt idx="0">
                  <c:v>7.1428571428571425E-2</c:v>
                </c:pt>
                <c:pt idx="1">
                  <c:v>0.14285714285714318</c:v>
                </c:pt>
                <c:pt idx="2">
                  <c:v>0.57142857142857273</c:v>
                </c:pt>
                <c:pt idx="3">
                  <c:v>0.21428571428571427</c:v>
                </c:pt>
              </c:numCache>
            </c:numRef>
          </c:val>
        </c:ser>
        <c:marker val="1"/>
        <c:axId val="83645184"/>
        <c:axId val="83647872"/>
      </c:lineChart>
      <c:catAx>
        <c:axId val="83645184"/>
        <c:scaling>
          <c:orientation val="minMax"/>
        </c:scaling>
        <c:axPos val="b"/>
        <c:tickLblPos val="nextTo"/>
        <c:crossAx val="83647872"/>
        <c:crosses val="autoZero"/>
        <c:auto val="1"/>
        <c:lblAlgn val="ctr"/>
        <c:lblOffset val="100"/>
      </c:catAx>
      <c:valAx>
        <c:axId val="83647872"/>
        <c:scaling>
          <c:orientation val="minMax"/>
        </c:scaling>
        <c:axPos val="l"/>
        <c:majorGridlines/>
        <c:numFmt formatCode="0%" sourceLinked="1"/>
        <c:tickLblPos val="nextTo"/>
        <c:crossAx val="8364518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9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Лист1!$A$5</c:f>
              <c:strCache>
                <c:ptCount val="1"/>
                <c:pt idx="0">
                  <c:v>Диаметр, км</c:v>
                </c:pt>
              </c:strCache>
            </c:strRef>
          </c:tx>
          <c:cat>
            <c:multiLvlStrRef>
              <c:f>Лист1!$B$3:$M$4</c:f>
              <c:multiLvlStrCache>
                <c:ptCount val="12"/>
                <c:lvl>
                  <c:pt idx="0">
                    <c:v>Юнона</c:v>
                  </c:pt>
                  <c:pt idx="1">
                    <c:v>Веста</c:v>
                  </c:pt>
                  <c:pt idx="2">
                    <c:v>Флора</c:v>
                  </c:pt>
                  <c:pt idx="3">
                    <c:v>Ида</c:v>
                  </c:pt>
                  <c:pt idx="4">
                    <c:v>Эрос</c:v>
                  </c:pt>
                  <c:pt idx="5">
                    <c:v>Гаспара</c:v>
                  </c:pt>
                  <c:pt idx="6">
                    <c:v>Икарус</c:v>
                  </c:pt>
                  <c:pt idx="7">
                    <c:v>Географ</c:v>
                  </c:pt>
                  <c:pt idx="8">
                    <c:v>Аполлон</c:v>
                  </c:pt>
                  <c:pt idx="9">
                    <c:v>Хирон</c:v>
                  </c:pt>
                  <c:pt idx="10">
                    <c:v>Тоутатис</c:v>
                  </c:pt>
                  <c:pt idx="11">
                    <c:v>Касталия</c:v>
                  </c:pt>
                </c:lvl>
                <c:lvl>
                  <c:pt idx="0">
                    <c:v>Название астероида</c:v>
                  </c:pt>
                </c:lvl>
              </c:multiLvlStrCache>
            </c:multiLvlStrRef>
          </c:cat>
          <c:val>
            <c:numRef>
              <c:f>Лист1!$B$5:$M$5</c:f>
              <c:numCache>
                <c:formatCode>General</c:formatCode>
                <c:ptCount val="12"/>
                <c:pt idx="0">
                  <c:v>240</c:v>
                </c:pt>
                <c:pt idx="1">
                  <c:v>530</c:v>
                </c:pt>
                <c:pt idx="2">
                  <c:v>141</c:v>
                </c:pt>
                <c:pt idx="3">
                  <c:v>1334</c:v>
                </c:pt>
                <c:pt idx="4">
                  <c:v>5577</c:v>
                </c:pt>
                <c:pt idx="5">
                  <c:v>2508</c:v>
                </c:pt>
                <c:pt idx="6">
                  <c:v>1.4</c:v>
                </c:pt>
                <c:pt idx="7">
                  <c:v>2</c:v>
                </c:pt>
                <c:pt idx="8">
                  <c:v>1.6</c:v>
                </c:pt>
                <c:pt idx="9">
                  <c:v>180</c:v>
                </c:pt>
                <c:pt idx="10">
                  <c:v>20.975999999999978</c:v>
                </c:pt>
                <c:pt idx="11">
                  <c:v>1.44</c:v>
                </c:pt>
              </c:numCache>
            </c:numRef>
          </c:val>
        </c:ser>
        <c:axId val="76833152"/>
        <c:axId val="77022336"/>
      </c:barChart>
      <c:catAx>
        <c:axId val="76833152"/>
        <c:scaling>
          <c:orientation val="minMax"/>
        </c:scaling>
        <c:axPos val="b"/>
        <c:tickLblPos val="nextTo"/>
        <c:crossAx val="77022336"/>
        <c:crosses val="autoZero"/>
        <c:auto val="1"/>
        <c:lblAlgn val="ctr"/>
        <c:lblOffset val="100"/>
      </c:catAx>
      <c:valAx>
        <c:axId val="77022336"/>
        <c:scaling>
          <c:orientation val="minMax"/>
          <c:max val="5800"/>
        </c:scaling>
        <c:axPos val="l"/>
        <c:majorGridlines/>
        <c:numFmt formatCode="General" sourceLinked="1"/>
        <c:tickLblPos val="nextTo"/>
        <c:crossAx val="7683315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533400" y="838200"/>
          <a:ext cx="8077199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609600" y="685800"/>
          <a:ext cx="79248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609600" y="685800"/>
          <a:ext cx="79248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28600" y="381000"/>
          <a:ext cx="8686801" cy="843344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52345"/>
                <a:gridCol w="638855"/>
                <a:gridCol w="560413"/>
                <a:gridCol w="560413"/>
                <a:gridCol w="527257"/>
                <a:gridCol w="655029"/>
                <a:gridCol w="655029"/>
                <a:gridCol w="664731"/>
                <a:gridCol w="692226"/>
                <a:gridCol w="692226"/>
                <a:gridCol w="714869"/>
                <a:gridCol w="736704"/>
                <a:gridCol w="736704"/>
              </a:tblGrid>
              <a:tr h="16561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b"/>
                </a:tc>
                <a:tc gridSpan="1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Название астероида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49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Юнона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Веста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Флора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Ида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Эрос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Гаспара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Икарус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Географ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Аполлон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Хирон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Тоутатис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Касталия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b"/>
                </a:tc>
              </a:tr>
              <a:tr h="3312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Диаметр, км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240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530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141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1334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5577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2508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1,4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1,6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180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20,976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/>
                        <a:t>1,44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6" marR="64806" marT="0" marB="0" anchor="ctr"/>
                </a:tc>
              </a:tr>
            </a:tbl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381000" y="1371600"/>
          <a:ext cx="8382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</Words>
  <Application>Microsoft Office PowerPoint</Application>
  <PresentationFormat>Экран (4:3)</PresentationFormat>
  <Paragraphs>31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Office Theme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 и Дмитрий</dc:creator>
  <cp:lastModifiedBy>Юлия и Дмитрий</cp:lastModifiedBy>
  <cp:revision>1</cp:revision>
  <dcterms:created xsi:type="dcterms:W3CDTF">2014-03-14T14:31:46Z</dcterms:created>
  <dcterms:modified xsi:type="dcterms:W3CDTF">2014-03-14T14:40:38Z</dcterms:modified>
</cp:coreProperties>
</file>