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1" r:id="rId7"/>
    <p:sldId id="265" r:id="rId8"/>
    <p:sldId id="266" r:id="rId9"/>
    <p:sldId id="263" r:id="rId10"/>
    <p:sldId id="268" r:id="rId11"/>
    <p:sldId id="269" r:id="rId12"/>
    <p:sldId id="270" r:id="rId13"/>
    <p:sldId id="271" r:id="rId14"/>
    <p:sldId id="267" r:id="rId15"/>
    <p:sldId id="264"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242" y="53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9E19430-61E9-48EC-A479-9C3D97FF0224}" type="datetimeFigureOut">
              <a:rPr lang="ru-RU" smtClean="0"/>
              <a:pPr/>
              <a:t>17.04.2026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E19430-61E9-48EC-A479-9C3D97FF0224}" type="datetimeFigureOut">
              <a:rPr lang="ru-RU" smtClean="0"/>
              <a:pPr/>
              <a:t>17.04.2026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7DEB1B-1A36-4F45-B797-FB09D4BA3A9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b1.culture.ru/c/609723.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b1.culture.ru/c/609731.jpg"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44" y="214291"/>
            <a:ext cx="8858312" cy="2134590"/>
          </a:xfrm>
        </p:spPr>
        <p:txBody>
          <a:bodyPr>
            <a:normAutofit fontScale="90000"/>
          </a:bodyPr>
          <a:lstStyle/>
          <a:p>
            <a:r>
              <a:rPr lang="ru-RU" sz="7200" dirty="0" err="1">
                <a:solidFill>
                  <a:srgbClr val="7030A0"/>
                </a:solidFill>
              </a:rPr>
              <a:t>Лихачёвские</a:t>
            </a:r>
            <a:r>
              <a:rPr lang="ru-RU" sz="7200" dirty="0">
                <a:solidFill>
                  <a:srgbClr val="7030A0"/>
                </a:solidFill>
              </a:rPr>
              <a:t> чтения</a:t>
            </a:r>
            <a:r>
              <a:rPr lang="ru-RU" sz="7200" dirty="0"/>
              <a:t/>
            </a:r>
            <a:br>
              <a:rPr lang="ru-RU" sz="7200" dirty="0"/>
            </a:br>
            <a:r>
              <a:rPr lang="ru-RU" dirty="0"/>
              <a:t/>
            </a:r>
            <a:br>
              <a:rPr lang="ru-RU" dirty="0"/>
            </a:br>
            <a:endParaRPr lang="ru-RU" dirty="0"/>
          </a:p>
        </p:txBody>
      </p:sp>
      <p:pic>
        <p:nvPicPr>
          <p:cNvPr id="1026" name="Picture 2" descr="172_99_Image0054"/>
          <p:cNvPicPr>
            <a:picLocks noChangeAspect="1" noChangeArrowheads="1"/>
          </p:cNvPicPr>
          <p:nvPr/>
        </p:nvPicPr>
        <p:blipFill>
          <a:blip r:embed="rId2" cstate="print"/>
          <a:srcRect/>
          <a:stretch>
            <a:fillRect/>
          </a:stretch>
        </p:blipFill>
        <p:spPr bwMode="auto">
          <a:xfrm>
            <a:off x="323528" y="1196752"/>
            <a:ext cx="4211960" cy="5237021"/>
          </a:xfrm>
          <a:prstGeom prst="rect">
            <a:avLst/>
          </a:prstGeom>
          <a:noFill/>
          <a:ln w="9525">
            <a:noFill/>
            <a:miter lim="800000"/>
            <a:headEnd/>
            <a:tailEnd/>
          </a:ln>
        </p:spPr>
      </p:pic>
      <p:sp>
        <p:nvSpPr>
          <p:cNvPr id="1027" name="Rectangle 3"/>
          <p:cNvSpPr>
            <a:spLocks noChangeArrowheads="1"/>
          </p:cNvSpPr>
          <p:nvPr/>
        </p:nvSpPr>
        <p:spPr bwMode="auto">
          <a:xfrm>
            <a:off x="4716016" y="1484784"/>
            <a:ext cx="3744416" cy="4247220"/>
          </a:xfrm>
          <a:prstGeom prst="rect">
            <a:avLst/>
          </a:prstGeom>
          <a:solidFill>
            <a:srgbClr val="FFFFFF"/>
          </a:solidFill>
          <a:ln w="9525">
            <a:noFill/>
            <a:miter lim="800000"/>
            <a:headEnd/>
            <a:tailEnd/>
          </a:ln>
          <a:effectLst/>
        </p:spPr>
        <p:txBody>
          <a:bodyPr vert="horz" wrap="square" lIns="91440" tIns="152352" rIns="91440" bIns="15235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a:ln>
                  <a:noFill/>
                </a:ln>
                <a:solidFill>
                  <a:srgbClr val="FF6200"/>
                </a:solidFill>
                <a:effectLst/>
                <a:latin typeface="Arial" pitchFamily="34" charset="0"/>
                <a:cs typeface="Arial" pitchFamily="34" charset="0"/>
              </a:rPr>
              <a:t>Академик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a:ln>
                  <a:noFill/>
                </a:ln>
                <a:solidFill>
                  <a:srgbClr val="7030A0"/>
                </a:solidFill>
                <a:effectLst/>
                <a:latin typeface="Arial" pitchFamily="34" charset="0"/>
                <a:cs typeface="Arial" pitchFamily="34" charset="0"/>
              </a:rPr>
              <a:t>Дмитрий Сергеевич Лихачев </a:t>
            </a:r>
            <a:r>
              <a:rPr kumimoji="0" lang="ru-RU" sz="3200" b="0" i="0" u="none" strike="noStrike" cap="none" normalizeH="0" baseline="0" dirty="0">
                <a:ln>
                  <a:noFill/>
                </a:ln>
                <a:solidFill>
                  <a:srgbClr val="FF6200"/>
                </a:solidFill>
                <a:effectLst/>
                <a:latin typeface="Arial" pitchFamily="34" charset="0"/>
                <a:cs typeface="Arial" pitchFamily="34" charset="0"/>
              </a:rPr>
              <a:t>— выдающийся культуролог ХХ века</a:t>
            </a:r>
            <a:endParaRPr kumimoji="0" lang="ru-RU" sz="32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360040"/>
          </a:xfrm>
        </p:spPr>
        <p:txBody>
          <a:bodyPr>
            <a:normAutofit fontScale="90000"/>
          </a:bodyPr>
          <a:lstStyle/>
          <a:p>
            <a:r>
              <a:rPr lang="ru-RU" sz="2200" b="1" dirty="0">
                <a:solidFill>
                  <a:srgbClr val="0070C0"/>
                </a:solidFill>
              </a:rPr>
              <a:t>Письмо №5 «В чем смысл жизни?»</a:t>
            </a:r>
            <a:br>
              <a:rPr lang="ru-RU" sz="2200" b="1" dirty="0">
                <a:solidFill>
                  <a:srgbClr val="0070C0"/>
                </a:solidFill>
              </a:rPr>
            </a:br>
            <a:r>
              <a:rPr lang="ru-RU" sz="2200" b="1" dirty="0">
                <a:solidFill>
                  <a:srgbClr val="0070C0"/>
                </a:solidFill>
              </a:rPr>
              <a:t>/ Проблема смысла жизни, ценности жизни, цели жизни. /</a:t>
            </a:r>
            <a:r>
              <a:rPr lang="ru-RU" sz="2200" dirty="0"/>
              <a:t/>
            </a:r>
            <a:br>
              <a:rPr lang="ru-RU" sz="2200" dirty="0"/>
            </a:br>
            <a:r>
              <a:rPr lang="ru-RU" sz="2200" dirty="0"/>
              <a:t> </a:t>
            </a:r>
            <a:r>
              <a:rPr lang="ru-RU" sz="1400" dirty="0"/>
              <a:t/>
            </a:r>
            <a:br>
              <a:rPr lang="ru-RU" sz="1400" dirty="0"/>
            </a:br>
            <a:endParaRPr lang="ru-RU" sz="1400" dirty="0"/>
          </a:p>
        </p:txBody>
      </p:sp>
      <p:sp>
        <p:nvSpPr>
          <p:cNvPr id="3" name="Содержимое 2"/>
          <p:cNvSpPr>
            <a:spLocks noGrp="1"/>
          </p:cNvSpPr>
          <p:nvPr>
            <p:ph idx="1"/>
          </p:nvPr>
        </p:nvSpPr>
        <p:spPr>
          <a:xfrm>
            <a:off x="214282" y="1071546"/>
            <a:ext cx="8229600" cy="5361459"/>
          </a:xfrm>
        </p:spPr>
        <p:txBody>
          <a:bodyPr>
            <a:normAutofit/>
          </a:bodyPr>
          <a:lstStyle/>
          <a:p>
            <a:pPr>
              <a:buNone/>
            </a:pPr>
            <a:r>
              <a:rPr lang="ru-RU" sz="1800" i="1" dirty="0"/>
              <a:t>Самая большая ценность в мире – </a:t>
            </a:r>
            <a:r>
              <a:rPr lang="ru-RU" sz="1800" i="1" dirty="0">
                <a:solidFill>
                  <a:srgbClr val="FF0000"/>
                </a:solidFill>
              </a:rPr>
              <a:t>жизнь. </a:t>
            </a:r>
            <a:r>
              <a:rPr lang="ru-RU" sz="1800" i="1" dirty="0"/>
              <a:t>Каждая</a:t>
            </a:r>
            <a:r>
              <a:rPr lang="ru-RU" sz="1800" i="1" dirty="0">
                <a:solidFill>
                  <a:srgbClr val="FF0000"/>
                </a:solidFill>
              </a:rPr>
              <a:t> жизнь </a:t>
            </a:r>
            <a:r>
              <a:rPr lang="ru-RU" sz="1800" i="1" dirty="0"/>
              <a:t>важна: чужая, своя, животных и растений. Можно по-разному определять цель своего существования, но цель должна быть. Иначе не будет жизни.</a:t>
            </a:r>
          </a:p>
          <a:p>
            <a:pPr>
              <a:buNone/>
            </a:pPr>
            <a:r>
              <a:rPr lang="ru-RU" sz="1800" i="1" dirty="0">
                <a:solidFill>
                  <a:srgbClr val="FF0000"/>
                </a:solidFill>
              </a:rPr>
              <a:t>Жизнь</a:t>
            </a:r>
            <a:r>
              <a:rPr lang="ru-RU" sz="1800" i="1" dirty="0"/>
              <a:t> – это творчество, но это не значит, что каждый человек должен быть художником или ученым. Нужно творить добро вокруг себя. Жизненная задача должна диктоваться добротой. Добро не может быть глупо. Добрый поступок никогда не глуп. </a:t>
            </a:r>
          </a:p>
          <a:p>
            <a:pPr>
              <a:buNone/>
            </a:pPr>
            <a:r>
              <a:rPr lang="ru-RU" sz="1800" i="1" dirty="0"/>
              <a:t>Одно правило в </a:t>
            </a:r>
            <a:r>
              <a:rPr lang="ru-RU" sz="1800" i="1" dirty="0">
                <a:solidFill>
                  <a:srgbClr val="FF0000"/>
                </a:solidFill>
              </a:rPr>
              <a:t>жизни</a:t>
            </a:r>
            <a:r>
              <a:rPr lang="ru-RU" sz="1800" i="1" dirty="0"/>
              <a:t> должно быть у каждого человека, в его цели жизни, в его принципах жизни, в его поведении: надо прожить жизнь с достоинством, чтобы не стыдно было вспомнить.</a:t>
            </a:r>
          </a:p>
          <a:p>
            <a:pPr fontAlgn="base">
              <a:buNone/>
            </a:pPr>
            <a:r>
              <a:rPr lang="ru-RU" sz="1800" i="1" dirty="0"/>
              <a:t>Ради достоинства </a:t>
            </a:r>
            <a:r>
              <a:rPr lang="ru-RU" sz="1800" i="1" dirty="0">
                <a:solidFill>
                  <a:srgbClr val="FF0000"/>
                </a:solidFill>
              </a:rPr>
              <a:t>жизни</a:t>
            </a:r>
            <a:r>
              <a:rPr lang="ru-RU" sz="1800" i="1" dirty="0"/>
              <a:t> надо уметь отказываться от мелких удовольствий и немалых тоже… Уметь извиняться, признавать перед другими ошибку – лучше, чем юлить и врать.</a:t>
            </a:r>
          </a:p>
          <a:p>
            <a:pPr>
              <a:buNone/>
            </a:pPr>
            <a:r>
              <a:rPr lang="ru-RU" sz="1800" dirty="0"/>
              <a:t> </a:t>
            </a:r>
          </a:p>
          <a:p>
            <a:pPr>
              <a:buNone/>
            </a:pPr>
            <a:endParaRPr lang="ru-RU" sz="1800" dirty="0"/>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4643438" y="4786322"/>
            <a:ext cx="3071834" cy="185738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274638"/>
            <a:ext cx="6419056" cy="1143000"/>
          </a:xfrm>
        </p:spPr>
        <p:txBody>
          <a:bodyPr>
            <a:normAutofit fontScale="90000"/>
          </a:bodyPr>
          <a:lstStyle/>
          <a:p>
            <a:r>
              <a:rPr lang="ru-RU" sz="2400" b="1" dirty="0">
                <a:solidFill>
                  <a:srgbClr val="0070C0"/>
                </a:solidFill>
              </a:rPr>
              <a:t>Письмо №13 «О воспитанности»</a:t>
            </a:r>
            <a:br>
              <a:rPr lang="ru-RU" sz="2400" b="1" dirty="0">
                <a:solidFill>
                  <a:srgbClr val="0070C0"/>
                </a:solidFill>
              </a:rPr>
            </a:br>
            <a:r>
              <a:rPr lang="ru-RU" sz="2400" b="1" dirty="0">
                <a:solidFill>
                  <a:srgbClr val="0070C0"/>
                </a:solidFill>
              </a:rPr>
              <a:t>/ Проблема воспитанности. Кто такой воспитанный человек?</a:t>
            </a:r>
            <a:r>
              <a:rPr lang="ru-RU" sz="1400" b="1" dirty="0">
                <a:solidFill>
                  <a:srgbClr val="0070C0"/>
                </a:solidFill>
              </a:rPr>
              <a:t> / </a:t>
            </a:r>
            <a:endParaRPr lang="ru-RU" sz="1400" dirty="0"/>
          </a:p>
        </p:txBody>
      </p:sp>
      <p:sp>
        <p:nvSpPr>
          <p:cNvPr id="3" name="Содержимое 2"/>
          <p:cNvSpPr>
            <a:spLocks noGrp="1"/>
          </p:cNvSpPr>
          <p:nvPr>
            <p:ph idx="1"/>
          </p:nvPr>
        </p:nvSpPr>
        <p:spPr>
          <a:xfrm>
            <a:off x="428596" y="2000240"/>
            <a:ext cx="8229600" cy="4353347"/>
          </a:xfrm>
        </p:spPr>
        <p:txBody>
          <a:bodyPr>
            <a:noAutofit/>
          </a:bodyPr>
          <a:lstStyle/>
          <a:p>
            <a:pPr fontAlgn="base">
              <a:buNone/>
            </a:pPr>
            <a:r>
              <a:rPr lang="ru-RU" sz="1800" i="1" dirty="0"/>
              <a:t>Получить хорошее воспитание можно не только в своей семье или в школе, но и… у </a:t>
            </a:r>
            <a:r>
              <a:rPr lang="ru-RU" sz="1800" i="1" dirty="0">
                <a:solidFill>
                  <a:srgbClr val="FF0000"/>
                </a:solidFill>
              </a:rPr>
              <a:t>самого себя.</a:t>
            </a:r>
            <a:endParaRPr lang="ru-RU" sz="1800" i="1" dirty="0"/>
          </a:p>
          <a:p>
            <a:pPr fontAlgn="base">
              <a:buNone/>
            </a:pPr>
            <a:r>
              <a:rPr lang="ru-RU" sz="1800" i="1" dirty="0">
                <a:solidFill>
                  <a:srgbClr val="FF0000"/>
                </a:solidFill>
              </a:rPr>
              <a:t>Воспитанный человек </a:t>
            </a:r>
            <a:r>
              <a:rPr lang="ru-RU" sz="1800" i="1" dirty="0"/>
              <a:t>– это тот, кто хочет и умеет считаться с другими, это тот, кому собственная вежливость не только привычна и легка, но и приятна. Это тот, кто в равной степени вежлив и со старшим и с младшим годами и по положению.</a:t>
            </a:r>
          </a:p>
          <a:p>
            <a:pPr fontAlgn="base">
              <a:buNone/>
            </a:pPr>
            <a:r>
              <a:rPr lang="ru-RU" sz="1800" i="1" dirty="0">
                <a:solidFill>
                  <a:srgbClr val="FF0000"/>
                </a:solidFill>
              </a:rPr>
              <a:t>Воспитанный человек </a:t>
            </a:r>
            <a:r>
              <a:rPr lang="ru-RU" sz="1800" i="1" dirty="0"/>
              <a:t>во всех отношениях не ведет себя «громко», экономит время других , строго выполняет данные другим обещания, не важничает, не «задирает нос» и всегда один и тот же – дома, в школе, в институте, на работе, в магазине и в автобусе.</a:t>
            </a:r>
          </a:p>
          <a:p>
            <a:pPr>
              <a:buNone/>
            </a:pPr>
            <a:r>
              <a:rPr lang="ru-RU" sz="1800" i="1" dirty="0"/>
              <a:t>Надо не запоминать сотни правил, а запомнить одно – необходимость уважительного отношения к другим. </a:t>
            </a:r>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0" y="188640"/>
            <a:ext cx="2915816" cy="188303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43808" y="620688"/>
            <a:ext cx="5770984" cy="864096"/>
          </a:xfrm>
        </p:spPr>
        <p:txBody>
          <a:bodyPr>
            <a:noAutofit/>
          </a:bodyPr>
          <a:lstStyle/>
          <a:p>
            <a:r>
              <a:rPr lang="ru-RU" sz="2400" b="1" dirty="0">
                <a:solidFill>
                  <a:srgbClr val="FF0000"/>
                </a:solidFill>
              </a:rPr>
              <a:t>Письмо №22 «Любите читать</a:t>
            </a:r>
            <a:br>
              <a:rPr lang="ru-RU" sz="2400" b="1" dirty="0">
                <a:solidFill>
                  <a:srgbClr val="FF0000"/>
                </a:solidFill>
              </a:rPr>
            </a:br>
            <a:r>
              <a:rPr lang="ru-RU" sz="2400" b="1" dirty="0">
                <a:solidFill>
                  <a:srgbClr val="FF0000"/>
                </a:solidFill>
              </a:rPr>
              <a:t>/ Проблема чтения, любви к книге, литературе/</a:t>
            </a:r>
          </a:p>
        </p:txBody>
      </p:sp>
      <p:sp>
        <p:nvSpPr>
          <p:cNvPr id="3" name="Содержимое 2"/>
          <p:cNvSpPr>
            <a:spLocks noGrp="1"/>
          </p:cNvSpPr>
          <p:nvPr>
            <p:ph idx="1"/>
          </p:nvPr>
        </p:nvSpPr>
        <p:spPr/>
        <p:txBody>
          <a:bodyPr>
            <a:normAutofit/>
          </a:bodyPr>
          <a:lstStyle/>
          <a:p>
            <a:pPr>
              <a:buNone/>
            </a:pPr>
            <a:r>
              <a:rPr lang="ru-RU" sz="1800" i="1" dirty="0"/>
              <a:t>Каждый человек обязан заботиться о своем интеллектуальном развитии. Основной способ интеллектуального развития – </a:t>
            </a:r>
            <a:r>
              <a:rPr lang="ru-RU" sz="1800" i="1" dirty="0">
                <a:solidFill>
                  <a:srgbClr val="FF0000"/>
                </a:solidFill>
              </a:rPr>
              <a:t>чтение. </a:t>
            </a:r>
            <a:r>
              <a:rPr lang="ru-RU" sz="1800" i="1" dirty="0"/>
              <a:t>Нужно развивать в себе </a:t>
            </a:r>
            <a:r>
              <a:rPr lang="ru-RU" sz="1800" i="1" dirty="0">
                <a:solidFill>
                  <a:srgbClr val="7030A0"/>
                </a:solidFill>
              </a:rPr>
              <a:t>интерес к чтению</a:t>
            </a:r>
            <a:r>
              <a:rPr lang="ru-RU" sz="1800" i="1" dirty="0"/>
              <a:t>. </a:t>
            </a:r>
          </a:p>
          <a:p>
            <a:pPr>
              <a:buNone/>
            </a:pPr>
            <a:r>
              <a:rPr lang="ru-RU" sz="1800" i="1" dirty="0"/>
              <a:t>Нужно читать осознанно. Литература дает нам опыт жизни, делая человека интеллигентным, развивая в нем чувство красоты, понимание жизни, всех ее сложностей, служит проводником в другие эпохи и к другим народам, раскрывает перед нами сердца людей. Одним словом, делает нас мудрее.</a:t>
            </a:r>
          </a:p>
          <a:p>
            <a:pPr>
              <a:buNone/>
            </a:pPr>
            <a:r>
              <a:rPr lang="ru-RU" sz="1800" i="1" dirty="0"/>
              <a:t>У человека </a:t>
            </a:r>
            <a:r>
              <a:rPr lang="ru-RU" sz="1800" i="1" dirty="0">
                <a:solidFill>
                  <a:srgbClr val="7030A0"/>
                </a:solidFill>
              </a:rPr>
              <a:t>должны быть любимые произведения</a:t>
            </a:r>
            <a:r>
              <a:rPr lang="ru-RU" sz="1800" i="1" dirty="0"/>
              <a:t>, к которым он обращается неоднократно, которые знает в деталях, о которых может напомнить в подходящей обстановке окружающим и этим то поднять настроение, то разрядить обстановку , то посмешить, то просто выразить свое отношение к происшедшему с вами или с кем-либо другим.</a:t>
            </a:r>
          </a:p>
          <a:p>
            <a:pPr>
              <a:buNone/>
            </a:pPr>
            <a:r>
              <a:rPr lang="ru-RU" sz="1800" i="1" dirty="0"/>
              <a:t>Умейте </a:t>
            </a:r>
            <a:r>
              <a:rPr lang="ru-RU" sz="1800" i="1" dirty="0">
                <a:solidFill>
                  <a:srgbClr val="FF0000"/>
                </a:solidFill>
              </a:rPr>
              <a:t>читать</a:t>
            </a:r>
            <a:r>
              <a:rPr lang="ru-RU" sz="1800" i="1" dirty="0"/>
              <a:t> не только для школьных ответов и не только потому, что ту или иную вещь читают все - она модная. </a:t>
            </a:r>
          </a:p>
          <a:p>
            <a:pPr>
              <a:buNone/>
            </a:pPr>
            <a:r>
              <a:rPr lang="ru-RU" sz="1800" i="1" dirty="0">
                <a:solidFill>
                  <a:srgbClr val="7030A0"/>
                </a:solidFill>
              </a:rPr>
              <a:t>Умейте </a:t>
            </a:r>
            <a:r>
              <a:rPr lang="ru-RU" sz="1800" i="1" dirty="0">
                <a:solidFill>
                  <a:srgbClr val="FF0000"/>
                </a:solidFill>
              </a:rPr>
              <a:t>читать </a:t>
            </a:r>
            <a:r>
              <a:rPr lang="ru-RU" sz="1800" i="1" dirty="0">
                <a:solidFill>
                  <a:srgbClr val="7030A0"/>
                </a:solidFill>
              </a:rPr>
              <a:t>с интересом и не торопясь</a:t>
            </a:r>
            <a:r>
              <a:rPr lang="ru-RU" sz="1800" i="1" dirty="0"/>
              <a:t>.</a:t>
            </a:r>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179512" y="0"/>
            <a:ext cx="2736304" cy="155679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332656"/>
            <a:ext cx="6141368" cy="1143000"/>
          </a:xfrm>
        </p:spPr>
        <p:txBody>
          <a:bodyPr>
            <a:normAutofit/>
          </a:bodyPr>
          <a:lstStyle/>
          <a:p>
            <a:r>
              <a:rPr lang="ru-RU" sz="2400" b="1" dirty="0">
                <a:solidFill>
                  <a:srgbClr val="00B050"/>
                </a:solidFill>
              </a:rPr>
              <a:t>Письмо №32 «Понимать искусство»</a:t>
            </a:r>
            <a:br>
              <a:rPr lang="ru-RU" sz="2400" b="1" dirty="0">
                <a:solidFill>
                  <a:srgbClr val="00B050"/>
                </a:solidFill>
              </a:rPr>
            </a:br>
            <a:r>
              <a:rPr lang="ru-RU" sz="2400" b="1" dirty="0">
                <a:solidFill>
                  <a:srgbClr val="00B050"/>
                </a:solidFill>
              </a:rPr>
              <a:t>/ Проблема отношения к искусству/</a:t>
            </a:r>
          </a:p>
        </p:txBody>
      </p:sp>
      <p:sp>
        <p:nvSpPr>
          <p:cNvPr id="3" name="Содержимое 2"/>
          <p:cNvSpPr>
            <a:spLocks noGrp="1"/>
          </p:cNvSpPr>
          <p:nvPr>
            <p:ph idx="1"/>
          </p:nvPr>
        </p:nvSpPr>
        <p:spPr>
          <a:xfrm>
            <a:off x="428596" y="1785926"/>
            <a:ext cx="8229600" cy="4525963"/>
          </a:xfrm>
        </p:spPr>
        <p:txBody>
          <a:bodyPr>
            <a:noAutofit/>
          </a:bodyPr>
          <a:lstStyle/>
          <a:p>
            <a:pPr>
              <a:buNone/>
            </a:pPr>
            <a:r>
              <a:rPr lang="ru-RU" sz="2000" i="1" dirty="0">
                <a:solidFill>
                  <a:srgbClr val="FF0000"/>
                </a:solidFill>
              </a:rPr>
              <a:t>Искусство </a:t>
            </a:r>
            <a:r>
              <a:rPr lang="ru-RU" sz="2000" i="1" dirty="0"/>
              <a:t>играет очень важную роль в жизни человека. Наделенный даром понимать искусство человек становится нравственно лучше, счастливее. А самая большая ценность, которой награждает человека искусство, – это ценность доброты. </a:t>
            </a:r>
            <a:r>
              <a:rPr lang="ru-RU" sz="2000" i="1" dirty="0">
                <a:solidFill>
                  <a:srgbClr val="FF0000"/>
                </a:solidFill>
              </a:rPr>
              <a:t>Искусство </a:t>
            </a:r>
            <a:r>
              <a:rPr lang="ru-RU" sz="2000" i="1" dirty="0"/>
              <a:t>заставляет человека с большим вниманием и пониманием относиться к чужой беде, к чужой радости. Оно идет от человека и ведет к человеку. </a:t>
            </a:r>
          </a:p>
          <a:p>
            <a:pPr>
              <a:buNone/>
            </a:pPr>
            <a:r>
              <a:rPr lang="ru-RU" sz="2000" i="1" dirty="0"/>
              <a:t>Богатства, которые дают человеку понимание произведений искусства, невозможно отнять у человека, а они всюду, их надо только увидеть.</a:t>
            </a:r>
          </a:p>
          <a:p>
            <a:pPr>
              <a:buNone/>
            </a:pPr>
            <a:r>
              <a:rPr lang="ru-RU" sz="2000" i="1" dirty="0"/>
              <a:t>Но понимать произведения искусства далеко не просто. Этому надо учиться - </a:t>
            </a:r>
            <a:r>
              <a:rPr lang="ru-RU" sz="2000" i="1" dirty="0" err="1">
                <a:solidFill>
                  <a:srgbClr val="FF0000"/>
                </a:solidFill>
              </a:rPr>
              <a:t>учиться</a:t>
            </a:r>
            <a:r>
              <a:rPr lang="ru-RU" sz="2000" i="1" dirty="0">
                <a:solidFill>
                  <a:srgbClr val="FF0000"/>
                </a:solidFill>
              </a:rPr>
              <a:t> долго, всю жизнь.</a:t>
            </a:r>
          </a:p>
        </p:txBody>
      </p:sp>
      <p:pic>
        <p:nvPicPr>
          <p:cNvPr id="5"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179512" y="0"/>
            <a:ext cx="2820852" cy="170080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normAutofit fontScale="90000"/>
          </a:bodyPr>
          <a:lstStyle/>
          <a:p>
            <a:r>
              <a:rPr lang="x-none" i="1">
                <a:solidFill>
                  <a:srgbClr val="FF0000"/>
                </a:solidFill>
              </a:rPr>
              <a:t>ПИСЬМО СОРОКОВОЕ</a:t>
            </a:r>
            <a:r>
              <a:rPr lang="ru-RU" b="1" i="1" dirty="0">
                <a:solidFill>
                  <a:srgbClr val="FF0000"/>
                </a:solidFill>
              </a:rPr>
              <a:t/>
            </a:r>
            <a:br>
              <a:rPr lang="ru-RU" b="1" i="1" dirty="0">
                <a:solidFill>
                  <a:srgbClr val="FF0000"/>
                </a:solidFill>
              </a:rPr>
            </a:br>
            <a:r>
              <a:rPr lang="ru-RU" b="1" i="1" dirty="0">
                <a:solidFill>
                  <a:srgbClr val="FF0000"/>
                </a:solidFill>
              </a:rPr>
              <a:t>О ПАМЯТИ</a:t>
            </a:r>
            <a:r>
              <a:rPr lang="ru-RU" b="1" dirty="0"/>
              <a:t/>
            </a:r>
            <a:br>
              <a:rPr lang="ru-RU" b="1" dirty="0"/>
            </a:br>
            <a:endParaRPr lang="ru-RU" dirty="0"/>
          </a:p>
        </p:txBody>
      </p:sp>
      <p:sp>
        <p:nvSpPr>
          <p:cNvPr id="3" name="Содержимое 2"/>
          <p:cNvSpPr>
            <a:spLocks noGrp="1"/>
          </p:cNvSpPr>
          <p:nvPr>
            <p:ph idx="1"/>
          </p:nvPr>
        </p:nvSpPr>
        <p:spPr>
          <a:xfrm>
            <a:off x="457200" y="1412776"/>
            <a:ext cx="8229600" cy="4713387"/>
          </a:xfrm>
        </p:spPr>
        <p:txBody>
          <a:bodyPr>
            <a:normAutofit/>
          </a:bodyPr>
          <a:lstStyle/>
          <a:p>
            <a:pPr>
              <a:buNone/>
            </a:pPr>
            <a:r>
              <a:rPr lang="ru-RU" sz="1800" dirty="0">
                <a:solidFill>
                  <a:srgbClr val="7030A0"/>
                </a:solidFill>
              </a:rPr>
              <a:t>Память</a:t>
            </a:r>
            <a:r>
              <a:rPr lang="ru-RU" sz="1800" dirty="0"/>
              <a:t> – одно из важнейших свойств бытия, любого бытия: материального, духовного, человеческого…</a:t>
            </a:r>
          </a:p>
          <a:p>
            <a:pPr>
              <a:buNone/>
            </a:pPr>
            <a:r>
              <a:rPr lang="ru-RU" sz="1800" dirty="0">
                <a:solidFill>
                  <a:srgbClr val="7030A0"/>
                </a:solidFill>
              </a:rPr>
              <a:t>Память</a:t>
            </a:r>
            <a:r>
              <a:rPr lang="ru-RU" sz="1800" dirty="0"/>
              <a:t> – основа совести и нравственности, память – основа культуры, «накоплений» культуры, память – одна из основ поэзии – эстетического понимания культурных ценностей. Хранить память, беречь память – это наш нравственный долг перед самими собой и перед потомками. Память – наше богатство.</a:t>
            </a:r>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6228184" y="4653136"/>
            <a:ext cx="2915816" cy="220486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008112"/>
          </a:xfrm>
        </p:spPr>
        <p:txBody>
          <a:bodyPr>
            <a:normAutofit fontScale="90000"/>
          </a:bodyPr>
          <a:lstStyle/>
          <a:p>
            <a:r>
              <a:rPr lang="ru-RU" sz="3600" b="1" dirty="0">
                <a:solidFill>
                  <a:srgbClr val="D60093"/>
                </a:solidFill>
                <a:latin typeface="Times New Roman" pitchFamily="18" charset="0"/>
                <a:cs typeface="Times New Roman" pitchFamily="18" charset="0"/>
              </a:rPr>
              <a:t>НРАВСТВЕННЫЕ ЗАПОВЕДИ </a:t>
            </a:r>
            <a:r>
              <a:rPr lang="ru-RU" sz="3600" b="1" dirty="0" smtClean="0">
                <a:solidFill>
                  <a:srgbClr val="D60093"/>
                </a:solidFill>
                <a:latin typeface="Times New Roman" pitchFamily="18" charset="0"/>
                <a:cs typeface="Times New Roman" pitchFamily="18" charset="0"/>
              </a:rPr>
              <a:t/>
            </a:r>
            <a:br>
              <a:rPr lang="ru-RU" sz="3600" b="1" dirty="0" smtClean="0">
                <a:solidFill>
                  <a:srgbClr val="D60093"/>
                </a:solidFill>
                <a:latin typeface="Times New Roman" pitchFamily="18" charset="0"/>
                <a:cs typeface="Times New Roman" pitchFamily="18" charset="0"/>
              </a:rPr>
            </a:br>
            <a:r>
              <a:rPr lang="ru-RU" sz="3600" b="1" dirty="0" smtClean="0">
                <a:solidFill>
                  <a:srgbClr val="D60093"/>
                </a:solidFill>
                <a:latin typeface="Times New Roman" pitchFamily="18" charset="0"/>
                <a:cs typeface="Times New Roman" pitchFamily="18" charset="0"/>
              </a:rPr>
              <a:t>Д.С</a:t>
            </a:r>
            <a:r>
              <a:rPr lang="ru-RU" sz="3600" b="1" dirty="0">
                <a:solidFill>
                  <a:srgbClr val="D60093"/>
                </a:solidFill>
                <a:latin typeface="Times New Roman" pitchFamily="18" charset="0"/>
                <a:cs typeface="Times New Roman" pitchFamily="18" charset="0"/>
              </a:rPr>
              <a:t>. ЛИХАЧЕВА</a:t>
            </a:r>
            <a:r>
              <a:rPr lang="ru-RU" dirty="0"/>
              <a:t/>
            </a:r>
            <a:br>
              <a:rPr lang="ru-RU" dirty="0"/>
            </a:br>
            <a:endParaRPr lang="ru-RU" dirty="0"/>
          </a:p>
        </p:txBody>
      </p:sp>
      <p:sp>
        <p:nvSpPr>
          <p:cNvPr id="3" name="Содержимое 2"/>
          <p:cNvSpPr>
            <a:spLocks noGrp="1"/>
          </p:cNvSpPr>
          <p:nvPr>
            <p:ph idx="1"/>
          </p:nvPr>
        </p:nvSpPr>
        <p:spPr>
          <a:xfrm>
            <a:off x="457200" y="1052736"/>
            <a:ext cx="8229600" cy="5073427"/>
          </a:xfrm>
        </p:spPr>
        <p:txBody>
          <a:bodyPr>
            <a:normAutofit/>
          </a:bodyPr>
          <a:lstStyle/>
          <a:p>
            <a:pPr lvl="0" fontAlgn="base"/>
            <a:r>
              <a:rPr lang="ru-RU" sz="1600" b="1" dirty="0">
                <a:latin typeface="Times New Roman" pitchFamily="18" charset="0"/>
                <a:cs typeface="Times New Roman" pitchFamily="18" charset="0"/>
              </a:rPr>
              <a:t>Люби людей — и ближних, и дальних.</a:t>
            </a:r>
          </a:p>
          <a:p>
            <a:pPr lvl="0" fontAlgn="base"/>
            <a:r>
              <a:rPr lang="ru-RU" sz="1600" b="1" dirty="0">
                <a:latin typeface="Times New Roman" pitchFamily="18" charset="0"/>
                <a:cs typeface="Times New Roman" pitchFamily="18" charset="0"/>
              </a:rPr>
              <a:t>Твори добро, не видя в том заслуги.</a:t>
            </a:r>
          </a:p>
          <a:p>
            <a:pPr lvl="0" fontAlgn="base"/>
            <a:r>
              <a:rPr lang="ru-RU" sz="1600" b="1" dirty="0">
                <a:latin typeface="Times New Roman" pitchFamily="18" charset="0"/>
                <a:cs typeface="Times New Roman" pitchFamily="18" charset="0"/>
              </a:rPr>
              <a:t>Люби мир в себе, а не себя в мире.</a:t>
            </a:r>
          </a:p>
          <a:p>
            <a:pPr lvl="0" fontAlgn="base"/>
            <a:r>
              <a:rPr lang="ru-RU" sz="1600" b="1" dirty="0">
                <a:latin typeface="Times New Roman" pitchFamily="18" charset="0"/>
                <a:cs typeface="Times New Roman" pitchFamily="18" charset="0"/>
              </a:rPr>
              <a:t>Не уставай в труде и самосовершенствовании: творчески обогащая мир — изменяешь себя, нравственно совершенствуя себя — изменяешь мир.</a:t>
            </a:r>
          </a:p>
          <a:p>
            <a:pPr lvl="0" fontAlgn="base"/>
            <a:r>
              <a:rPr lang="ru-RU" sz="1600" b="1" dirty="0">
                <a:latin typeface="Times New Roman" pitchFamily="18" charset="0"/>
                <a:cs typeface="Times New Roman" pitchFamily="18" charset="0"/>
              </a:rPr>
              <a:t>Ни зависти, ни жадности, ни злобы ты в сердце никогда не допускай.</a:t>
            </a:r>
          </a:p>
          <a:p>
            <a:pPr lvl="0" fontAlgn="base"/>
            <a:r>
              <a:rPr lang="ru-RU" sz="1600" b="1" dirty="0">
                <a:latin typeface="Times New Roman" pitchFamily="18" charset="0"/>
                <a:cs typeface="Times New Roman" pitchFamily="18" charset="0"/>
              </a:rPr>
              <a:t>Не помни зла и злого пожалей.</a:t>
            </a:r>
          </a:p>
          <a:p>
            <a:pPr lvl="0" fontAlgn="base"/>
            <a:r>
              <a:rPr lang="ru-RU" sz="1600" b="1" dirty="0">
                <a:latin typeface="Times New Roman" pitchFamily="18" charset="0"/>
                <a:cs typeface="Times New Roman" pitchFamily="18" charset="0"/>
              </a:rPr>
              <a:t>Будь скромен — чванство низко и смешно.</a:t>
            </a:r>
          </a:p>
          <a:p>
            <a:pPr lvl="0" fontAlgn="base"/>
            <a:r>
              <a:rPr lang="ru-RU" sz="1600" b="1" dirty="0">
                <a:latin typeface="Times New Roman" pitchFamily="18" charset="0"/>
                <a:cs typeface="Times New Roman" pitchFamily="18" charset="0"/>
              </a:rPr>
              <a:t>Будь искренним: вводя в заблуждение других, обманываешься сам.</a:t>
            </a:r>
          </a:p>
          <a:p>
            <a:pPr lvl="0" fontAlgn="base"/>
            <a:r>
              <a:rPr lang="ru-RU" sz="1600" b="1" dirty="0">
                <a:latin typeface="Times New Roman" pitchFamily="18" charset="0"/>
                <a:cs typeface="Times New Roman" pitchFamily="18" charset="0"/>
              </a:rPr>
              <a:t>Не казни себя за ошибку, а извлеки из нее урок.</a:t>
            </a:r>
          </a:p>
          <a:p>
            <a:pPr lvl="0" fontAlgn="base"/>
            <a:r>
              <a:rPr lang="ru-RU" sz="1600" b="1" dirty="0">
                <a:latin typeface="Times New Roman" pitchFamily="18" charset="0"/>
                <a:cs typeface="Times New Roman" pitchFamily="18" charset="0"/>
              </a:rPr>
              <a:t>Учись читать с интересом, с удовольствием и не торопясь; чтение — путь к житейской мудрости, не гнушайся им!</a:t>
            </a:r>
          </a:p>
          <a:p>
            <a:pPr lvl="0" fontAlgn="base"/>
            <a:r>
              <a:rPr lang="ru-RU" sz="1600" b="1" dirty="0">
                <a:latin typeface="Times New Roman" pitchFamily="18" charset="0"/>
                <a:cs typeface="Times New Roman" pitchFamily="18" charset="0"/>
              </a:rPr>
              <a:t>Будь памятлив — в прошедшем твой исток!</a:t>
            </a:r>
          </a:p>
          <a:p>
            <a:pPr lvl="0" fontAlgn="base"/>
            <a:r>
              <a:rPr lang="ru-RU" sz="1600" b="1" dirty="0">
                <a:latin typeface="Times New Roman" pitchFamily="18" charset="0"/>
                <a:cs typeface="Times New Roman" pitchFamily="18" charset="0"/>
              </a:rPr>
              <a:t>Старайся всегда соблюдать чувство меры.</a:t>
            </a:r>
          </a:p>
          <a:p>
            <a:pPr lvl="0" fontAlgn="base"/>
            <a:r>
              <a:rPr lang="ru-RU" sz="1600" b="1" dirty="0">
                <a:latin typeface="Times New Roman" pitchFamily="18" charset="0"/>
                <a:cs typeface="Times New Roman" pitchFamily="18" charset="0"/>
              </a:rPr>
              <a:t>Будь совестлив: вся мораль — в совести.</a:t>
            </a:r>
          </a:p>
          <a:p>
            <a:pPr lvl="0" fontAlgn="base"/>
            <a:r>
              <a:rPr lang="ru-RU" sz="1600" b="1" dirty="0">
                <a:latin typeface="Times New Roman" pitchFamily="18" charset="0"/>
                <a:cs typeface="Times New Roman" pitchFamily="18" charset="0"/>
              </a:rPr>
              <a:t>Чти прошлое, твори настоящее, верь в будущее!</a:t>
            </a:r>
          </a:p>
          <a:p>
            <a:pPr lvl="0" fontAlgn="base"/>
            <a:r>
              <a:rPr lang="ru-RU" sz="1600" b="1" dirty="0">
                <a:latin typeface="Times New Roman" pitchFamily="18" charset="0"/>
                <a:cs typeface="Times New Roman" pitchFamily="18" charset="0"/>
              </a:rPr>
              <a:t>Твой дом — земля, твоя семья — человечество, береги их!</a:t>
            </a:r>
          </a:p>
          <a:p>
            <a:pPr>
              <a:buNone/>
            </a:pPr>
            <a:endParaRPr lang="ru-RU" sz="1600" b="1" dirty="0"/>
          </a:p>
        </p:txBody>
      </p:sp>
      <p:pic>
        <p:nvPicPr>
          <p:cNvPr id="4" name="Рисунок 3" descr="https://sakhodb.ru/uploaded/thumbnails/5404_800xauto_keep_ratio-2674969497.jpg"/>
          <p:cNvPicPr/>
          <p:nvPr/>
        </p:nvPicPr>
        <p:blipFill>
          <a:blip r:embed="rId2" cstate="print"/>
          <a:srcRect/>
          <a:stretch>
            <a:fillRect/>
          </a:stretch>
        </p:blipFill>
        <p:spPr bwMode="auto">
          <a:xfrm>
            <a:off x="6732240" y="4221088"/>
            <a:ext cx="2088232" cy="244827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11222"/>
          </a:xfrm>
        </p:spPr>
        <p:txBody>
          <a:bodyPr/>
          <a:lstStyle/>
          <a:p>
            <a:pPr algn="r"/>
            <a:r>
              <a:rPr lang="ru-RU" dirty="0">
                <a:solidFill>
                  <a:srgbClr val="7030A0"/>
                </a:solidFill>
              </a:rPr>
              <a:t>Дмитрий Лихачёв</a:t>
            </a:r>
          </a:p>
        </p:txBody>
      </p:sp>
      <p:sp>
        <p:nvSpPr>
          <p:cNvPr id="3" name="Содержимое 2"/>
          <p:cNvSpPr>
            <a:spLocks noGrp="1"/>
          </p:cNvSpPr>
          <p:nvPr>
            <p:ph idx="1"/>
          </p:nvPr>
        </p:nvSpPr>
        <p:spPr>
          <a:xfrm>
            <a:off x="571472" y="1428736"/>
            <a:ext cx="8229600" cy="4714908"/>
          </a:xfrm>
        </p:spPr>
        <p:txBody>
          <a:bodyPr>
            <a:normAutofit/>
          </a:bodyPr>
          <a:lstStyle/>
          <a:p>
            <a:pPr>
              <a:buNone/>
            </a:pPr>
            <a:r>
              <a:rPr lang="ru-RU" sz="7200" dirty="0">
                <a:solidFill>
                  <a:srgbClr val="C00000"/>
                </a:solidFill>
              </a:rPr>
              <a:t>«Письма о добром и     прекрасном»</a:t>
            </a:r>
          </a:p>
        </p:txBody>
      </p:sp>
      <p:pic>
        <p:nvPicPr>
          <p:cNvPr id="9217" name="Picture 1" descr="i_002"/>
          <p:cNvPicPr>
            <a:picLocks noChangeAspect="1" noChangeArrowheads="1"/>
          </p:cNvPicPr>
          <p:nvPr/>
        </p:nvPicPr>
        <p:blipFill>
          <a:blip r:embed="rId2" cstate="print"/>
          <a:srcRect/>
          <a:stretch>
            <a:fillRect/>
          </a:stretch>
        </p:blipFill>
        <p:spPr bwMode="auto">
          <a:xfrm>
            <a:off x="179512" y="4318670"/>
            <a:ext cx="3839691" cy="2539330"/>
          </a:xfrm>
          <a:prstGeom prst="rect">
            <a:avLst/>
          </a:prstGeom>
          <a:noFill/>
          <a:ln w="9525">
            <a:noFill/>
            <a:miter lim="800000"/>
            <a:headEnd/>
            <a:tailEnd/>
          </a:ln>
        </p:spPr>
      </p:pic>
      <p:pic>
        <p:nvPicPr>
          <p:cNvPr id="6"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3131840" y="3573016"/>
            <a:ext cx="5544616" cy="295232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440510"/>
          </a:xfrm>
        </p:spPr>
        <p:txBody>
          <a:bodyPr>
            <a:normAutofit/>
          </a:bodyPr>
          <a:lstStyle/>
          <a:p>
            <a:pPr algn="l"/>
            <a:r>
              <a:rPr lang="ru-RU" sz="3200" b="1" dirty="0"/>
              <a:t>Цель:</a:t>
            </a:r>
            <a:r>
              <a:rPr lang="ru-RU" sz="3200" dirty="0"/>
              <a:t> Популяризация русского языка и повышение уровня гражданского и патриотического воспитания учащихся.</a:t>
            </a:r>
            <a:br>
              <a:rPr lang="ru-RU" sz="3200" dirty="0"/>
            </a:br>
            <a:r>
              <a:rPr lang="ru-RU" sz="3200" b="1" dirty="0"/>
              <a:t>Задачи:</a:t>
            </a:r>
            <a:r>
              <a:rPr lang="ru-RU" sz="3200" dirty="0"/>
              <a:t> </a:t>
            </a:r>
            <a:br>
              <a:rPr lang="ru-RU" sz="3200" dirty="0"/>
            </a:br>
            <a:r>
              <a:rPr lang="ru-RU" sz="3200" b="1" dirty="0"/>
              <a:t>1</a:t>
            </a:r>
            <a:r>
              <a:rPr lang="ru-RU" sz="3200" dirty="0"/>
              <a:t>. Изучить краткое содержание писем  Д.С. Лихачева к молодым читателям.</a:t>
            </a:r>
            <a:br>
              <a:rPr lang="ru-RU" sz="3200" dirty="0"/>
            </a:br>
            <a:r>
              <a:rPr lang="ru-RU" sz="3200" b="1" dirty="0"/>
              <a:t>2.</a:t>
            </a:r>
            <a:r>
              <a:rPr lang="ru-RU" sz="3200" dirty="0"/>
              <a:t> Учиться анализировать письма Д. С. Лихачева.</a:t>
            </a:r>
            <a:br>
              <a:rPr lang="ru-RU" sz="3200" dirty="0"/>
            </a:br>
            <a:r>
              <a:rPr lang="ru-RU" sz="3200" b="1" dirty="0"/>
              <a:t>3</a:t>
            </a:r>
            <a:r>
              <a:rPr lang="ru-RU" sz="3200" dirty="0"/>
              <a:t>. Формирование лучших нравственных качеств личности слушателей на основе творчества Д. С. Лихачёва.</a:t>
            </a:r>
            <a:br>
              <a:rPr lang="ru-RU" sz="3200" dirty="0"/>
            </a:br>
            <a:endParaRPr lang="ru-RU"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858312" cy="6369072"/>
          </a:xfrm>
        </p:spPr>
        <p:txBody>
          <a:bodyPr/>
          <a:lstStyle/>
          <a:p>
            <a:r>
              <a:rPr lang="ru-RU" b="1" dirty="0"/>
              <a:t/>
            </a:r>
            <a:br>
              <a:rPr lang="ru-RU" b="1" dirty="0"/>
            </a:br>
            <a:r>
              <a:rPr lang="ru-RU" b="1" dirty="0"/>
              <a:t/>
            </a:r>
            <a:br>
              <a:rPr lang="ru-RU" b="1" dirty="0"/>
            </a:br>
            <a:r>
              <a:rPr lang="ru-RU" b="1" dirty="0"/>
              <a:t/>
            </a:r>
            <a:br>
              <a:rPr lang="ru-RU" b="1" dirty="0"/>
            </a:br>
            <a:r>
              <a:rPr lang="ru-RU" b="1" dirty="0"/>
              <a:t/>
            </a:r>
            <a:br>
              <a:rPr lang="ru-RU" b="1" dirty="0"/>
            </a:br>
            <a:r>
              <a:rPr lang="ru-RU" b="1" dirty="0">
                <a:solidFill>
                  <a:srgbClr val="7030A0"/>
                </a:solidFill>
              </a:rPr>
              <a:t>«</a:t>
            </a:r>
            <a:r>
              <a:rPr lang="ru-RU" b="1" i="1" dirty="0">
                <a:solidFill>
                  <a:srgbClr val="7030A0"/>
                </a:solidFill>
              </a:rPr>
              <a:t>Согласие между людьми, разными народами – это самое драгоценное и самое необходимое для человечества»</a:t>
            </a:r>
            <a:r>
              <a:rPr lang="ru-RU" dirty="0"/>
              <a:t/>
            </a:r>
            <a:br>
              <a:rPr lang="ru-RU" dirty="0"/>
            </a:br>
            <a:r>
              <a:rPr lang="ru-RU" b="1" dirty="0"/>
              <a:t>                                       </a:t>
            </a:r>
            <a:r>
              <a:rPr lang="ru-RU" b="1" dirty="0" smtClean="0"/>
              <a:t>Д.С</a:t>
            </a:r>
            <a:r>
              <a:rPr lang="ru-RU" b="1" dirty="0"/>
              <a:t>. Лихачев</a:t>
            </a:r>
          </a:p>
        </p:txBody>
      </p:sp>
      <p:pic>
        <p:nvPicPr>
          <p:cNvPr id="3" name="Рисунок 2" descr="Дмитрий Лихачев. Галерея 1">
            <a:hlinkClick r:id="rId2"/>
          </p:cNvPr>
          <p:cNvPicPr/>
          <p:nvPr/>
        </p:nvPicPr>
        <p:blipFill>
          <a:blip r:embed="rId3" cstate="print"/>
          <a:srcRect/>
          <a:stretch>
            <a:fillRect/>
          </a:stretch>
        </p:blipFill>
        <p:spPr bwMode="auto">
          <a:xfrm>
            <a:off x="2339752" y="188640"/>
            <a:ext cx="4680520" cy="302433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858312" cy="1498178"/>
          </a:xfrm>
        </p:spPr>
        <p:txBody>
          <a:bodyPr>
            <a:noAutofit/>
          </a:bodyPr>
          <a:lstStyle/>
          <a:p>
            <a:pPr fontAlgn="base"/>
            <a:r>
              <a:rPr lang="ru-RU" b="1" dirty="0">
                <a:solidFill>
                  <a:srgbClr val="7030A0"/>
                </a:solidFill>
              </a:rPr>
              <a:t>Дмитрий Сергеевич Лихачев</a:t>
            </a:r>
            <a:r>
              <a:rPr lang="ru-RU" dirty="0">
                <a:solidFill>
                  <a:srgbClr val="7030A0"/>
                </a:solidFill>
              </a:rPr>
              <a:t/>
            </a:r>
            <a:br>
              <a:rPr lang="ru-RU" dirty="0">
                <a:solidFill>
                  <a:srgbClr val="7030A0"/>
                </a:solidFill>
              </a:rPr>
            </a:br>
            <a:r>
              <a:rPr lang="ru-RU" b="1" i="1" dirty="0">
                <a:solidFill>
                  <a:srgbClr val="7030A0"/>
                </a:solidFill>
              </a:rPr>
              <a:t>1906—1999</a:t>
            </a:r>
            <a:r>
              <a:rPr lang="ru-RU" dirty="0"/>
              <a:t/>
            </a:r>
            <a:br>
              <a:rPr lang="ru-RU" dirty="0"/>
            </a:br>
            <a:endParaRPr lang="ru-RU" dirty="0"/>
          </a:p>
        </p:txBody>
      </p:sp>
      <p:pic>
        <p:nvPicPr>
          <p:cNvPr id="3" name="Picture 2" descr="172_99_Image0054"/>
          <p:cNvPicPr>
            <a:picLocks noChangeAspect="1" noChangeArrowheads="1"/>
          </p:cNvPicPr>
          <p:nvPr/>
        </p:nvPicPr>
        <p:blipFill>
          <a:blip r:embed="rId2" cstate="print"/>
          <a:srcRect/>
          <a:stretch>
            <a:fillRect/>
          </a:stretch>
        </p:blipFill>
        <p:spPr bwMode="auto">
          <a:xfrm>
            <a:off x="683568" y="1772816"/>
            <a:ext cx="3384376" cy="4128939"/>
          </a:xfrm>
          <a:prstGeom prst="rect">
            <a:avLst/>
          </a:prstGeom>
          <a:noFill/>
          <a:ln w="9525">
            <a:noFill/>
            <a:miter lim="800000"/>
            <a:headEnd/>
            <a:tailEnd/>
          </a:ln>
        </p:spPr>
      </p:pic>
      <p:pic>
        <p:nvPicPr>
          <p:cNvPr id="4" name="Рисунок 3" descr="Дмитрий Лихачев. Галерея 2">
            <a:hlinkClick r:id="rId3"/>
          </p:cNvPr>
          <p:cNvPicPr/>
          <p:nvPr/>
        </p:nvPicPr>
        <p:blipFill>
          <a:blip r:embed="rId4" cstate="print"/>
          <a:srcRect/>
          <a:stretch>
            <a:fillRect/>
          </a:stretch>
        </p:blipFill>
        <p:spPr bwMode="auto">
          <a:xfrm>
            <a:off x="4230294" y="1772816"/>
            <a:ext cx="4608512" cy="4128939"/>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31840" y="764704"/>
            <a:ext cx="5797878" cy="5879006"/>
          </a:xfrm>
        </p:spPr>
        <p:txBody>
          <a:bodyPr>
            <a:normAutofit/>
          </a:bodyPr>
          <a:lstStyle/>
          <a:p>
            <a:r>
              <a:rPr lang="ru-RU" sz="1600" dirty="0">
                <a:latin typeface="Bahnschrift" pitchFamily="34" charset="0"/>
              </a:rPr>
              <a:t>Для своих бесед с читателем я избрал форму писем. </a:t>
            </a:r>
            <a:br>
              <a:rPr lang="ru-RU" sz="1600" dirty="0">
                <a:latin typeface="Bahnschrift" pitchFamily="34" charset="0"/>
              </a:rPr>
            </a:br>
            <a:r>
              <a:rPr lang="ru-RU" sz="1600" dirty="0">
                <a:latin typeface="Bahnschrift" pitchFamily="34" charset="0"/>
              </a:rPr>
              <a:t>В читателях моих писем я представляю себе друзей. Письма к друзьям позволяют мне писать просто. </a:t>
            </a:r>
            <a:br>
              <a:rPr lang="ru-RU" sz="1600" dirty="0">
                <a:latin typeface="Bahnschrift" pitchFamily="34" charset="0"/>
              </a:rPr>
            </a:br>
            <a:r>
              <a:rPr lang="ru-RU" sz="1600" dirty="0">
                <a:latin typeface="Bahnschrift" pitchFamily="34" charset="0"/>
              </a:rPr>
              <a:t>В своей книге «Письма о добром и прекрасном», предназначенной для детей, я пытаюсь самыми простыми доводами объяснить, что следование путем добра – путь самый приемлемый и единственный для человека. </a:t>
            </a:r>
            <a:br>
              <a:rPr lang="ru-RU" sz="1600" dirty="0">
                <a:latin typeface="Bahnschrift" pitchFamily="34" charset="0"/>
              </a:rPr>
            </a:br>
            <a:r>
              <a:rPr lang="ru-RU" sz="1600" b="1" dirty="0">
                <a:latin typeface="Bahnschrift" pitchFamily="34" charset="0"/>
              </a:rPr>
              <a:t> </a:t>
            </a:r>
            <a:r>
              <a:rPr lang="ru-RU" sz="1600" b="1" dirty="0"/>
              <a:t>В своих письмах я не пытаюсь объяснить, что такое добро и почему добрый человек внутренне красив, живет в согласии с самим собой, с обществом и с природой. Объяснений, определений и подходов может быть много. Я стремлюсь к другому – к конкретным примерам, исходя из свойств общей человеческой натуры.</a:t>
            </a:r>
            <a:r>
              <a:rPr lang="ru-RU" sz="1600" dirty="0"/>
              <a:t/>
            </a:r>
            <a:br>
              <a:rPr lang="ru-RU" sz="1600" dirty="0"/>
            </a:br>
            <a:r>
              <a:rPr lang="ru-RU" sz="1600" dirty="0">
                <a:solidFill>
                  <a:srgbClr val="002060"/>
                </a:solidFill>
              </a:rPr>
              <a:t>Я буду счастлив, если читатель</a:t>
            </a:r>
            <a:r>
              <a:rPr lang="ru-RU" sz="1600" dirty="0"/>
              <a:t>, к какому бы возрасту он ни принадлежал, найдет в моих письмах хотя бы часть того, с чем он сможет согласиться.</a:t>
            </a:r>
            <a:br>
              <a:rPr lang="ru-RU" sz="1600" dirty="0"/>
            </a:br>
            <a:r>
              <a:rPr lang="ru-RU" sz="1600" u="sng" dirty="0">
                <a:solidFill>
                  <a:srgbClr val="FF0000"/>
                </a:solidFill>
              </a:rPr>
              <a:t>Согласие между людьми, разными народами – это самое драгоценное и сейчас самое необходимое для человечества».</a:t>
            </a:r>
            <a:r>
              <a:rPr lang="ru-RU" sz="1600" dirty="0">
                <a:solidFill>
                  <a:srgbClr val="FF0000"/>
                </a:solidFill>
              </a:rPr>
              <a:t/>
            </a:r>
            <a:br>
              <a:rPr lang="ru-RU" sz="1600" dirty="0">
                <a:solidFill>
                  <a:srgbClr val="FF0000"/>
                </a:solidFill>
              </a:rPr>
            </a:br>
            <a:r>
              <a:rPr lang="ru-RU" sz="1600" dirty="0">
                <a:latin typeface="Bahnschrift" pitchFamily="34" charset="0"/>
              </a:rPr>
              <a:t/>
            </a:r>
            <a:br>
              <a:rPr lang="ru-RU" sz="1600" dirty="0">
                <a:latin typeface="Bahnschrift" pitchFamily="34" charset="0"/>
              </a:rPr>
            </a:br>
            <a:r>
              <a:rPr lang="ru-RU" sz="1600" dirty="0">
                <a:latin typeface="Bahnschrift" pitchFamily="34" charset="0"/>
              </a:rPr>
              <a:t/>
            </a:r>
            <a:br>
              <a:rPr lang="ru-RU" sz="1600" dirty="0">
                <a:latin typeface="Bahnschrift" pitchFamily="34" charset="0"/>
              </a:rPr>
            </a:br>
            <a:endParaRPr lang="ru-RU" sz="1600" dirty="0"/>
          </a:p>
        </p:txBody>
      </p:sp>
      <p:sp>
        <p:nvSpPr>
          <p:cNvPr id="4" name="Прямоугольник 3"/>
          <p:cNvSpPr/>
          <p:nvPr/>
        </p:nvSpPr>
        <p:spPr>
          <a:xfrm>
            <a:off x="1475656" y="260648"/>
            <a:ext cx="6264696" cy="523220"/>
          </a:xfrm>
          <a:prstGeom prst="rect">
            <a:avLst/>
          </a:prstGeom>
        </p:spPr>
        <p:txBody>
          <a:bodyPr wrap="square">
            <a:spAutoFit/>
          </a:bodyPr>
          <a:lstStyle/>
          <a:p>
            <a:r>
              <a:rPr lang="ru-RU" sz="2800" b="1" dirty="0">
                <a:solidFill>
                  <a:srgbClr val="C00000"/>
                </a:solidFill>
              </a:rPr>
              <a:t>ПИСЬМА К МОЛОДЫМ ЧИТАТЕЛЯМ</a:t>
            </a:r>
            <a:endParaRPr lang="ru-RU" sz="2800" dirty="0">
              <a:solidFill>
                <a:srgbClr val="C00000"/>
              </a:solidFill>
            </a:endParaRPr>
          </a:p>
        </p:txBody>
      </p:sp>
      <p:pic>
        <p:nvPicPr>
          <p:cNvPr id="5" name="Picture 2" descr="C:\Users\Галина\Desktop\4adce4cc-32cf-44cc-926e-dbe29b06b8b1.jpg"/>
          <p:cNvPicPr>
            <a:picLocks noGrp="1" noChangeAspect="1" noChangeArrowheads="1"/>
          </p:cNvPicPr>
          <p:nvPr>
            <p:ph idx="1"/>
          </p:nvPr>
        </p:nvPicPr>
        <p:blipFill>
          <a:blip r:embed="rId2" cstate="print"/>
          <a:srcRect/>
          <a:stretch>
            <a:fillRect/>
          </a:stretch>
        </p:blipFill>
        <p:spPr bwMode="auto">
          <a:xfrm>
            <a:off x="0" y="1052736"/>
            <a:ext cx="3196821" cy="504056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67544" y="188640"/>
            <a:ext cx="8136904" cy="646331"/>
          </a:xfrm>
          <a:prstGeom prst="rect">
            <a:avLst/>
          </a:prstGeom>
        </p:spPr>
        <p:txBody>
          <a:bodyPr wrap="square">
            <a:spAutoFit/>
          </a:bodyPr>
          <a:lstStyle/>
          <a:p>
            <a:r>
              <a:rPr lang="ru-RU" dirty="0"/>
              <a:t/>
            </a:r>
            <a:br>
              <a:rPr lang="ru-RU" dirty="0"/>
            </a:br>
            <a:endParaRPr lang="ru-RU" dirty="0"/>
          </a:p>
        </p:txBody>
      </p:sp>
      <p:sp>
        <p:nvSpPr>
          <p:cNvPr id="7" name="Прямоугольник 6"/>
          <p:cNvSpPr/>
          <p:nvPr/>
        </p:nvSpPr>
        <p:spPr>
          <a:xfrm>
            <a:off x="611560" y="2636913"/>
            <a:ext cx="7920880" cy="4154984"/>
          </a:xfrm>
          <a:prstGeom prst="rect">
            <a:avLst/>
          </a:prstGeom>
        </p:spPr>
        <p:txBody>
          <a:bodyPr wrap="square">
            <a:spAutoFit/>
          </a:bodyPr>
          <a:lstStyle/>
          <a:p>
            <a:r>
              <a:rPr lang="ru-RU" sz="2400" b="1" u="sng" dirty="0">
                <a:solidFill>
                  <a:srgbClr val="002060"/>
                </a:solidFill>
              </a:rPr>
              <a:t>Письмо №2 «Молодость – вся жизнь»</a:t>
            </a:r>
          </a:p>
          <a:p>
            <a:r>
              <a:rPr lang="ru-RU" sz="2400" b="1" u="sng" dirty="0">
                <a:solidFill>
                  <a:srgbClr val="002060"/>
                </a:solidFill>
              </a:rPr>
              <a:t>/ Проблема дружбы/ </a:t>
            </a:r>
          </a:p>
          <a:p>
            <a:endParaRPr lang="ru-RU" dirty="0">
              <a:solidFill>
                <a:srgbClr val="002060"/>
              </a:solidFill>
            </a:endParaRPr>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p:txBody>
      </p:sp>
      <p:sp>
        <p:nvSpPr>
          <p:cNvPr id="1028" name="Rectangle 4"/>
          <p:cNvSpPr>
            <a:spLocks noChangeArrowheads="1"/>
          </p:cNvSpPr>
          <p:nvPr/>
        </p:nvSpPr>
        <p:spPr bwMode="auto">
          <a:xfrm>
            <a:off x="251520" y="3609020"/>
            <a:ext cx="8388424"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Поэтому берегите молодость до глубокой старости. Цените все хорошее, что приобрели в молодые годы, не растрачивайте богатств молодости. Ничто из приобретенного в молодости не проходит бесследно. Привычки, воспитанные в молодости, сохраняются на всю жизнь. Навыки в труде – тоже. Привык к работе – и работа вечно будет доставлять радость. А как это важно для человеческого счастья! Нет несчастнее человека ленивого, вечно избегающего труда, усилий…</a:t>
            </a:r>
            <a:endParaRPr kumimoji="0" lang="ru-RU" sz="14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в молодости, так и в старости. Хорошие навыки молодости облегчат жизнь, дурные – усложнят ее и затруднят.</a:t>
            </a:r>
            <a:endParaRPr kumimoji="0" lang="ru-RU" sz="14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И еще. Есть русская пословица: </a:t>
            </a:r>
            <a:r>
              <a:rPr kumimoji="0" lang="ru-RU" sz="1400" b="1" i="0" u="none" strike="noStrike" cap="none" normalizeH="0" baseline="0" dirty="0">
                <a:ln>
                  <a:noFill/>
                </a:ln>
                <a:solidFill>
                  <a:srgbClr val="FF0000"/>
                </a:solidFill>
                <a:effectLst/>
                <a:latin typeface="Arial" pitchFamily="34" charset="0"/>
                <a:ea typeface="Times New Roman" pitchFamily="18" charset="0"/>
                <a:cs typeface="Arial" pitchFamily="34" charset="0"/>
              </a:rPr>
              <a:t>«Береги честь смолоду». В памяти остаются все поступки, совершенные в молодости. Хорошие будут радовать, дурные не давать спать!</a:t>
            </a:r>
            <a:endParaRPr kumimoji="0" lang="ru-RU" sz="1400" b="1" i="0" u="none" strike="noStrike" cap="none" normalizeH="0" baseline="0" dirty="0">
              <a:ln>
                <a:noFill/>
              </a:ln>
              <a:solidFill>
                <a:srgbClr val="FF0000"/>
              </a:solidFill>
              <a:effectLst/>
              <a:latin typeface="Arial" pitchFamily="34" charset="0"/>
              <a:cs typeface="Arial" pitchFamily="34" charset="0"/>
            </a:endParaRPr>
          </a:p>
        </p:txBody>
      </p:sp>
      <p:pic>
        <p:nvPicPr>
          <p:cNvPr id="10" name="Picture 2" descr="i_003"/>
          <p:cNvPicPr>
            <a:picLocks noChangeAspect="1" noChangeArrowheads="1"/>
          </p:cNvPicPr>
          <p:nvPr/>
        </p:nvPicPr>
        <p:blipFill>
          <a:blip r:embed="rId2" cstate="print"/>
          <a:srcRect/>
          <a:stretch>
            <a:fillRect/>
          </a:stretch>
        </p:blipFill>
        <p:spPr bwMode="auto">
          <a:xfrm>
            <a:off x="4067944" y="332656"/>
            <a:ext cx="3707904" cy="2204864"/>
          </a:xfrm>
          <a:prstGeom prst="rect">
            <a:avLst/>
          </a:prstGeom>
          <a:noFill/>
          <a:ln w="9525">
            <a:noFill/>
            <a:miter lim="800000"/>
            <a:headEnd/>
            <a:tailEnd/>
          </a:ln>
        </p:spPr>
      </p:pic>
      <p:pic>
        <p:nvPicPr>
          <p:cNvPr id="6"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0" y="0"/>
            <a:ext cx="3744416" cy="256490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435280" cy="5721499"/>
          </a:xfrm>
        </p:spPr>
        <p:txBody>
          <a:bodyPr/>
          <a:lstStyle/>
          <a:p>
            <a:pPr>
              <a:buNone/>
            </a:pPr>
            <a:r>
              <a:rPr lang="x-none" i="1">
                <a:solidFill>
                  <a:srgbClr val="7030A0"/>
                </a:solidFill>
              </a:rPr>
              <a:t>Письмо третье</a:t>
            </a:r>
            <a:r>
              <a:rPr lang="ru-RU" i="1" dirty="0">
                <a:solidFill>
                  <a:srgbClr val="7030A0"/>
                </a:solidFill>
              </a:rPr>
              <a:t> </a:t>
            </a:r>
            <a:r>
              <a:rPr lang="x-none" i="1">
                <a:solidFill>
                  <a:srgbClr val="7030A0"/>
                </a:solidFill>
              </a:rPr>
              <a:t>Самое большое</a:t>
            </a:r>
            <a:endParaRPr lang="ru-RU" i="1" dirty="0">
              <a:solidFill>
                <a:srgbClr val="7030A0"/>
              </a:solidFill>
            </a:endParaRPr>
          </a:p>
          <a:p>
            <a:pPr>
              <a:buNone/>
            </a:pPr>
            <a:r>
              <a:rPr lang="ru-RU" i="1" dirty="0">
                <a:solidFill>
                  <a:srgbClr val="7030A0"/>
                </a:solidFill>
              </a:rPr>
              <a:t>/проблема доброты, счастья/</a:t>
            </a:r>
          </a:p>
          <a:p>
            <a:pPr>
              <a:buNone/>
            </a:pPr>
            <a:r>
              <a:rPr lang="ru-RU" sz="1800" i="1" dirty="0"/>
              <a:t>А в чем самая большая </a:t>
            </a:r>
            <a:r>
              <a:rPr lang="ru-RU" sz="1800" i="1" dirty="0">
                <a:solidFill>
                  <a:srgbClr val="FF0000"/>
                </a:solidFill>
              </a:rPr>
              <a:t>цель жизни</a:t>
            </a:r>
            <a:r>
              <a:rPr lang="ru-RU" sz="1800" i="1" dirty="0"/>
              <a:t>? Я думаю: увеличивать добро в окружающем нас. А </a:t>
            </a:r>
            <a:r>
              <a:rPr lang="ru-RU" sz="1800" i="1" dirty="0">
                <a:solidFill>
                  <a:srgbClr val="FF0000"/>
                </a:solidFill>
              </a:rPr>
              <a:t>добро </a:t>
            </a:r>
            <a:r>
              <a:rPr lang="ru-RU" sz="1800" i="1" dirty="0"/>
              <a:t>– это прежде всего счастье всех людей. Оно слагается из многого, и каждый раз жизнь ставит перед человеком задачу, которую важно уметь решать.  </a:t>
            </a:r>
          </a:p>
          <a:p>
            <a:pPr>
              <a:buNone/>
            </a:pPr>
            <a:r>
              <a:rPr lang="ru-RU" sz="1800" i="1" dirty="0">
                <a:solidFill>
                  <a:srgbClr val="FF0000"/>
                </a:solidFill>
              </a:rPr>
              <a:t>Мудрость </a:t>
            </a:r>
            <a:r>
              <a:rPr lang="ru-RU" sz="1800" i="1" dirty="0"/>
              <a:t>– это ум, соединенный с добротой. Ум без доброты – хитрость. Хитрость же постепенно чахнет и непременно рано или поздно оборачивается против самого хитреца. Поэтому хитрость вынуждена скрываться. </a:t>
            </a:r>
          </a:p>
          <a:p>
            <a:pPr>
              <a:buNone/>
            </a:pPr>
            <a:r>
              <a:rPr lang="ru-RU" sz="1800" i="1" dirty="0">
                <a:solidFill>
                  <a:srgbClr val="FF0000"/>
                </a:solidFill>
              </a:rPr>
              <a:t>                                        Мудрость </a:t>
            </a:r>
            <a:r>
              <a:rPr lang="ru-RU" sz="1800" i="1" dirty="0"/>
              <a:t>же открыта и надежна. Она не обманывает           </a:t>
            </a:r>
          </a:p>
          <a:p>
            <a:pPr>
              <a:buNone/>
            </a:pPr>
            <a:r>
              <a:rPr lang="ru-RU" sz="1800" i="1" dirty="0"/>
              <a:t>                                         других, и прежде всего самого мудрого человека. </a:t>
            </a:r>
          </a:p>
          <a:p>
            <a:pPr>
              <a:buNone/>
            </a:pPr>
            <a:r>
              <a:rPr lang="ru-RU" sz="1800" i="1" dirty="0"/>
              <a:t>                                        </a:t>
            </a:r>
            <a:r>
              <a:rPr lang="ru-RU" sz="1800" i="1" dirty="0">
                <a:solidFill>
                  <a:srgbClr val="FF0000"/>
                </a:solidFill>
              </a:rPr>
              <a:t>Мудрость</a:t>
            </a:r>
            <a:r>
              <a:rPr lang="ru-RU" sz="1800" i="1" dirty="0"/>
              <a:t> приносит мудрецу доброе имя и прочное счастье,                       </a:t>
            </a:r>
          </a:p>
          <a:p>
            <a:pPr>
              <a:buNone/>
            </a:pPr>
            <a:r>
              <a:rPr lang="ru-RU" sz="1800" i="1" dirty="0"/>
              <a:t>                                        приносит счастье надежное, долголетнее и ту </a:t>
            </a:r>
          </a:p>
          <a:p>
            <a:pPr>
              <a:buNone/>
            </a:pPr>
            <a:r>
              <a:rPr lang="ru-RU" sz="1800" i="1" dirty="0"/>
              <a:t>                                         спокойную совесть,  которая ценнее всего в старости.</a:t>
            </a:r>
          </a:p>
          <a:p>
            <a:pPr>
              <a:buNone/>
            </a:pPr>
            <a:endParaRPr lang="ru-RU" sz="1800" dirty="0"/>
          </a:p>
          <a:p>
            <a:pPr>
              <a:buNone/>
            </a:pPr>
            <a:endParaRPr lang="ru-RU" sz="1800" dirty="0"/>
          </a:p>
        </p:txBody>
      </p:sp>
      <p:pic>
        <p:nvPicPr>
          <p:cNvPr id="4" name="Рисунок 3" descr="i_004"/>
          <p:cNvPicPr/>
          <p:nvPr/>
        </p:nvPicPr>
        <p:blipFill>
          <a:blip r:embed="rId2" cstate="print"/>
          <a:srcRect/>
          <a:stretch>
            <a:fillRect/>
          </a:stretch>
        </p:blipFill>
        <p:spPr bwMode="auto">
          <a:xfrm>
            <a:off x="0" y="4049688"/>
            <a:ext cx="2555776" cy="2808312"/>
          </a:xfrm>
          <a:prstGeom prst="rect">
            <a:avLst/>
          </a:prstGeom>
          <a:noFill/>
          <a:ln w="9525">
            <a:noFill/>
            <a:miter lim="800000"/>
            <a:headEnd/>
            <a:tailEnd/>
          </a:ln>
        </p:spPr>
      </p:pic>
      <p:pic>
        <p:nvPicPr>
          <p:cNvPr id="5"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6572264" y="0"/>
            <a:ext cx="2232248" cy="157161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052736"/>
          </a:xfrm>
        </p:spPr>
        <p:txBody>
          <a:bodyPr>
            <a:normAutofit/>
          </a:bodyPr>
          <a:lstStyle/>
          <a:p>
            <a:r>
              <a:rPr lang="ru-RU" sz="2000" dirty="0">
                <a:solidFill>
                  <a:schemeClr val="accent1">
                    <a:lumMod val="75000"/>
                  </a:schemeClr>
                </a:solidFill>
                <a:latin typeface="Bahnschrift" pitchFamily="34" charset="0"/>
              </a:rPr>
              <a:t>Письмо №4 «Самая большая ценность - жизнь»</a:t>
            </a:r>
            <a:br>
              <a:rPr lang="ru-RU" sz="2000" dirty="0">
                <a:solidFill>
                  <a:schemeClr val="accent1">
                    <a:lumMod val="75000"/>
                  </a:schemeClr>
                </a:solidFill>
                <a:latin typeface="Bahnschrift" pitchFamily="34" charset="0"/>
              </a:rPr>
            </a:br>
            <a:r>
              <a:rPr lang="ru-RU" sz="2000" dirty="0">
                <a:solidFill>
                  <a:schemeClr val="accent1">
                    <a:lumMod val="75000"/>
                  </a:schemeClr>
                </a:solidFill>
                <a:latin typeface="Bahnschrift" pitchFamily="34" charset="0"/>
              </a:rPr>
              <a:t>/ Проблема отношения людей друг к другу</a:t>
            </a:r>
          </a:p>
        </p:txBody>
      </p:sp>
      <p:sp>
        <p:nvSpPr>
          <p:cNvPr id="3" name="Содержимое 2"/>
          <p:cNvSpPr>
            <a:spLocks noGrp="1"/>
          </p:cNvSpPr>
          <p:nvPr>
            <p:ph idx="1"/>
          </p:nvPr>
        </p:nvSpPr>
        <p:spPr>
          <a:xfrm>
            <a:off x="285720" y="1340768"/>
            <a:ext cx="8401080" cy="4785395"/>
          </a:xfrm>
        </p:spPr>
        <p:txBody>
          <a:bodyPr/>
          <a:lstStyle/>
          <a:p>
            <a:pPr>
              <a:buNone/>
            </a:pPr>
            <a:endParaRPr lang="ru-RU" dirty="0"/>
          </a:p>
          <a:p>
            <a:pPr>
              <a:buNone/>
            </a:pPr>
            <a:r>
              <a:rPr lang="ru-RU" dirty="0"/>
              <a:t>                         </a:t>
            </a:r>
          </a:p>
          <a:p>
            <a:pPr>
              <a:buNone/>
            </a:pPr>
            <a:endParaRPr lang="ru-RU" dirty="0"/>
          </a:p>
        </p:txBody>
      </p:sp>
      <p:pic>
        <p:nvPicPr>
          <p:cNvPr id="307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2786050" y="4409728"/>
            <a:ext cx="3429024" cy="2448272"/>
          </a:xfrm>
          <a:prstGeom prst="rect">
            <a:avLst/>
          </a:prstGeom>
          <a:noFill/>
        </p:spPr>
      </p:pic>
      <p:sp>
        <p:nvSpPr>
          <p:cNvPr id="5" name="Прямоугольник 4"/>
          <p:cNvSpPr/>
          <p:nvPr/>
        </p:nvSpPr>
        <p:spPr>
          <a:xfrm>
            <a:off x="285720" y="1428736"/>
            <a:ext cx="8496944" cy="3416320"/>
          </a:xfrm>
          <a:prstGeom prst="rect">
            <a:avLst/>
          </a:prstGeom>
        </p:spPr>
        <p:txBody>
          <a:bodyPr wrap="square">
            <a:spAutoFit/>
          </a:bodyPr>
          <a:lstStyle/>
          <a:p>
            <a:r>
              <a:rPr lang="ru-RU" i="1" dirty="0"/>
              <a:t>   К людям нужно быть открытым, терпимым, искать в них лучшее. </a:t>
            </a:r>
          </a:p>
          <a:p>
            <a:pPr fontAlgn="base"/>
            <a:r>
              <a:rPr lang="ru-RU" i="1" dirty="0"/>
              <a:t>   Человек всегда должен думать о самом важном для себя и для других, сбрасывая с себя все пустые заботы. Надо быть открытым людям, терпимым к людям, искать в них прежде всего лучшее. </a:t>
            </a:r>
          </a:p>
          <a:p>
            <a:pPr fontAlgn="base"/>
            <a:r>
              <a:rPr lang="ru-RU" i="1" dirty="0">
                <a:solidFill>
                  <a:srgbClr val="FF0000"/>
                </a:solidFill>
              </a:rPr>
              <a:t>  Жизнь </a:t>
            </a:r>
            <a:r>
              <a:rPr lang="ru-RU" i="1" dirty="0"/>
              <a:t>не может быть сведена к бытовым впечатлениям. Надо уметь чувствовать и даже замечать то, что за пределами нашего восприятия, иметь как бы «предчувствие» открывающегося или могущего нам открыться нового. </a:t>
            </a:r>
          </a:p>
          <a:p>
            <a:pPr fontAlgn="base"/>
            <a:r>
              <a:rPr lang="ru-RU" i="1" dirty="0"/>
              <a:t>   Самая большая ценность в мире – </a:t>
            </a:r>
            <a:r>
              <a:rPr lang="ru-RU" i="1" dirty="0">
                <a:solidFill>
                  <a:srgbClr val="FF0000"/>
                </a:solidFill>
              </a:rPr>
              <a:t>жизнь</a:t>
            </a:r>
            <a:r>
              <a:rPr lang="ru-RU" i="1" dirty="0"/>
              <a:t>: чужая, своя, жизнь животного мира и растений, жизнь культуры, жизнь на всем ее протяжении – и в прошлом, и в настоящем, и в будущем… А </a:t>
            </a:r>
            <a:r>
              <a:rPr lang="ru-RU" i="1" dirty="0">
                <a:solidFill>
                  <a:srgbClr val="FF0000"/>
                </a:solidFill>
              </a:rPr>
              <a:t>жизнь</a:t>
            </a:r>
            <a:r>
              <a:rPr lang="ru-RU" i="1" dirty="0"/>
              <a:t> бесконечно глубока. </a:t>
            </a:r>
          </a:p>
          <a:p>
            <a:pPr fontAlgn="base"/>
            <a:endParaRPr lang="ru-RU" dirty="0"/>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TotalTime>
  <Words>1092</Words>
  <Application>Microsoft Office PowerPoint</Application>
  <PresentationFormat>Экран (4:3)</PresentationFormat>
  <Paragraphs>82</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Bahnschrift</vt:lpstr>
      <vt:lpstr>Calibri</vt:lpstr>
      <vt:lpstr>Times New Roman</vt:lpstr>
      <vt:lpstr>Тема Office</vt:lpstr>
      <vt:lpstr>Лихачёвские чтения  </vt:lpstr>
      <vt:lpstr>Дмитрий Лихачёв</vt:lpstr>
      <vt:lpstr>Цель: Популяризация русского языка и повышение уровня гражданского и патриотического воспитания учащихся. Задачи:  1. Изучить краткое содержание писем  Д.С. Лихачева к молодым читателям. 2. Учиться анализировать письма Д. С. Лихачева. 3. Формирование лучших нравственных качеств личности слушателей на основе творчества Д. С. Лихачёва. </vt:lpstr>
      <vt:lpstr>    «Согласие между людьми, разными народами – это самое драгоценное и самое необходимое для человечества»                                        Д.С. Лихачев</vt:lpstr>
      <vt:lpstr>Дмитрий Сергеевич Лихачев 1906—1999 </vt:lpstr>
      <vt:lpstr>Для своих бесед с читателем я избрал форму писем.  В читателях моих писем я представляю себе друзей. Письма к друзьям позволяют мне писать просто.  В своей книге «Письма о добром и прекрасном», предназначенной для детей, я пытаюсь самыми простыми доводами объяснить, что следование путем добра – путь самый приемлемый и единственный для человека.   В своих письмах я не пытаюсь объяснить, что такое добро и почему добрый человек внутренне красив, живет в согласии с самим собой, с обществом и с природой. Объяснений, определений и подходов может быть много. Я стремлюсь к другому – к конкретным примерам, исходя из свойств общей человеческой натуры. Я буду счастлив, если читатель, к какому бы возрасту он ни принадлежал, найдет в моих письмах хотя бы часть того, с чем он сможет согласиться. Согласие между людьми, разными народами – это самое драгоценное и сейчас самое необходимое для человечества».   </vt:lpstr>
      <vt:lpstr>Презентация PowerPoint</vt:lpstr>
      <vt:lpstr>Презентация PowerPoint</vt:lpstr>
      <vt:lpstr>Письмо №4 «Самая большая ценность - жизнь» / Проблема отношения людей друг к другу</vt:lpstr>
      <vt:lpstr>Письмо №5 «В чем смысл жизни?» / Проблема смысла жизни, ценности жизни, цели жизни. /   </vt:lpstr>
      <vt:lpstr>Письмо №13 «О воспитанности» / Проблема воспитанности. Кто такой воспитанный человек? / </vt:lpstr>
      <vt:lpstr>Письмо №22 «Любите читать / Проблема чтения, любви к книге, литературе/</vt:lpstr>
      <vt:lpstr>Письмо №32 «Понимать искусство» / Проблема отношения к искусству/</vt:lpstr>
      <vt:lpstr>ПИСЬМО СОРОКОВОЕ О ПАМЯТИ </vt:lpstr>
      <vt:lpstr>НРАВСТВЕННЫЕ ЗАПОВЕДИ  Д.С. ЛИХАЧЕВА </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Лихачёвские чтения</dc:title>
  <dc:creator>Андрей</dc:creator>
  <cp:lastModifiedBy>Приемная ООО ТОГИС</cp:lastModifiedBy>
  <cp:revision>55</cp:revision>
  <dcterms:created xsi:type="dcterms:W3CDTF">2020-01-09T12:02:26Z</dcterms:created>
  <dcterms:modified xsi:type="dcterms:W3CDTF">2026-04-17T03:46:23Z</dcterms:modified>
</cp:coreProperties>
</file>