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7" r:id="rId2"/>
    <p:sldId id="348" r:id="rId3"/>
    <p:sldId id="349" r:id="rId4"/>
    <p:sldId id="257" r:id="rId5"/>
    <p:sldId id="353" r:id="rId6"/>
    <p:sldId id="354" r:id="rId7"/>
    <p:sldId id="260" r:id="rId8"/>
    <p:sldId id="261" r:id="rId9"/>
    <p:sldId id="263" r:id="rId10"/>
    <p:sldId id="265" r:id="rId11"/>
    <p:sldId id="267" r:id="rId12"/>
    <p:sldId id="269" r:id="rId13"/>
    <p:sldId id="271" r:id="rId14"/>
    <p:sldId id="273" r:id="rId15"/>
    <p:sldId id="312" r:id="rId16"/>
    <p:sldId id="306" r:id="rId17"/>
    <p:sldId id="308" r:id="rId18"/>
    <p:sldId id="274" r:id="rId19"/>
    <p:sldId id="280" r:id="rId20"/>
    <p:sldId id="282" r:id="rId21"/>
    <p:sldId id="284" r:id="rId22"/>
    <p:sldId id="286" r:id="rId23"/>
    <p:sldId id="292" r:id="rId24"/>
    <p:sldId id="356" r:id="rId25"/>
    <p:sldId id="30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34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73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5734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734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735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735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735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735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735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73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/>
              <a:t>Образец заголовка</a:t>
            </a:r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/>
              <a:t>Образец подзаголовка</a:t>
            </a:r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B3061CD-1EEA-4102-89C4-8B75D75BDDFE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735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735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BA15F32-14CB-4BF9-BA4A-F48767268A4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56234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DF23BE-A928-4289-ABCD-C1A6EFD786B9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85913-6996-4547-B44A-6649E372B3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255395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40C756-D9DF-42BD-9A2A-F79170F50694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D81388-0831-45E9-90A2-41BD6353DA7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431657"/>
      </p:ext>
    </p:extLst>
  </p:cSld>
  <p:clrMapOvr>
    <a:masterClrMapping/>
  </p:clrMapOvr>
  <p:transition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E87CB-C31C-4722-882B-83A2140A2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191782"/>
      </p:ext>
    </p:extLst>
  </p:cSld>
  <p:clrMapOvr>
    <a:masterClrMapping/>
  </p:clrMapOvr>
  <p:transition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9CFFB-6433-46D7-BC89-041138C76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88952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87B83C-3FDF-4E57-9311-DABE4340494A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D2DB7-6EE0-49EC-8F60-8E7C11255FB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58289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1392A9-9C8C-4078-8598-F653CA9A9569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AD9A4-6895-40D4-8452-21383643F64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960512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03562D-EEEA-44A9-9597-B011C834548B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FBDBA9-0387-4BBE-8ACF-3512594F787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194625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A56B60-238A-48DA-9AAC-A8CF3EA9B2B2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8DF6E-4ED9-47CD-A2CB-F6C2FACCF55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169359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69F7A7-119A-49B7-B91F-759DEE1494C2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BA78F-7817-42E0-AAB6-EA4F8060B67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186703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E30FAD-7F0A-4CD0-8B86-E607894B5EAD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F2F712-F263-430D-8B1E-FA41910F3FB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96669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6A8B4-C841-46DD-A0B1-A7168F8BC2E8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D3CA2-2CF5-48F9-8AC8-86034EE8F90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185563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B2A6A9-14AF-46D9-A9C5-5996E7AB9317}" type="datetimeFigureOut">
              <a:rPr lang="ru-RU">
                <a:solidFill>
                  <a:srgbClr val="000000"/>
                </a:solidFill>
              </a:rPr>
              <a:pPr/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99EC5-E254-46F9-A53B-40D262586D0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502294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32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563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5632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63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563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AB48DA5-62B3-46BA-9038-AD02819E3572}" type="datetimeFigureOut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14.03.2021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1AD58A-9965-491B-A7BC-9E22C536D8F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52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strips dir="ld"/>
  </p:transition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" Type="http://schemas.openxmlformats.org/officeDocument/2006/relationships/image" Target="../media/image37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png"/><Relationship Id="rId15" Type="http://schemas.openxmlformats.org/officeDocument/2006/relationships/image" Target="../media/image5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png"/><Relationship Id="rId1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DF77AE-D236-4F90-B95C-610AAB3053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sz="4600" dirty="0">
                <a:solidFill>
                  <a:srgbClr val="002060"/>
                </a:solidFill>
              </a:rPr>
              <a:t>Урок окружающего мира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BB2548-4EDD-4083-A7AE-C469FE822A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467202"/>
      </p:ext>
    </p:extLst>
  </p:cSld>
  <p:clrMapOvr>
    <a:masterClrMapping/>
  </p:clrMapOvr>
  <p:transition>
    <p:strips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710488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Рисунок 3" descr="3a25e2105ca769b1e49cab644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" y="1042988"/>
            <a:ext cx="3413125" cy="384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188" y="4267200"/>
            <a:ext cx="226060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Прямоугольник 6"/>
          <p:cNvSpPr>
            <a:spLocks noChangeArrowheads="1"/>
          </p:cNvSpPr>
          <p:nvPr/>
        </p:nvSpPr>
        <p:spPr bwMode="auto">
          <a:xfrm>
            <a:off x="2268538" y="4845582"/>
            <a:ext cx="43021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Не даром их название переводится с латинского языка - “жизнь”! </a:t>
            </a:r>
          </a:p>
        </p:txBody>
      </p:sp>
      <p:sp>
        <p:nvSpPr>
          <p:cNvPr id="3" name="Прямоугольник 6"/>
          <p:cNvSpPr>
            <a:spLocks noChangeArrowheads="1"/>
          </p:cNvSpPr>
          <p:nvPr/>
        </p:nvSpPr>
        <p:spPr bwMode="auto">
          <a:xfrm flipV="1">
            <a:off x="611188" y="1674813"/>
            <a:ext cx="85328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accent1"/>
                </a:solidFill>
                <a:latin typeface="Comic Sans MS" pitchFamily="66" charset="0"/>
              </a:rPr>
              <a:t>                        </a:t>
            </a:r>
          </a:p>
        </p:txBody>
      </p:sp>
      <p:sp>
        <p:nvSpPr>
          <p:cNvPr id="9223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33400" y="4581525"/>
            <a:ext cx="7854950" cy="400050"/>
          </a:xfrm>
        </p:spPr>
        <p:txBody>
          <a:bodyPr/>
          <a:lstStyle/>
          <a:p>
            <a:pPr marR="0"/>
            <a:endParaRPr lang="ru-RU" dirty="0"/>
          </a:p>
        </p:txBody>
      </p:sp>
      <p:sp>
        <p:nvSpPr>
          <p:cNvPr id="9224" name="Прямоугольник 8"/>
          <p:cNvSpPr>
            <a:spLocks noChangeArrowheads="1"/>
          </p:cNvSpPr>
          <p:nvPr/>
        </p:nvSpPr>
        <p:spPr bwMode="auto">
          <a:xfrm>
            <a:off x="2286000" y="1304925"/>
            <a:ext cx="61737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1"/>
                </a:solidFill>
                <a:latin typeface="Comic Sans MS" pitchFamily="66" charset="0"/>
              </a:rPr>
              <a:t>                           </a:t>
            </a:r>
            <a:endParaRPr lang="ru-RU" sz="20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04433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150" y="2636838"/>
            <a:ext cx="6550025" cy="563562"/>
          </a:xfrm>
        </p:spPr>
        <p:txBody>
          <a:bodyPr/>
          <a:lstStyle/>
          <a:p>
            <a:pPr>
              <a:defRPr/>
            </a:pPr>
            <a:endParaRPr lang="ru-RU" sz="1300" dirty="0"/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ru-RU" dirty="0"/>
          </a:p>
        </p:txBody>
      </p:sp>
      <p:pic>
        <p:nvPicPr>
          <p:cNvPr id="8198" name="Picture 5" descr="tvor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4340225"/>
            <a:ext cx="2249487" cy="181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16" descr="0_3a03_689957e2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825" y="1603375"/>
            <a:ext cx="2176463" cy="200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Рисунок 14" descr="328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676400"/>
            <a:ext cx="2157412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708400" y="1628775"/>
            <a:ext cx="3527425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0" hangingPunct="0">
              <a:defRPr/>
            </a:pPr>
            <a:endParaRPr lang="ru-RU" sz="16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algn="r" eaLnBrk="0" hangingPunct="0">
              <a:defRPr/>
            </a:pPr>
            <a:endParaRPr lang="ru-RU" sz="16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algn="r" eaLnBrk="0" hangingPunct="0">
              <a:defRPr/>
            </a:pPr>
            <a:endParaRPr lang="ru-RU" sz="16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algn="r" eaLnBrk="0" hangingPunct="0">
              <a:defRPr/>
            </a:pPr>
            <a:endParaRPr lang="ru-RU" sz="20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algn="r" eaLnBrk="0" hangingPunct="0">
              <a:defRPr/>
            </a:pPr>
            <a:endParaRPr lang="ru-RU" sz="20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ru-RU" sz="2000" b="1" dirty="0">
                <a:solidFill>
                  <a:schemeClr val="accent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/>
            </a:r>
            <a:br>
              <a:rPr lang="ru-RU" sz="2000" b="1" dirty="0">
                <a:solidFill>
                  <a:schemeClr val="accent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</a:br>
            <a:endParaRPr lang="ru-RU" sz="2000" b="1" dirty="0">
              <a:solidFill>
                <a:schemeClr val="accent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99792" y="764704"/>
            <a:ext cx="3384376" cy="1030430"/>
          </a:xfrm>
          <a:prstGeom prst="rect">
            <a:avLst/>
          </a:prstGeom>
        </p:spPr>
        <p:txBody>
          <a:bodyPr>
            <a:prstTxWarp prst="textPlain">
              <a:avLst/>
            </a:prstTxWarp>
            <a:spAutoFit/>
          </a:bodyPr>
          <a:lstStyle/>
          <a:p>
            <a:pPr algn="ctr">
              <a:defRPr/>
            </a:pPr>
            <a:r>
              <a:rPr lang="ru-RU" sz="32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Витамин</a:t>
            </a:r>
            <a:r>
              <a:rPr lang="ru-RU" sz="3200" b="1" spc="300" dirty="0">
                <a:ln w="11430" cmpd="sng">
                  <a:solidFill>
                    <a:srgbClr val="0F6FC6">
                      <a:tint val="10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 </a:t>
            </a:r>
            <a:r>
              <a:rPr lang="ru-RU" sz="32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А</a:t>
            </a:r>
            <a:endParaRPr lang="ru-RU" sz="3200" b="1" dirty="0">
              <a:ln w="11430" cmpd="sng">
                <a:solidFill>
                  <a:sysClr val="windowText" lastClr="000000"/>
                </a:solidFill>
                <a:prstDash val="solid"/>
                <a:miter lim="800000"/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ru-RU" sz="3200" b="1" spc="300" dirty="0">
              <a:ln w="11430" cmpd="sng">
                <a:solidFill>
                  <a:srgbClr val="0F6FC6">
                    <a:tint val="10000"/>
                  </a:srgb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45500">
                  <a:srgbClr val="0F6FC6">
                    <a:satMod val="220000"/>
                    <a:alpha val="35000"/>
                  </a:srgbClr>
                </a:glo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00338" y="1989138"/>
            <a:ext cx="3816350" cy="22463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27313" y="1844675"/>
            <a:ext cx="4321175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endParaRPr lang="ru-RU" sz="2000" b="1" dirty="0">
              <a:solidFill>
                <a:srgbClr val="0F6FC6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alibri"/>
            </a:endParaRPr>
          </a:p>
          <a:p>
            <a:pPr>
              <a:defRPr/>
            </a:pPr>
            <a:r>
              <a:rPr lang="ru-RU" sz="2000" b="1" dirty="0">
                <a:solidFill>
                  <a:srgbClr val="0F6FC6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.</a:t>
            </a:r>
            <a:endParaRPr lang="ru-RU" sz="2000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8205" name="Прямоугольник 18"/>
          <p:cNvSpPr>
            <a:spLocks noChangeArrowheads="1"/>
          </p:cNvSpPr>
          <p:nvPr/>
        </p:nvSpPr>
        <p:spPr bwMode="auto">
          <a:xfrm>
            <a:off x="5651500" y="4005263"/>
            <a:ext cx="349250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b="1" i="1" dirty="0">
              <a:solidFill>
                <a:srgbClr val="00B050"/>
              </a:solidFill>
            </a:endParaRPr>
          </a:p>
          <a:p>
            <a:endParaRPr lang="ru-RU" b="1" i="1" dirty="0">
              <a:solidFill>
                <a:srgbClr val="002060"/>
              </a:solidFill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Витамин А  улучшает зрение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530249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0"/>
            <a:ext cx="6131024" cy="1124744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54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Витамин В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9220" name="Рисунок 12" descr="125308075427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3906838"/>
            <a:ext cx="2352675" cy="195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faa21905750982a9df258fb1c5770d6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3906838"/>
            <a:ext cx="2249487" cy="177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Прямоугольник 10"/>
          <p:cNvSpPr>
            <a:spLocks noChangeArrowheads="1"/>
          </p:cNvSpPr>
          <p:nvPr/>
        </p:nvSpPr>
        <p:spPr bwMode="auto">
          <a:xfrm>
            <a:off x="2627313" y="2636838"/>
            <a:ext cx="44656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1"/>
                </a:solidFill>
                <a:latin typeface="Comic Sans MS" pitchFamily="66" charset="0"/>
              </a:rPr>
              <a:t>.</a:t>
            </a:r>
          </a:p>
          <a:p>
            <a:endParaRPr lang="ru-RU" sz="20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9223" name="Прямоугольник 11"/>
          <p:cNvSpPr>
            <a:spLocks noChangeArrowheads="1"/>
          </p:cNvSpPr>
          <p:nvPr/>
        </p:nvSpPr>
        <p:spPr bwMode="auto">
          <a:xfrm>
            <a:off x="3132138" y="4941888"/>
            <a:ext cx="338455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Витамин  В  делает человека бодрым, сильным, укрепляет сердце и нервную систему.</a:t>
            </a:r>
          </a:p>
        </p:txBody>
      </p:sp>
      <p:pic>
        <p:nvPicPr>
          <p:cNvPr id="922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5" y="1457325"/>
            <a:ext cx="2249488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7038" y="1390650"/>
            <a:ext cx="2316162" cy="1882775"/>
          </a:xfrm>
        </p:spPr>
      </p:pic>
    </p:spTree>
    <p:extLst>
      <p:ext uri="{BB962C8B-B14F-4D97-AF65-F5344CB8AC3E}">
        <p14:creationId xmlns:p14="http://schemas.microsoft.com/office/powerpoint/2010/main" val="1146682072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6851104" cy="1224136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54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Витамин С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43" name="Рисунок 14" descr="lemon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13525" y="1243013"/>
            <a:ext cx="2103438" cy="2030412"/>
          </a:xfrm>
        </p:spPr>
      </p:pic>
      <p:pic>
        <p:nvPicPr>
          <p:cNvPr id="5" name="Рисунок 4" descr="1269967842_3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1457325"/>
            <a:ext cx="2030412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Рисунок 18" descr="yellow_onion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3694113"/>
            <a:ext cx="1963737" cy="195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apelsin_en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3475038"/>
            <a:ext cx="2165350" cy="199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5" name="Прямоугольник 9"/>
          <p:cNvSpPr>
            <a:spLocks noChangeArrowheads="1"/>
          </p:cNvSpPr>
          <p:nvPr/>
        </p:nvSpPr>
        <p:spPr bwMode="auto">
          <a:xfrm>
            <a:off x="2771775" y="2924175"/>
            <a:ext cx="41036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accent1"/>
                </a:solidFill>
                <a:latin typeface="Comic Sans MS" pitchFamily="66" charset="0"/>
              </a:rPr>
              <a:t>От простуды и ангины</a:t>
            </a:r>
          </a:p>
          <a:p>
            <a:r>
              <a:rPr lang="ru-RU" sz="2000" b="1">
                <a:solidFill>
                  <a:schemeClr val="accent1"/>
                </a:solidFill>
                <a:latin typeface="Comic Sans MS" pitchFamily="66" charset="0"/>
              </a:rPr>
              <a:t>Помогают апельсины,</a:t>
            </a:r>
          </a:p>
          <a:p>
            <a:r>
              <a:rPr lang="ru-RU" sz="2000" b="1">
                <a:solidFill>
                  <a:schemeClr val="accent1"/>
                </a:solidFill>
                <a:latin typeface="Comic Sans MS" pitchFamily="66" charset="0"/>
              </a:rPr>
              <a:t>Ну, а лучше съесть лимон,</a:t>
            </a:r>
          </a:p>
          <a:p>
            <a:r>
              <a:rPr lang="ru-RU" sz="2000" b="1">
                <a:solidFill>
                  <a:schemeClr val="accent1"/>
                </a:solidFill>
                <a:latin typeface="Comic Sans MS" pitchFamily="66" charset="0"/>
              </a:rPr>
              <a:t>Хоть и очень кислый он.</a:t>
            </a:r>
          </a:p>
          <a:p>
            <a:endParaRPr lang="ru-RU"/>
          </a:p>
        </p:txBody>
      </p:sp>
      <p:sp>
        <p:nvSpPr>
          <p:cNvPr id="10249" name="Прямоугольник 10"/>
          <p:cNvSpPr>
            <a:spLocks noChangeArrowheads="1"/>
          </p:cNvSpPr>
          <p:nvPr/>
        </p:nvSpPr>
        <p:spPr bwMode="auto">
          <a:xfrm>
            <a:off x="4572000" y="5445125"/>
            <a:ext cx="42481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omic Sans MS" pitchFamily="66" charset="0"/>
              </a:rPr>
              <a:t>Витамин  С  помогает бороться с болезнями.</a:t>
            </a:r>
          </a:p>
        </p:txBody>
      </p:sp>
    </p:spTree>
    <p:extLst>
      <p:ext uri="{BB962C8B-B14F-4D97-AF65-F5344CB8AC3E}">
        <p14:creationId xmlns:p14="http://schemas.microsoft.com/office/powerpoint/2010/main" val="143221283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332656"/>
            <a:ext cx="6563072" cy="936104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54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Витамин </a:t>
            </a:r>
            <a:r>
              <a:rPr lang="en-US" sz="54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mic Sans MS" pitchFamily="66" charset="0"/>
              </a:rPr>
              <a:t>D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Содержимое 3" descr="img1914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4013" y="3981450"/>
            <a:ext cx="2243137" cy="2174875"/>
          </a:xfrm>
        </p:spPr>
      </p:pic>
      <p:pic>
        <p:nvPicPr>
          <p:cNvPr id="11268" name="Picture 9" descr="banka-r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8" y="1816100"/>
            <a:ext cx="2187575" cy="201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Рисунок 16" descr="1242372187_shutterstock_14703757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825" y="1749425"/>
            <a:ext cx="2341563" cy="210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4" descr="ribka0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3981450"/>
            <a:ext cx="2316163" cy="210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9" name="Прямоугольник 9"/>
          <p:cNvSpPr>
            <a:spLocks noChangeArrowheads="1"/>
          </p:cNvSpPr>
          <p:nvPr/>
        </p:nvSpPr>
        <p:spPr bwMode="auto">
          <a:xfrm>
            <a:off x="2627313" y="2274888"/>
            <a:ext cx="42306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1"/>
                </a:solidFill>
              </a:rPr>
              <a:t> </a:t>
            </a:r>
          </a:p>
        </p:txBody>
      </p:sp>
      <p:sp>
        <p:nvSpPr>
          <p:cNvPr id="11272" name="Прямоугольник 10"/>
          <p:cNvSpPr>
            <a:spLocks noChangeArrowheads="1"/>
          </p:cNvSpPr>
          <p:nvPr/>
        </p:nvSpPr>
        <p:spPr bwMode="auto">
          <a:xfrm>
            <a:off x="2987675" y="3789363"/>
            <a:ext cx="28797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400" dirty="0"/>
          </a:p>
          <a:p>
            <a:endParaRPr lang="en-US" sz="2400" dirty="0"/>
          </a:p>
          <a:p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Витамин  </a:t>
            </a:r>
            <a:r>
              <a:rPr lang="en-US" sz="2400" b="1" dirty="0">
                <a:solidFill>
                  <a:srgbClr val="00B050"/>
                </a:solidFill>
                <a:latin typeface="Comic Sans MS" pitchFamily="66" charset="0"/>
              </a:rPr>
              <a:t>D</a:t>
            </a: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  делает наши ноги и руки крепкими, сохраняет наши зубы</a:t>
            </a:r>
          </a:p>
        </p:txBody>
      </p:sp>
    </p:spTree>
    <p:extLst>
      <p:ext uri="{BB962C8B-B14F-4D97-AF65-F5344CB8AC3E}">
        <p14:creationId xmlns:p14="http://schemas.microsoft.com/office/powerpoint/2010/main" val="116483268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324036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44824"/>
            <a:ext cx="296076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33056"/>
            <a:ext cx="468052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7639882"/>
      </p:ext>
    </p:extLst>
  </p:cSld>
  <p:clrMapOvr>
    <a:masterClrMapping/>
  </p:clrMapOvr>
  <p:transition>
    <p:strips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36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0" y="1600200"/>
            <a:ext cx="3810000" cy="4530725"/>
          </a:xfrm>
        </p:spPr>
        <p:txBody>
          <a:bodyPr/>
          <a:lstStyle/>
          <a:p>
            <a:pPr eaLnBrk="1" hangingPunct="1"/>
            <a:endParaRPr lang="ru-RU" sz="2400"/>
          </a:p>
          <a:p>
            <a:pPr eaLnBrk="1" hangingPunct="1"/>
            <a:endParaRPr lang="ru-RU" sz="2400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403350" y="1916113"/>
            <a:ext cx="2805113" cy="436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200"/>
              <a:t>Полезные продукты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5292725" y="1916113"/>
            <a:ext cx="3111500" cy="4365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00"/>
              <a:t>Неполезные продукты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971550" y="2781300"/>
            <a:ext cx="3332163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dirty="0"/>
              <a:t>Рыба,</a:t>
            </a:r>
          </a:p>
          <a:p>
            <a:pPr algn="ctr" eaLnBrk="1" hangingPunct="1"/>
            <a:r>
              <a:rPr lang="ru-RU" sz="2400" dirty="0"/>
              <a:t>кефир, </a:t>
            </a:r>
          </a:p>
          <a:p>
            <a:pPr algn="ctr" eaLnBrk="1" hangingPunct="1"/>
            <a:r>
              <a:rPr lang="ru-RU" sz="2400" dirty="0"/>
              <a:t>геркулес,</a:t>
            </a:r>
          </a:p>
          <a:p>
            <a:pPr algn="ctr" eaLnBrk="1" hangingPunct="1"/>
            <a:r>
              <a:rPr lang="ru-RU" sz="2400" dirty="0"/>
              <a:t>морковь, </a:t>
            </a:r>
          </a:p>
          <a:p>
            <a:pPr algn="ctr" eaLnBrk="1" hangingPunct="1"/>
            <a:r>
              <a:rPr lang="ru-RU" sz="2400" dirty="0"/>
              <a:t>капуста, </a:t>
            </a:r>
          </a:p>
          <a:p>
            <a:pPr algn="ctr" eaLnBrk="1" hangingPunct="1"/>
            <a:r>
              <a:rPr lang="ru-RU" sz="2400" dirty="0"/>
              <a:t>яблоки, </a:t>
            </a:r>
          </a:p>
          <a:p>
            <a:pPr algn="ctr" eaLnBrk="1" hangingPunct="1"/>
            <a:r>
              <a:rPr lang="ru-RU" sz="2400" dirty="0"/>
              <a:t>груши, </a:t>
            </a:r>
          </a:p>
          <a:p>
            <a:pPr algn="ctr" eaLnBrk="1" hangingPunct="1"/>
            <a:r>
              <a:rPr lang="ru-RU" sz="2400" dirty="0"/>
              <a:t>хлеб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5148263" y="2781300"/>
            <a:ext cx="333216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dirty="0"/>
              <a:t> Фанта, </a:t>
            </a:r>
          </a:p>
          <a:p>
            <a:pPr algn="ctr" eaLnBrk="1" hangingPunct="1"/>
            <a:r>
              <a:rPr lang="ru-RU" sz="2400" dirty="0"/>
              <a:t>чипсы, </a:t>
            </a:r>
          </a:p>
          <a:p>
            <a:pPr algn="ctr" eaLnBrk="1" hangingPunct="1"/>
            <a:r>
              <a:rPr lang="ru-RU" sz="2400"/>
              <a:t>сосиски, </a:t>
            </a:r>
            <a:endParaRPr lang="ru-RU" sz="2400" dirty="0"/>
          </a:p>
          <a:p>
            <a:pPr algn="ctr" eaLnBrk="1" hangingPunct="1"/>
            <a:r>
              <a:rPr lang="ru-RU" sz="2400" dirty="0"/>
              <a:t>торты, </a:t>
            </a:r>
          </a:p>
          <a:p>
            <a:pPr algn="ctr" eaLnBrk="1" hangingPunct="1"/>
            <a:r>
              <a:rPr lang="ru-RU" sz="2400" dirty="0"/>
              <a:t>«Сникерс», шоколадные конфеты</a:t>
            </a:r>
          </a:p>
        </p:txBody>
      </p:sp>
      <p:pic>
        <p:nvPicPr>
          <p:cNvPr id="80907" name="Picture 11" descr="j018921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414963"/>
            <a:ext cx="1979612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8" name="Picture 12" descr="j022377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5665788"/>
            <a:ext cx="1584325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9" name="Picture 13" descr="j0223776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805488"/>
            <a:ext cx="1444625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10" name="Picture 14" descr="j0234740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445125"/>
            <a:ext cx="10541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66519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100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decel="100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7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nimBg="1"/>
      <p:bldP spid="80901" grpId="0" animBg="1"/>
      <p:bldP spid="80902" grpId="0"/>
      <p:bldP spid="809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Рисунок 6" descr="МОРКОВКА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500188"/>
            <a:ext cx="642938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Рисунок 7" descr="ЛУК2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1785938"/>
            <a:ext cx="1836737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Рисунок 8" descr="iCAE9LOMF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857500"/>
            <a:ext cx="1357312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Рисунок 9" descr="яблоко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4688"/>
            <a:ext cx="1214438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Рисунок 10" descr="iCA4TLVXC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3929063"/>
            <a:ext cx="1270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1115811076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4529138"/>
            <a:ext cx="682625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gerkules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5000625"/>
            <a:ext cx="1138237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 descr="кефир2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4714875"/>
            <a:ext cx="8572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1" descr="96_b_psl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1785938"/>
            <a:ext cx="1871662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 descr="бутерброды с пепси.bmp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2928938"/>
            <a:ext cx="150018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чипсы.gi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060700"/>
            <a:ext cx="129698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4" descr="77711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63" y="4419600"/>
            <a:ext cx="78581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 descr="ТОРТ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286250"/>
            <a:ext cx="17335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 descr="2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EFDF9"/>
              </a:clrFrom>
              <a:clrTo>
                <a:srgbClr val="FEFD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763" y="5357813"/>
            <a:ext cx="1728787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4" name="Рисунок 18" descr="корзинка.JPG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15" t="31155" r="33334" b="9233"/>
          <a:stretch>
            <a:fillRect/>
          </a:stretch>
        </p:blipFill>
        <p:spPr bwMode="auto">
          <a:xfrm>
            <a:off x="571500" y="0"/>
            <a:ext cx="2319338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5" name="Рисунок 20" descr="корзинка 2.JPG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 t="32008" r="32533" b="9521"/>
          <a:stretch>
            <a:fillRect/>
          </a:stretch>
        </p:blipFill>
        <p:spPr bwMode="auto">
          <a:xfrm>
            <a:off x="5391150" y="0"/>
            <a:ext cx="2549525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553974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000" dirty="0">
                <a:solidFill>
                  <a:srgbClr val="FF0000"/>
                </a:solidFill>
              </a:rPr>
              <a:t>РЕЖИМ ПИТАНИЯ </a:t>
            </a:r>
            <a:r>
              <a:rPr lang="ru-RU" sz="4400" dirty="0">
                <a:solidFill>
                  <a:srgbClr val="00B0F0"/>
                </a:solidFill>
              </a:rPr>
              <a:t>это особые правила употребления пищи, которые влияют на сохранение здоровья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717366606"/>
      </p:ext>
    </p:extLst>
  </p:cSld>
  <p:clrMapOvr>
    <a:masterClrMapping/>
  </p:clrMapOvr>
  <p:transition>
    <p:strips dir="l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/>
              <a:t>Меню</a:t>
            </a:r>
          </a:p>
        </p:txBody>
      </p:sp>
      <p:sp>
        <p:nvSpPr>
          <p:cNvPr id="4916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00563" y="1600200"/>
            <a:ext cx="4186237" cy="4530725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dirty="0"/>
              <a:t>Салат.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dirty="0"/>
              <a:t>Борщ.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dirty="0"/>
              <a:t>Рыба, картофельное пюре.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dirty="0"/>
              <a:t>Сок яблочный.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dirty="0"/>
              <a:t>Пирожок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dirty="0"/>
              <a:t>Хлеб.</a:t>
            </a:r>
          </a:p>
        </p:txBody>
      </p:sp>
      <p:pic>
        <p:nvPicPr>
          <p:cNvPr id="49157" name="Picture 5" descr="меню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557338"/>
            <a:ext cx="2462212" cy="5300662"/>
          </a:xfrm>
          <a:noFill/>
        </p:spPr>
      </p:pic>
      <p:sp>
        <p:nvSpPr>
          <p:cNvPr id="49162" name="WordArt 10"/>
          <p:cNvSpPr>
            <a:spLocks noChangeArrowheads="1" noChangeShapeType="1" noTextEdit="1"/>
          </p:cNvSpPr>
          <p:nvPr/>
        </p:nvSpPr>
        <p:spPr bwMode="auto">
          <a:xfrm>
            <a:off x="4500563" y="4797425"/>
            <a:ext cx="3887787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417335540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28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2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44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20"/>
                            </p:stCondLst>
                            <p:childTnLst>
                              <p:par>
                                <p:cTn id="4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60"/>
                            </p:stCondLst>
                            <p:childTnLst>
                              <p:par>
                                <p:cTn id="46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1" grpId="0" build="p"/>
      <p:bldP spid="491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94F206-8D32-4BFA-8747-EC7E81D6A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26DBF62-DA24-47EA-9690-6727DF6AE9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08720"/>
            <a:ext cx="6624736" cy="5472608"/>
          </a:xfrm>
        </p:spPr>
      </p:pic>
    </p:spTree>
    <p:extLst>
      <p:ext uri="{BB962C8B-B14F-4D97-AF65-F5344CB8AC3E}">
        <p14:creationId xmlns:p14="http://schemas.microsoft.com/office/powerpoint/2010/main" val="499131177"/>
      </p:ext>
    </p:extLst>
  </p:cSld>
  <p:clrMapOvr>
    <a:masterClrMapping/>
  </p:clrMapOvr>
  <p:transition>
    <p:strips dir="l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/>
              <a:t>Полдник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3200"/>
              <a:t>Можно на полдник есть булочки, вафли, печенье с чаем, соком или молоком.</a:t>
            </a:r>
          </a:p>
        </p:txBody>
      </p:sp>
      <p:pic>
        <p:nvPicPr>
          <p:cNvPr id="14342" name="Picture 6" descr="j03169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500438"/>
            <a:ext cx="3548063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6" descr="i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500438"/>
            <a:ext cx="173513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8" descr="CA6YFXP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00438"/>
            <a:ext cx="1782763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13147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/>
              <a:t>Молочные продукты</a:t>
            </a:r>
          </a:p>
        </p:txBody>
      </p:sp>
      <p:pic>
        <p:nvPicPr>
          <p:cNvPr id="53253" name="Picture 5" descr="j017795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7313" y="1785938"/>
            <a:ext cx="6859587" cy="4570412"/>
          </a:xfrm>
          <a:noFill/>
        </p:spPr>
      </p:pic>
    </p:spTree>
    <p:extLst>
      <p:ext uri="{BB962C8B-B14F-4D97-AF65-F5344CB8AC3E}">
        <p14:creationId xmlns:p14="http://schemas.microsoft.com/office/powerpoint/2010/main" val="1947383544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/>
              <a:t>Пора ужинать.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761288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/>
              <a:t>Ужин – последняя еда перед сном. Чтобы хорошо спать и отдыхать ночью, на ужин можно есть только легкую пищу: запеканки, творог, омлет, кефир.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/>
              <a:t>Творожная запеканка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/>
              <a:t>Кефир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dirty="0"/>
              <a:t>Яблоко</a:t>
            </a:r>
          </a:p>
        </p:txBody>
      </p:sp>
      <p:pic>
        <p:nvPicPr>
          <p:cNvPr id="16390" name="Picture 6" descr="53"/>
          <p:cNvPicPr>
            <a:picLocks noChangeAspect="1" noChangeArrowheads="1"/>
          </p:cNvPicPr>
          <p:nvPr/>
        </p:nvPicPr>
        <p:blipFill>
          <a:blip r:embed="rId2">
            <a:lum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4149725"/>
            <a:ext cx="114458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39"/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4149724"/>
            <a:ext cx="1511623" cy="1367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38"/>
          <p:cNvPicPr>
            <a:picLocks noChangeAspect="1" noChangeArrowheads="1"/>
          </p:cNvPicPr>
          <p:nvPr/>
        </p:nvPicPr>
        <p:blipFill>
          <a:blip r:embed="rId4"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501008"/>
            <a:ext cx="1944687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26"/>
          <p:cNvPicPr>
            <a:picLocks noChangeAspect="1" noChangeArrowheads="1"/>
          </p:cNvPicPr>
          <p:nvPr/>
        </p:nvPicPr>
        <p:blipFill>
          <a:blip r:embed="rId5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5692775"/>
            <a:ext cx="216217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2" descr="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>
            <a:lum bright="1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6095" y="5517231"/>
            <a:ext cx="1584177" cy="791493"/>
          </a:xfrm>
          <a:noFill/>
        </p:spPr>
      </p:pic>
    </p:spTree>
    <p:extLst>
      <p:ext uri="{BB962C8B-B14F-4D97-AF65-F5344CB8AC3E}">
        <p14:creationId xmlns:p14="http://schemas.microsoft.com/office/powerpoint/2010/main" val="202221066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8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8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28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78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28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ПРАВИЛА РАБОТЫ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1904" y="1391295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1. Будь доброжелательным к товарищам. Помни, что вы делаете общее дело.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2. Чётко высказывай предлагаемый способ решения.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7030A0"/>
                </a:solidFill>
              </a:rPr>
              <a:t> 3. Умей слушать других.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 3. Если не согласен с мнением других:</a:t>
            </a:r>
            <a:r>
              <a:rPr lang="ru-RU" sz="2800" dirty="0">
                <a:solidFill>
                  <a:srgbClr val="FF0000"/>
                </a:solidFill>
              </a:rPr>
              <a:t> НЕ КРИЧИ, НЕ ПЕРЕБИВАЙ. </a:t>
            </a:r>
            <a:r>
              <a:rPr lang="ru-RU" sz="2800" dirty="0"/>
              <a:t>Пользуйся вежливыми фразами.</a:t>
            </a:r>
            <a:br>
              <a:rPr lang="ru-RU" sz="2800" dirty="0"/>
            </a:br>
            <a:r>
              <a:rPr lang="ru-RU" sz="2800" dirty="0"/>
              <a:t> 4. </a:t>
            </a:r>
            <a:r>
              <a:rPr lang="ru-RU" sz="2800" dirty="0">
                <a:solidFill>
                  <a:srgbClr val="7030A0"/>
                </a:solidFill>
              </a:rPr>
              <a:t>Если ты оказался не прав, извинись, признай свою ошибку, не упрямься. Не смейся над чужими ошибками. Помни, что ты можешь оказаться в таком же положении.</a:t>
            </a:r>
          </a:p>
        </p:txBody>
      </p:sp>
    </p:spTree>
    <p:extLst>
      <p:ext uri="{BB962C8B-B14F-4D97-AF65-F5344CB8AC3E}">
        <p14:creationId xmlns:p14="http://schemas.microsoft.com/office/powerpoint/2010/main" val="2789231837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BC21B-456C-488F-8241-A98CD6A25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D9887B-548F-4E5D-B762-7CAAF8879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089024"/>
            <a:ext cx="7772400" cy="4212183"/>
          </a:xfrm>
        </p:spPr>
        <p:txBody>
          <a:bodyPr/>
          <a:lstStyle/>
          <a:p>
            <a:r>
              <a:rPr lang="ru-RU" sz="3600" dirty="0">
                <a:solidFill>
                  <a:srgbClr val="002060"/>
                </a:solidFill>
              </a:rPr>
              <a:t>Узнать:</a:t>
            </a:r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>Какие продукты полезные, а какие вредные?</a:t>
            </a:r>
            <a:br>
              <a:rPr lang="ru-RU" sz="3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>Что такое режим питания?</a:t>
            </a:r>
          </a:p>
          <a:p>
            <a:endParaRPr lang="ru-RU" sz="3600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</a:rPr>
              <a:t>Научиться:</a:t>
            </a:r>
          </a:p>
          <a:p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>Составлять меню.</a:t>
            </a:r>
          </a:p>
        </p:txBody>
      </p:sp>
    </p:spTree>
    <p:extLst>
      <p:ext uri="{BB962C8B-B14F-4D97-AF65-F5344CB8AC3E}">
        <p14:creationId xmlns:p14="http://schemas.microsoft.com/office/powerpoint/2010/main" val="405245799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2411413" y="3173909"/>
            <a:ext cx="5327650" cy="18462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chemeClr val="tx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Будьте здоровы!</a:t>
            </a:r>
          </a:p>
        </p:txBody>
      </p:sp>
      <p:pic>
        <p:nvPicPr>
          <p:cNvPr id="35846" name="Picture 6" descr="J007615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4953000"/>
            <a:ext cx="12604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Picture 7" descr="J007615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953000"/>
            <a:ext cx="136842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881971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  <p:bldP spid="358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01F0AE-E1A0-4245-96B1-45F2DB65B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8651EE2-15FE-4944-9237-C6C8EAA438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5" y="277814"/>
            <a:ext cx="5256584" cy="6175522"/>
          </a:xfrm>
        </p:spPr>
      </p:pic>
    </p:spTree>
    <p:extLst>
      <p:ext uri="{BB962C8B-B14F-4D97-AF65-F5344CB8AC3E}">
        <p14:creationId xmlns:p14="http://schemas.microsoft.com/office/powerpoint/2010/main" val="3517996127"/>
      </p:ext>
    </p:extLst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5000" dirty="0"/>
              <a:t>Тема:</a:t>
            </a:r>
            <a:br>
              <a:rPr lang="ru-RU" sz="5000" dirty="0"/>
            </a:br>
            <a:r>
              <a:rPr lang="ru-RU" sz="5000" dirty="0"/>
              <a:t>питание и здоровье</a:t>
            </a:r>
          </a:p>
        </p:txBody>
      </p:sp>
      <p:pic>
        <p:nvPicPr>
          <p:cNvPr id="59395" name="Picture 3" descr="j01779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860800"/>
            <a:ext cx="2867025" cy="190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717386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BC21B-456C-488F-8241-A98CD6A25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D9887B-548F-4E5D-B762-7CAAF8879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089024"/>
            <a:ext cx="7772400" cy="4212183"/>
          </a:xfrm>
        </p:spPr>
        <p:txBody>
          <a:bodyPr/>
          <a:lstStyle/>
          <a:p>
            <a:r>
              <a:rPr lang="ru-RU" sz="3600" dirty="0">
                <a:solidFill>
                  <a:srgbClr val="002060"/>
                </a:solidFill>
              </a:rPr>
              <a:t>Узнать:</a:t>
            </a:r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>Какие продукты полезные, а какие вредные?</a:t>
            </a:r>
            <a:br>
              <a:rPr lang="ru-RU" sz="36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>Что такое режим питания?</a:t>
            </a:r>
          </a:p>
          <a:p>
            <a:endParaRPr lang="ru-RU" sz="3600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sz="3600" dirty="0">
                <a:solidFill>
                  <a:srgbClr val="002060"/>
                </a:solidFill>
              </a:rPr>
              <a:t>Научиться:</a:t>
            </a:r>
          </a:p>
          <a:p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>Составлять меню.</a:t>
            </a:r>
          </a:p>
        </p:txBody>
      </p:sp>
    </p:spTree>
    <p:extLst>
      <p:ext uri="{BB962C8B-B14F-4D97-AF65-F5344CB8AC3E}">
        <p14:creationId xmlns:p14="http://schemas.microsoft.com/office/powerpoint/2010/main" val="3737781235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3BC30A-326D-4F61-805B-5ED93F3CF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7658E9-C391-441B-B456-9F25F0D1A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1772817"/>
            <a:ext cx="7772400" cy="1224135"/>
          </a:xfrm>
        </p:spPr>
        <p:txBody>
          <a:bodyPr/>
          <a:lstStyle/>
          <a:p>
            <a:r>
              <a:rPr lang="ru-RU" sz="4800" b="1" dirty="0">
                <a:solidFill>
                  <a:srgbClr val="002060"/>
                </a:solidFill>
                <a:latin typeface="+mj-lt"/>
              </a:rPr>
              <a:t>хлеб, молоко, фрукты мясо </a:t>
            </a:r>
          </a:p>
        </p:txBody>
      </p:sp>
    </p:spTree>
    <p:extLst>
      <p:ext uri="{BB962C8B-B14F-4D97-AF65-F5344CB8AC3E}">
        <p14:creationId xmlns:p14="http://schemas.microsoft.com/office/powerpoint/2010/main" val="3199633120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ГРИБ МУКОР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0200"/>
            <a:ext cx="7848872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991796"/>
      </p:ext>
    </p:extLst>
  </p:cSld>
  <p:clrMapOvr>
    <a:masterClrMapping/>
  </p:clrMapOvr>
  <p:transition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064896" cy="691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028509"/>
      </p:ext>
    </p:extLst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3708400" y="1557338"/>
            <a:ext cx="1885950" cy="5286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dirty="0"/>
              <a:t>Витамины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3492500" y="2708275"/>
            <a:ext cx="2235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00"/>
              <a:t>Овощи, фрукты</a:t>
            </a:r>
          </a:p>
        </p:txBody>
      </p:sp>
      <p:sp>
        <p:nvSpPr>
          <p:cNvPr id="26628" name="Line 6"/>
          <p:cNvSpPr>
            <a:spLocks noChangeShapeType="1"/>
          </p:cNvSpPr>
          <p:nvPr/>
        </p:nvSpPr>
        <p:spPr bwMode="auto">
          <a:xfrm>
            <a:off x="4643438" y="206057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2535" name="Picture 7" descr="AG00327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5157788"/>
            <a:ext cx="158432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8" descr="J007617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357563"/>
            <a:ext cx="1871663" cy="171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9" descr="J007617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429000"/>
            <a:ext cx="12319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Picture 10" descr="J0095684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941888"/>
            <a:ext cx="1301750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9" name="Picture 11" descr="j0223773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5013325"/>
            <a:ext cx="1944688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0" name="Picture 12" descr="j0223774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438" y="3284538"/>
            <a:ext cx="20875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1" name="Picture 13" descr="j0213504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068638"/>
            <a:ext cx="180022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Picture 14" descr="17"/>
          <p:cNvPicPr>
            <a:picLocks noChangeAspect="1" noChangeArrowheads="1"/>
          </p:cNvPicPr>
          <p:nvPr/>
        </p:nvPicPr>
        <p:blipFill>
          <a:blip r:embed="rId9">
            <a:lum bright="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724400"/>
            <a:ext cx="2555875" cy="176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851674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Слои">
  <a:themeElements>
    <a:clrScheme name="2_Слои 14">
      <a:dk1>
        <a:srgbClr val="000000"/>
      </a:dk1>
      <a:lt1>
        <a:srgbClr val="FFFFFF"/>
      </a:lt1>
      <a:dk2>
        <a:srgbClr val="FF0000"/>
      </a:dk2>
      <a:lt2>
        <a:srgbClr val="009999"/>
      </a:lt2>
      <a:accent1>
        <a:srgbClr val="66FF33"/>
      </a:accent1>
      <a:accent2>
        <a:srgbClr val="FFFF66"/>
      </a:accent2>
      <a:accent3>
        <a:srgbClr val="FFFFFF"/>
      </a:accent3>
      <a:accent4>
        <a:srgbClr val="000000"/>
      </a:accent4>
      <a:accent5>
        <a:srgbClr val="B8FFAD"/>
      </a:accent5>
      <a:accent6>
        <a:srgbClr val="E7E75C"/>
      </a:accent6>
      <a:hlink>
        <a:srgbClr val="5A84D8"/>
      </a:hlink>
      <a:folHlink>
        <a:srgbClr val="457365"/>
      </a:folHlink>
    </a:clrScheme>
    <a:fontScheme name="2_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1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E7F753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F1FAB3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2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66FF33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B8FFAD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3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66FF33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B8FFAD"/>
        </a:accent5>
        <a:accent6>
          <a:srgbClr val="E7E75C"/>
        </a:accent6>
        <a:hlink>
          <a:srgbClr val="5A84D8"/>
        </a:hlink>
        <a:folHlink>
          <a:srgbClr val="3A62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Слои 14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66FF33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B8FFAD"/>
        </a:accent5>
        <a:accent6>
          <a:srgbClr val="E7E75C"/>
        </a:accent6>
        <a:hlink>
          <a:srgbClr val="5A84D8"/>
        </a:hlink>
        <a:folHlink>
          <a:srgbClr val="45736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366</Words>
  <Application>Microsoft Office PowerPoint</Application>
  <PresentationFormat>Экран (4:3)</PresentationFormat>
  <Paragraphs>86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Comic Sans MS</vt:lpstr>
      <vt:lpstr>Impact</vt:lpstr>
      <vt:lpstr>Times New Roman</vt:lpstr>
      <vt:lpstr>Wingdings</vt:lpstr>
      <vt:lpstr>2_Слои</vt:lpstr>
      <vt:lpstr> Урок окружающего мира</vt:lpstr>
      <vt:lpstr>Презентация PowerPoint</vt:lpstr>
      <vt:lpstr>Презентация PowerPoint</vt:lpstr>
      <vt:lpstr>Тема: питание и здоровье</vt:lpstr>
      <vt:lpstr>Презентация PowerPoint</vt:lpstr>
      <vt:lpstr>Презентация PowerPoint</vt:lpstr>
      <vt:lpstr>ГРИБ МУКОР</vt:lpstr>
      <vt:lpstr>Презентация PowerPoint</vt:lpstr>
      <vt:lpstr>Презентация PowerPoint</vt:lpstr>
      <vt:lpstr>Презентация PowerPoint</vt:lpstr>
      <vt:lpstr>Презентация PowerPoint</vt:lpstr>
      <vt:lpstr>Витамин В</vt:lpstr>
      <vt:lpstr>Витамин С</vt:lpstr>
      <vt:lpstr>Витамин D</vt:lpstr>
      <vt:lpstr>Презентация PowerPoint</vt:lpstr>
      <vt:lpstr>Презентация PowerPoint</vt:lpstr>
      <vt:lpstr>Презентация PowerPoint</vt:lpstr>
      <vt:lpstr>Презентация PowerPoint</vt:lpstr>
      <vt:lpstr>Меню</vt:lpstr>
      <vt:lpstr>Полдник</vt:lpstr>
      <vt:lpstr>Молочные продукты</vt:lpstr>
      <vt:lpstr>Пора ужинать.</vt:lpstr>
      <vt:lpstr>ПРАВИЛА РАБОТЫ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Компик</dc:creator>
  <cp:lastModifiedBy>пк</cp:lastModifiedBy>
  <cp:revision>37</cp:revision>
  <dcterms:created xsi:type="dcterms:W3CDTF">2013-01-27T07:31:20Z</dcterms:created>
  <dcterms:modified xsi:type="dcterms:W3CDTF">2021-03-14T05:48:24Z</dcterms:modified>
</cp:coreProperties>
</file>