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22"/>
  </p:notesMasterIdLst>
  <p:sldIdLst>
    <p:sldId id="256" r:id="rId2"/>
    <p:sldId id="258" r:id="rId3"/>
    <p:sldId id="257" r:id="rId4"/>
    <p:sldId id="259" r:id="rId5"/>
    <p:sldId id="260" r:id="rId6"/>
    <p:sldId id="261" r:id="rId7"/>
    <p:sldId id="268" r:id="rId8"/>
    <p:sldId id="262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66462-1C3C-48BA-BF59-0B40BB01607E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22CE0D-EBF9-44D9-8391-C487545DE5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072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2CE0D-EBF9-44D9-8391-C487545DE5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6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03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789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055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768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42971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504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62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24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458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265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579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26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27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525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537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478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E41A3-3829-40BC-B8D5-517EFE72F4F8}" type="datetimeFigureOut">
              <a:rPr lang="ru-RU" smtClean="0"/>
              <a:t>11.05.2024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6D57EC6-714D-413B-817F-133A575B85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52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7127" y="637309"/>
            <a:ext cx="7666876" cy="3413527"/>
          </a:xfrm>
        </p:spPr>
        <p:txBody>
          <a:bodyPr/>
          <a:lstStyle/>
          <a:p>
            <a:r>
              <a:rPr lang="ru-RU" sz="3200" dirty="0" err="1">
                <a:solidFill>
                  <a:schemeClr val="tx1"/>
                </a:solidFill>
              </a:rPr>
              <a:t>Тестопластика</a:t>
            </a:r>
            <a:r>
              <a:rPr lang="ru-RU" sz="3200" dirty="0">
                <a:solidFill>
                  <a:schemeClr val="tx1"/>
                </a:solidFill>
              </a:rPr>
              <a:t> как одно из средств достижения личностных результатов учащимися начальных классов коррекционной школы.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8339" y="4678906"/>
            <a:ext cx="7766936" cy="109689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 учитель начальных классов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ГКОУ школы-интерната №2 г Сочи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Рузанова</a:t>
            </a:r>
            <a:r>
              <a:rPr lang="ru-RU" dirty="0" smtClean="0">
                <a:solidFill>
                  <a:schemeClr val="tx1"/>
                </a:solidFill>
              </a:rPr>
              <a:t> И.В.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klubmama.ru/uploads/posts/2022-08/1661123486_27-klubmama-ru-p-solenoe-testo-dlya-lepki-podelki-kak-delat-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60" y="3595802"/>
            <a:ext cx="5076485" cy="285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28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746" y="295565"/>
            <a:ext cx="8424256" cy="630987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лепки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Для </a:t>
            </a:r>
            <a:r>
              <a:rPr lang="ru-RU" sz="2400" dirty="0">
                <a:solidFill>
                  <a:schemeClr val="tx1"/>
                </a:solidFill>
              </a:rPr>
              <a:t>работы с солёным тестом нужно подготовить необходимое оборудование и инструменты: стеки и доски для работы с пластилином, салфетки для рук, лотки для воды и кисти для смачивания склеиваемых поверхностей. Если нужно, то заготовить шаблоны.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М</a:t>
            </a:r>
            <a:r>
              <a:rPr lang="ru-RU" sz="2400" dirty="0" smtClean="0">
                <a:solidFill>
                  <a:schemeClr val="tx1"/>
                </a:solidFill>
              </a:rPr>
              <a:t>ожно </a:t>
            </a:r>
            <a:r>
              <a:rPr lang="ru-RU" sz="2400" dirty="0">
                <a:solidFill>
                  <a:schemeClr val="tx1"/>
                </a:solidFill>
              </a:rPr>
              <a:t>использовать различный подручный материал: расчёска, зубочистка, колпачок от шариковой ручки, </a:t>
            </a:r>
            <a:r>
              <a:rPr lang="ru-RU" sz="2400" dirty="0" err="1">
                <a:solidFill>
                  <a:schemeClr val="tx1"/>
                </a:solidFill>
              </a:rPr>
              <a:t>чесноковыжималка</a:t>
            </a:r>
            <a:r>
              <a:rPr lang="ru-RU" sz="2400" dirty="0">
                <a:solidFill>
                  <a:schemeClr val="tx1"/>
                </a:solidFill>
              </a:rPr>
              <a:t>, формочки для печенья и т.д. Для объёмных поделок понадобится проволока или фольга. </a:t>
            </a:r>
          </a:p>
        </p:txBody>
      </p:sp>
      <p:pic>
        <p:nvPicPr>
          <p:cNvPr id="4098" name="Picture 2" descr="https://fsd.multiurok.ru/html/2018/02/09/s_5a7dea2e0888b/827694_9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664" y="4116441"/>
            <a:ext cx="3082050" cy="253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bagiraclub.ru/images/bagiraclub/2017/05/img_88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9" y="4165599"/>
            <a:ext cx="3809619" cy="253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1.wp.com/homius.ru/wp-content/uploads/2018/12/novogodnie-podelki-iz-solenogo-testa-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580" y="4100835"/>
            <a:ext cx="3841953" cy="260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92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правила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 безопасности при работе с солёным тестом: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6118" y="9614448"/>
            <a:ext cx="6360000" cy="196202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</a:rPr>
              <a:t>работать </a:t>
            </a:r>
            <a:r>
              <a:rPr lang="ru-RU" dirty="0">
                <a:solidFill>
                  <a:schemeClr val="tx1"/>
                </a:solidFill>
              </a:rPr>
              <a:t>спокойно;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не трогать глаза руками;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тесто не есть и не пробовать на вкус;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аккуратно работать стекой;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не разливать воду на пол, чтобы, вставая, не упасть;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бережно обращаться с заготовкой из теста, т.к. она хрупкая.</a:t>
            </a:r>
          </a:p>
          <a:p>
            <a:endParaRPr lang="ru-RU" dirty="0"/>
          </a:p>
        </p:txBody>
      </p:sp>
      <p:pic>
        <p:nvPicPr>
          <p:cNvPr id="5122" name="Picture 2" descr="https://gas-kvas.com/uploads/posts/2023-02/1676571402_gas-kvas-com-p-risunok-psikholog-v-detskom-sadu-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70" y="4159546"/>
            <a:ext cx="9746696" cy="227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14400" y="2124363"/>
            <a:ext cx="86821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работать спокойно;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трогать глаза руками;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тесто не есть и не пробовать на вкус;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аккуратно работать стекой;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разливать воду на пол, чтобы, вставая, не упасть;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бережно обращаться с заготовкой из теста, т.к. она хрупкая.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первых поделок использовала простые формочки для лепки из пластилина: домик, машинка, дерево, уточка, собачка.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темы «Дикие животные» по предмету «Мир природы и человека» речь зашла о вымерших животных, динозаврах. Было решено, что сделаем динозавров из солёного теста. На этот раз были использованы формочки для печенья.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45350" y="1992926"/>
            <a:ext cx="3685306" cy="4913744"/>
          </a:xfrm>
        </p:spPr>
      </p:pic>
    </p:spTree>
    <p:extLst>
      <p:ext uri="{BB962C8B-B14F-4D97-AF65-F5344CB8AC3E}">
        <p14:creationId xmlns:p14="http://schemas.microsoft.com/office/powerpoint/2010/main" val="394599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Выяснили, что на формочке стегозавр. С помощью Интернета посмотрели окраску стегозавра,</a:t>
            </a:r>
            <a:r>
              <a:rPr lang="ru-RU" sz="2000" b="1" i="1" dirty="0">
                <a:solidFill>
                  <a:schemeClr val="tx1"/>
                </a:solidFill>
              </a:rPr>
              <a:t> воспользовались доступными информационными технологиями. </a:t>
            </a:r>
            <a:r>
              <a:rPr lang="ru-RU" sz="2000" dirty="0">
                <a:solidFill>
                  <a:schemeClr val="tx1"/>
                </a:solidFill>
              </a:rPr>
              <a:t>Постарались так и раскрасить. Посмотрели небольшое учебное видео о вымерших животных. </a:t>
            </a:r>
            <a:r>
              <a:rPr lang="ru-RU" sz="2000" b="1" i="1" dirty="0">
                <a:solidFill>
                  <a:schemeClr val="tx1"/>
                </a:solidFill>
              </a:rPr>
              <a:t>Таким образом   продвигаемся к осмыслению картины мира, ее временно-пространственной организации; формированию целостного, социально ориентированного взгляда на мир в его органичном единстве природной и социальной частей.</a:t>
            </a:r>
            <a:r>
              <a:rPr lang="ru-RU" sz="2000" dirty="0">
                <a:solidFill>
                  <a:schemeClr val="tx1"/>
                </a:solidFill>
              </a:rPr>
              <a:t> Также осуществляется </a:t>
            </a:r>
            <a:r>
              <a:rPr lang="ru-RU" sz="2000" dirty="0" err="1">
                <a:solidFill>
                  <a:schemeClr val="tx1"/>
                </a:solidFill>
              </a:rPr>
              <a:t>межпредметная</a:t>
            </a:r>
            <a:r>
              <a:rPr lang="ru-RU" sz="2000" dirty="0">
                <a:solidFill>
                  <a:schemeClr val="tx1"/>
                </a:solidFill>
              </a:rPr>
              <a:t> связь в обучении с предметами «Изобразительного искусства» и «Мир природы и человека.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10915" y="3486257"/>
            <a:ext cx="2117695" cy="28235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64957" y="3461305"/>
            <a:ext cx="2138218" cy="2850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55283" y="3468482"/>
            <a:ext cx="2095156" cy="279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869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объёмных поделок делали снеговиков. Дети легко справились с этой работой: раскатали три шарика разного размера, соединили их. Потом уже добавили ведро, руки, пуговки и т.д. На уроках я приветствую, когда более сильные учащиеся сделав свою работу, вызываются помочь тем ребятам, у которых возникают сложности. Так происходит постепенное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навыками коммуникации и принятыми нормами социального взаимодействия, проявляется доброжелательность.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54" y="2632364"/>
            <a:ext cx="4590256" cy="34426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817" y="2632364"/>
            <a:ext cx="4525818" cy="339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38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Объёмные поделки раскрашивать детям сложнее. Изделие нужно постоянно поворачивать, при этом не трогая его руками. Поделку ставили на салфетку и поворачивали её. Для кого-то это было просто и понятно, а кто-то пытался брать руками и поворачивать окрашенного снеговика.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42837"/>
            <a:ext cx="2654227" cy="35389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959" y="2872509"/>
            <a:ext cx="2843645" cy="37915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002" y="2142837"/>
            <a:ext cx="2663537" cy="355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87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поздравления с Днём защитника Отечества для пап изготовили медальоны: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раскатанного теста выдавили стаканом круг, колпачком от ручки – отверстие для ленты, оттиск числа 23 сделали  с помощью магнитных цифр из набора.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Мамам на Международный женский день сделали небольшие подсвечники для чайных свечей. Обязательно при этом проговорили ТБ при обращении с  огнём и с детьми, и с родителями. Так на занятиях можно формировать не только личностные результаты , как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себя гражданином России; формирование чувства гордости за свою Родину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так и воспитывать любовь к Отечеству, внимание и заботу о родителях, умение дарить подарки.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83160" y="2928501"/>
            <a:ext cx="2434953" cy="32466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39" y="3334327"/>
            <a:ext cx="4230255" cy="31726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70143" y="2929948"/>
            <a:ext cx="2426278" cy="323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03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Светлому празднику Пасхи делали сувенирные яйца - плоские поделки. Для их изготовления использовали бумажные шаблоны. На раскатанное тесто дети накладывали шаблон и по нему вырезали изделие с помощью стеки. Украшали с помощью раскатанных вручную тонких жгутиков и маленьких шариков. Чтобы украшение лучше прилипало к «яйцу» , поверхности деталей  смачивали водой. Для данных манипуляций с тестом требуется сосредоточенность, внимание, развитая мелкая моторика рук, расчёт, с какой силой нажать на кусочки теста, чтобы они слиплись, но при этом не раздавить само изделие.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583" y="4248727"/>
            <a:ext cx="1781391" cy="23751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71" y="2911764"/>
            <a:ext cx="2005444" cy="2673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974" y="2911764"/>
            <a:ext cx="2261755" cy="30156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728" y="4248727"/>
            <a:ext cx="1781392" cy="2375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22232" y="3773727"/>
            <a:ext cx="2137642" cy="28501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831" y="794327"/>
            <a:ext cx="2157845" cy="287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531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раскрашиванием поделок обсуждали, какой цвет лучше выбрать для изделия и для украшения, чтобы цвета сочетались и изделие выглядело ярко и празднично. Учащиеся использовали  гуашь из шести цветов, поэтому у учащихся возникали такие вопросы: как получить розовый цвет, фиолетовый и т.д. Таким образом, учились смешивать краски для получения новых цветов.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641598"/>
            <a:ext cx="2065866" cy="27544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30" y="3435927"/>
            <a:ext cx="2490355" cy="3320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15" y="2641598"/>
            <a:ext cx="2150920" cy="28678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365" y="3500582"/>
            <a:ext cx="2441864" cy="32558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317" y="235527"/>
            <a:ext cx="24003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02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работы проводилась выставка поделок, обсуждение. Учащиеся делились своими мнениями об изделиях: чья работа понравилась, почему, делились личным опытом. Так происходит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этических чувств, проявление доброжелательности, эмоционально-нравственной отзывчивости и взаимопомощи, проявление сопереживания к чувствам других людей.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586181"/>
            <a:ext cx="2273228" cy="30309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127" y="3860031"/>
            <a:ext cx="1999095" cy="26654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787" y="2512290"/>
            <a:ext cx="3281988" cy="24614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171" y="3094182"/>
            <a:ext cx="2573482" cy="343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74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https://shareslide.ru/img/thumbs/c37167f83bd0b32d5f74a8c3e88b5ee7-800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7" y="297872"/>
            <a:ext cx="8365066" cy="62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03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каждого занятия  требуется уборка рабочего места. Учащиеся знают, что остатки теста надо сразу складывать в пакет, чтобы не подсохло. Дежурные собирают доски для лепки , стаканчики для рисования ,палитры, кисти, моют их, вытирают салфетками-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бережному отношению к материальным  ценностям.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Учащиеся, которые не могут выполнить такую работу по уборке, делают посильную работу: собирают стеки или использованные в работе салфетки. Самое главное, что дети видят результаты своего труда, как на занятии ,так и во время уборки и у них складывается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адекватное представление о собственных возможностях.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20" y="3121891"/>
            <a:ext cx="2522609" cy="33634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339" y="3121891"/>
            <a:ext cx="2504210" cy="3338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732" y="3121891"/>
            <a:ext cx="2511137" cy="334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37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691" y="424873"/>
            <a:ext cx="8599748" cy="85898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В структуре планируемых </a:t>
            </a:r>
            <a:r>
              <a:rPr lang="ru-RU" sz="2400" dirty="0" smtClean="0">
                <a:solidFill>
                  <a:schemeClr val="tx1"/>
                </a:solidFill>
              </a:rPr>
              <a:t>результатов согласно ФАООП УО  </a:t>
            </a:r>
            <a:r>
              <a:rPr lang="ru-RU" sz="2400" dirty="0">
                <a:solidFill>
                  <a:schemeClr val="tx1"/>
                </a:solidFill>
              </a:rPr>
              <a:t>ведущее место принадлежит личностным </a:t>
            </a:r>
            <a:r>
              <a:rPr lang="ru-RU" sz="2400" dirty="0" smtClean="0">
                <a:solidFill>
                  <a:schemeClr val="tx1"/>
                </a:solidFill>
              </a:rPr>
              <a:t>результатам :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0436" y="1403927"/>
            <a:ext cx="8553565" cy="5163128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1) осознание себя как гражданина России; формирование чувства гордости за свою Родину;</a:t>
            </a:r>
          </a:p>
          <a:p>
            <a:r>
              <a:rPr lang="ru-RU" dirty="0">
                <a:solidFill>
                  <a:schemeClr val="tx1"/>
                </a:solidFill>
              </a:rPr>
              <a:t>2) воспитание уважительного отношения к иному мнению, истории и культуре других народов;</a:t>
            </a:r>
          </a:p>
          <a:p>
            <a:r>
              <a:rPr lang="ru-RU" dirty="0">
                <a:solidFill>
                  <a:schemeClr val="tx1"/>
                </a:solidFill>
              </a:rPr>
              <a:t>3) </a:t>
            </a:r>
            <a:r>
              <a:rPr lang="ru-RU" dirty="0" err="1">
                <a:solidFill>
                  <a:schemeClr val="tx1"/>
                </a:solidFill>
              </a:rPr>
              <a:t>сформированность</a:t>
            </a:r>
            <a:r>
              <a:rPr lang="ru-RU" dirty="0">
                <a:solidFill>
                  <a:schemeClr val="tx1"/>
                </a:solidFill>
              </a:rPr>
              <a:t> адекватных представлений о собственных возможностях, о насущно необходимом жизнеобеспечении;</a:t>
            </a:r>
          </a:p>
          <a:p>
            <a:r>
              <a:rPr lang="ru-RU" dirty="0">
                <a:solidFill>
                  <a:schemeClr val="tx1"/>
                </a:solidFill>
              </a:rPr>
              <a:t>4) овладение начальными навыками адаптации в динамично изменяющемся и развивающемся мире;</a:t>
            </a:r>
          </a:p>
          <a:p>
            <a:r>
              <a:rPr lang="ru-RU" dirty="0">
                <a:solidFill>
                  <a:schemeClr val="tx1"/>
                </a:solidFill>
              </a:rPr>
              <a:t>5) овладение социально-бытовыми навыками, используемыми в повседневной жизни;</a:t>
            </a:r>
          </a:p>
          <a:p>
            <a:r>
              <a:rPr lang="ru-RU" dirty="0">
                <a:solidFill>
                  <a:schemeClr val="tx1"/>
                </a:solidFill>
              </a:rPr>
              <a:t>6) владение навыками коммуникации и принятыми нормами социального взаимодействия, в том числе владение вербальными и невербальными коммуникативными компетенциями, использование доступных информационных технологий для коммуникации;</a:t>
            </a:r>
          </a:p>
          <a:p>
            <a:r>
              <a:rPr lang="ru-RU" dirty="0">
                <a:solidFill>
                  <a:schemeClr val="tx1"/>
                </a:solidFill>
              </a:rPr>
              <a:t>7) способность к осмыслению социального окружения, своего места в нем, принятие соответствующих возрасту ценностей и социальных ролей;</a:t>
            </a:r>
          </a:p>
          <a:p>
            <a:r>
              <a:rPr lang="ru-RU" dirty="0">
                <a:solidFill>
                  <a:schemeClr val="tx1"/>
                </a:solidFill>
              </a:rPr>
              <a:t>8) принятие и освоение социальной роли обучающегося, проявление социально значимых мотивов учебной деятельности;</a:t>
            </a:r>
          </a:p>
          <a:p>
            <a:r>
              <a:rPr lang="ru-RU" dirty="0">
                <a:solidFill>
                  <a:schemeClr val="tx1"/>
                </a:solidFill>
              </a:rPr>
              <a:t>9) </a:t>
            </a:r>
            <a:r>
              <a:rPr lang="ru-RU" dirty="0" err="1">
                <a:solidFill>
                  <a:schemeClr val="tx1"/>
                </a:solidFill>
              </a:rPr>
              <a:t>сформированность</a:t>
            </a:r>
            <a:r>
              <a:rPr lang="ru-RU" dirty="0">
                <a:solidFill>
                  <a:schemeClr val="tx1"/>
                </a:solidFill>
              </a:rPr>
              <a:t> навыков сотрудничества </a:t>
            </a:r>
            <a:r>
              <a:rPr lang="ru-RU" dirty="0" smtClean="0">
                <a:solidFill>
                  <a:schemeClr val="tx1"/>
                </a:solidFill>
              </a:rPr>
              <a:t>со </a:t>
            </a:r>
            <a:r>
              <a:rPr lang="ru-RU" dirty="0">
                <a:solidFill>
                  <a:schemeClr val="tx1"/>
                </a:solidFill>
              </a:rPr>
              <a:t>взрослыми и сверстниками в разных социальных ситуациях;</a:t>
            </a:r>
          </a:p>
          <a:p>
            <a:r>
              <a:rPr lang="ru-RU" dirty="0">
                <a:solidFill>
                  <a:schemeClr val="tx1"/>
                </a:solidFill>
              </a:rPr>
              <a:t>10) способность к осмыслению картины мира, ее временно-пространственной организации; формирование целостного, социально ориентированного взгляда на мир в его органичном единстве природной и социальной частей;</a:t>
            </a:r>
          </a:p>
          <a:p>
            <a:r>
              <a:rPr lang="ru-RU" dirty="0">
                <a:solidFill>
                  <a:schemeClr val="tx1"/>
                </a:solidFill>
              </a:rPr>
              <a:t>11) воспитание эстетических потребностей, ценностей и чувств;</a:t>
            </a:r>
          </a:p>
          <a:p>
            <a:r>
              <a:rPr lang="ru-RU" dirty="0">
                <a:solidFill>
                  <a:schemeClr val="tx1"/>
                </a:solidFill>
              </a:rPr>
              <a:t>12) развитие этических чувств, проявление доброжелательности, эмоционально-нравственной отзывчивости и взаимопомощи, проявление сопереживания к чувствам других людей;</a:t>
            </a:r>
          </a:p>
          <a:p>
            <a:r>
              <a:rPr lang="ru-RU" dirty="0">
                <a:solidFill>
                  <a:schemeClr val="tx1"/>
                </a:solidFill>
              </a:rPr>
              <a:t>13) </a:t>
            </a:r>
            <a:r>
              <a:rPr lang="ru-RU" dirty="0" err="1">
                <a:solidFill>
                  <a:schemeClr val="tx1"/>
                </a:solidFill>
              </a:rPr>
              <a:t>сформированность</a:t>
            </a:r>
            <a:r>
              <a:rPr lang="ru-RU" dirty="0">
                <a:solidFill>
                  <a:schemeClr val="tx1"/>
                </a:solidFill>
              </a:rPr>
              <a:t> установки на безопасный, здоровый образ жизни, наличие мотивации к творческому труду, работе на результат, бережному отношению к материальным и духовным ценностям;</a:t>
            </a:r>
          </a:p>
          <a:p>
            <a:r>
              <a:rPr lang="ru-RU" dirty="0">
                <a:solidFill>
                  <a:schemeClr val="tx1"/>
                </a:solidFill>
              </a:rPr>
              <a:t>14) проявление готовности к самостоятельной жизни.»</a:t>
            </a:r>
          </a:p>
          <a:p>
            <a:endParaRPr lang="ru-RU" dirty="0"/>
          </a:p>
        </p:txBody>
      </p:sp>
      <p:pic>
        <p:nvPicPr>
          <p:cNvPr id="2050" name="Picture 2" descr="https://4youngmama.ru/wp-content/uploads/d/1/8/d181eb7ef1dadc9fcdaa9348a31d857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674" y="1423120"/>
            <a:ext cx="2682744" cy="273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54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8952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7456" y="1274619"/>
            <a:ext cx="8396546" cy="1967345"/>
          </a:xfrm>
        </p:spPr>
        <p:txBody>
          <a:bodyPr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способствует нормализации тонуса и активизации мелкой моторики.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При лепке задействованы все десять пальцев, а также обе ладони. 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Это полезное и увлекательное занятие, которое активизирует мышление, память, внимание, успокаивает нервную систему. 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Манипуляции с тестом снимают мышечные спазмы и напряжение.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34" y="3241964"/>
            <a:ext cx="2476308" cy="33017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465" y="3290455"/>
            <a:ext cx="2358737" cy="3144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49" y="3290455"/>
            <a:ext cx="2358736" cy="314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9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564" y="609600"/>
            <a:ext cx="8470438" cy="62807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726" y="1237673"/>
            <a:ext cx="8581275" cy="4803689"/>
          </a:xfrm>
        </p:spPr>
        <p:txBody>
          <a:bodyPr/>
          <a:lstStyle/>
          <a:p>
            <a:r>
              <a:rPr lang="ru-RU" dirty="0"/>
              <a:t>тесто для лепки гораздо мягче и податливее.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/>
              <a:t>новые тактильные впечатления. </a:t>
            </a:r>
            <a:endParaRPr lang="ru-RU" dirty="0" smtClean="0"/>
          </a:p>
          <a:p>
            <a:r>
              <a:rPr lang="ru-RU" dirty="0" smtClean="0"/>
              <a:t>Происходит </a:t>
            </a:r>
            <a:r>
              <a:rPr lang="ru-RU" dirty="0"/>
              <a:t>повышение сенсорной чувствительности: улучшается способность тонкому восприятию формы, фактуры, цвета, веса.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73" y="3066473"/>
            <a:ext cx="2573482" cy="34313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468" y="3066472"/>
            <a:ext cx="2573482" cy="343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0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196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25601"/>
            <a:ext cx="8596668" cy="4415762"/>
          </a:xfrm>
        </p:spPr>
        <p:txBody>
          <a:bodyPr/>
          <a:lstStyle/>
          <a:p>
            <a:r>
              <a:rPr lang="ru-RU" dirty="0"/>
              <a:t>поделку из теста можно раскрасить красками, т.е. больше возможностей для реализации творческих способностей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40" y="3279630"/>
            <a:ext cx="2071299" cy="27617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437" y="3154229"/>
            <a:ext cx="2165350" cy="28871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021" y="3154229"/>
            <a:ext cx="2161306" cy="288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716" y="3579136"/>
            <a:ext cx="3601243" cy="2700932"/>
          </a:xfrm>
        </p:spPr>
      </p:pic>
      <p:sp>
        <p:nvSpPr>
          <p:cNvPr id="5" name="Прямоугольник 4"/>
          <p:cNvSpPr/>
          <p:nvPr/>
        </p:nvSpPr>
        <p:spPr>
          <a:xfrm>
            <a:off x="831273" y="1431636"/>
            <a:ext cx="83127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В какой-то мере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тестопластика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перекликается с гончарным искусством, а также отвечает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профориентационным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целям образования и подготовке к самостоятельной жизни.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16" y="2484582"/>
            <a:ext cx="2846615" cy="37954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98" y="2493931"/>
            <a:ext cx="2839603" cy="378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83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8144" y="609600"/>
            <a:ext cx="8525857" cy="683491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7309" y="1293091"/>
            <a:ext cx="8636693" cy="4748271"/>
          </a:xfrm>
        </p:spPr>
        <p:txBody>
          <a:bodyPr/>
          <a:lstStyle/>
          <a:p>
            <a:r>
              <a:rPr lang="ru-RU" dirty="0"/>
              <a:t>тесто – относительно экологически чистый и доступный материал, легко изготавливаемый в домашних условиях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/>
              <a:t>Может долго храниться в холодильнике, ещё дольше – в морозильнике. Самое главное, чтобы оно находилось в полиэтиленовом пакете, иначе начнёт подсыхать и терять свои свойства.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835" y="279154"/>
            <a:ext cx="1666010" cy="22213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835" y="2194407"/>
            <a:ext cx="1666010" cy="222134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42109" y="2967334"/>
            <a:ext cx="8201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тестопластика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навыки </a:t>
            </a:r>
            <a:r>
              <a:rPr lang="ru-RU" dirty="0"/>
              <a:t>работы с солёным тестом пригодятся учащимся и дома, уже как </a:t>
            </a:r>
            <a:r>
              <a:rPr lang="ru-RU" b="1" i="1" dirty="0"/>
              <a:t>социально-бытовые навыки, используемые в повседневной жизни</a:t>
            </a:r>
            <a:r>
              <a:rPr lang="ru-RU" b="1" i="1" dirty="0" smtClean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57" y="4116352"/>
            <a:ext cx="1929245" cy="25723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424" y="4109553"/>
            <a:ext cx="1934345" cy="25791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769" y="4120521"/>
            <a:ext cx="1917893" cy="25571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732" y="4109552"/>
            <a:ext cx="1894609" cy="25261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697" y="4109552"/>
            <a:ext cx="1894609" cy="252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04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заварного солёного теста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94691"/>
            <a:ext cx="8596668" cy="4646671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Р</a:t>
            </a:r>
            <a:r>
              <a:rPr lang="ru-RU" dirty="0" smtClean="0">
                <a:solidFill>
                  <a:schemeClr val="tx1"/>
                </a:solidFill>
              </a:rPr>
              <a:t>ецепт </a:t>
            </a:r>
            <a:r>
              <a:rPr lang="ru-RU" dirty="0">
                <a:solidFill>
                  <a:schemeClr val="tx1"/>
                </a:solidFill>
              </a:rPr>
              <a:t>опробованного солёного заварного теста: смешать 2 стакана муки,2 столовых ложки лимонной кислоты,1стакан мелкой соли. Добавить 2 стакана воды и размешать с помощью </a:t>
            </a:r>
            <a:r>
              <a:rPr lang="ru-RU" dirty="0" err="1">
                <a:solidFill>
                  <a:schemeClr val="tx1"/>
                </a:solidFill>
              </a:rPr>
              <a:t>миксера.Поставить</a:t>
            </a:r>
            <a:r>
              <a:rPr lang="ru-RU" dirty="0">
                <a:solidFill>
                  <a:schemeClr val="tx1"/>
                </a:solidFill>
              </a:rPr>
              <a:t> кастрюлю с тестом на небольшой огонь, перемешивать до сгущения. Затем добавить в кастрюлю 2 столовых ложки растительного масла и перемешивать дальше. Когда тесто приобретёт необходимую для лепки консистенцию, снять с огня и продолжить его вымешивать на столе. Тесто готово.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125" y="3943924"/>
            <a:ext cx="2033155" cy="2710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5355" y="3943924"/>
            <a:ext cx="2033155" cy="27108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95" y="3943924"/>
            <a:ext cx="2033155" cy="27108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665" y="3943924"/>
            <a:ext cx="2033155" cy="27108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9" y="3943924"/>
            <a:ext cx="2033155" cy="271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1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300</TotalTime>
  <Words>1155</Words>
  <Application>Microsoft Office PowerPoint</Application>
  <PresentationFormat>Широкоэкранный</PresentationFormat>
  <Paragraphs>63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Аспект</vt:lpstr>
      <vt:lpstr>Тестопластика как одно из средств достижения личностных результатов учащимися начальных классов коррекционной школы. </vt:lpstr>
      <vt:lpstr>Презентация PowerPoint</vt:lpstr>
      <vt:lpstr>В структуре планируемых результатов согласно ФАООП УО  ведущее место принадлежит личностным результатам :</vt:lpstr>
      <vt:lpstr>I. Почему тестопластика?</vt:lpstr>
      <vt:lpstr>II. Почему тестопластика?</vt:lpstr>
      <vt:lpstr>III. Почему тестопластика?</vt:lpstr>
      <vt:lpstr>III. Почему тестопластика?</vt:lpstr>
      <vt:lpstr>IV.  Почему тестопластика?</vt:lpstr>
      <vt:lpstr>Рецепт заварного солёного теста</vt:lpstr>
      <vt:lpstr>Оборудование для лепки Для работы с солёным тестом нужно подготовить необходимое оборудование и инструменты: стеки и доски для работы с пластилином, салфетки для рук, лотки для воды и кисти для смачивания склеиваемых поверхностей. Если нужно, то заготовить шаблоны.  Можно использовать различный подручный материал: расчёска, зубочистка, колпачок от шариковой ручки, чесноковыжималка, формочки для печенья и т.д. Для объёмных поделок понадобится проволока или фольга. </vt:lpstr>
      <vt:lpstr>Основные правила техники безопасности при работе с солёным тестом: </vt:lpstr>
      <vt:lpstr>Для изготовления первых поделок использовала простые формочки для лепки из пластилина: домик, машинка, дерево, уточка, собачка.  Во время изучения темы «Дикие животные» по предмету «Мир природы и человека» речь зашла о вымерших животных, динозаврах. Было решено, что сделаем динозавров из солёного теста. На этот раз были использованы формочки для печенья. </vt:lpstr>
      <vt:lpstr>Выяснили, что на формочке стегозавр. С помощью Интернета посмотрели окраску стегозавра, воспользовались доступными информационными технологиями. Постарались так и раскрасить. Посмотрели небольшое учебное видео о вымерших животных. Таким образом   продвигаемся к осмыслению картины мира, ее временно-пространственной организации; формированию целостного, социально ориентированного взгляда на мир в его органичном единстве природной и социальной частей. Также осуществляется межпредметная связь в обучении с предметами «Изобразительного искусства» и «Мир природы и человека.</vt:lpstr>
      <vt:lpstr>Из объёмных поделок делали снеговиков. Дети легко справились с этой работой: раскатали три шарика разного размера, соединили их. Потом уже добавили ведро, руки, пуговки и т.д. На уроках я приветствую, когда более сильные учащиеся сделав свою работу, вызываются помочь тем ребятам, у которых возникают сложности. Так происходит постепенное овладение навыками коммуникации и принятыми нормами социального взаимодействия, проявляется доброжелательность. </vt:lpstr>
      <vt:lpstr>Объёмные поделки раскрашивать детям сложнее. Изделие нужно постоянно поворачивать, при этом не трогая его руками. Поделку ставили на салфетку и поворачивали её. Для кого-то это было просто и понятно, а кто-то пытался брать руками и поворачивать окрашенного снеговика.</vt:lpstr>
      <vt:lpstr>Для поздравления с Днём защитника Отечества для пап изготовили медальоны: из раскатанного теста выдавили стаканом круг, колпачком от ручки – отверстие для ленты, оттиск числа 23 сделали  с помощью магнитных цифр из набора.     Мамам на Международный женский день сделали небольшие подсвечники для чайных свечей. Обязательно при этом проговорили ТБ при обращении с  огнём и с детьми, и с родителями. Так на занятиях можно формировать не только личностные результаты , как осознание себя гражданином России; формирование чувства гордости за свою Родину , так и воспитывать любовь к Отечеству, внимание и заботу о родителях, умение дарить подарки.  </vt:lpstr>
      <vt:lpstr>К Светлому празднику Пасхи делали сувенирные яйца - плоские поделки. Для их изготовления использовали бумажные шаблоны. На раскатанное тесто дети накладывали шаблон и по нему вырезали изделие с помощью стеки. Украшали с помощью раскатанных вручную тонких жгутиков и маленьких шариков. Чтобы украшение лучше прилипало к «яйцу» , поверхности деталей  смачивали водой. Для данных манипуляций с тестом требуется сосредоточенность, внимание, развитая мелкая моторика рук, расчёт, с какой силой нажать на кусочки теста, чтобы они слиплись, но при этом не раздавить само изделие. </vt:lpstr>
      <vt:lpstr>Перед раскрашиванием поделок обсуждали, какой цвет лучше выбрать для изделия и для украшения, чтобы цвета сочетались и изделие выглядело ярко и празднично. Учащиеся использовали  гуашь из шести цветов, поэтому у учащихся возникали такие вопросы: как получить розовый цвет, фиолетовый и т.д. Таким образом, учились смешивать краски для получения новых цветов.</vt:lpstr>
      <vt:lpstr>По окончании работы проводилась выставка поделок, обсуждение. Учащиеся делились своими мнениями об изделиях: чья работа понравилась, почему, делились личным опытом. Так происходит развитие этических чувств, проявление доброжелательности, эмоционально-нравственной отзывчивости и взаимопомощи, проявление сопереживания к чувствам других людей.</vt:lpstr>
      <vt:lpstr>После каждого занятия  требуется уборка рабочего места. Учащиеся знают, что остатки теста надо сразу складывать в пакет, чтобы не подсохло. Дежурные собирают доски для лепки , стаканчики для рисования ,палитры, кисти, моют их, вытирают салфетками- учатся бережному отношению к материальным  ценностям.  Учащиеся, которые не могут выполнить такую работу по уборке, делают посильную работу: собирают стеки или использованные в работе салфетки. Самое главное, что дети видят результаты своего труда, как на занятии ,так и во время уборки и у них складывается адекватное представление о собственных возможностях.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Тестопластика как одно из средств достижения личностных результатов учащимися начальных классов коррекционной школы. </dc:title>
  <dc:creator>berdygin@icloud.com</dc:creator>
  <cp:lastModifiedBy>berdygin@icloud.com</cp:lastModifiedBy>
  <cp:revision>29</cp:revision>
  <dcterms:created xsi:type="dcterms:W3CDTF">2024-04-21T13:09:06Z</dcterms:created>
  <dcterms:modified xsi:type="dcterms:W3CDTF">2024-05-11T19:12:28Z</dcterms:modified>
</cp:coreProperties>
</file>