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1" r:id="rId3"/>
    <p:sldId id="284" r:id="rId4"/>
    <p:sldId id="285" r:id="rId5"/>
    <p:sldId id="262" r:id="rId6"/>
    <p:sldId id="280" r:id="rId7"/>
    <p:sldId id="281" r:id="rId8"/>
    <p:sldId id="270" r:id="rId9"/>
    <p:sldId id="290" r:id="rId10"/>
    <p:sldId id="263" r:id="rId11"/>
    <p:sldId id="257" r:id="rId12"/>
    <p:sldId id="258" r:id="rId13"/>
    <p:sldId id="282" r:id="rId14"/>
    <p:sldId id="291" r:id="rId15"/>
    <p:sldId id="283" r:id="rId16"/>
    <p:sldId id="268" r:id="rId17"/>
    <p:sldId id="277" r:id="rId18"/>
    <p:sldId id="278" r:id="rId19"/>
    <p:sldId id="292" r:id="rId20"/>
    <p:sldId id="264" r:id="rId21"/>
    <p:sldId id="279" r:id="rId22"/>
    <p:sldId id="289" r:id="rId23"/>
    <p:sldId id="266" r:id="rId24"/>
    <p:sldId id="265" r:id="rId25"/>
    <p:sldId id="271" r:id="rId26"/>
    <p:sldId id="294" r:id="rId27"/>
    <p:sldId id="288" r:id="rId28"/>
    <p:sldId id="293" r:id="rId29"/>
    <p:sldId id="286" r:id="rId30"/>
    <p:sldId id="259" r:id="rId31"/>
    <p:sldId id="267" r:id="rId32"/>
    <p:sldId id="274" r:id="rId33"/>
    <p:sldId id="276" r:id="rId34"/>
    <p:sldId id="260" r:id="rId35"/>
    <p:sldId id="28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4" d="100"/>
          <a:sy n="44" d="100"/>
        </p:scale>
        <p:origin x="-1182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9DACA5-9CA3-4F4D-9F4F-7491ED57D478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9B340-E54B-4975-9BA2-E6C65D8F5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9B340-E54B-4975-9BA2-E6C65D8F594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643049"/>
            <a:ext cx="8215370" cy="2428893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cap="all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Роль музыкального руководителя</a:t>
            </a:r>
            <a:br>
              <a:rPr lang="ru-RU" sz="3200" b="1" cap="all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3200" b="1" cap="all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в реализации задач Духовно-нравственного воспитания в </a:t>
            </a:r>
            <a:r>
              <a:rPr lang="ru-RU" sz="3200" b="1" cap="all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доу</a:t>
            </a:r>
            <a:endParaRPr lang="ru-RU" sz="3200" b="1" cap="all" dirty="0">
              <a:ln>
                <a:solidFill>
                  <a:schemeClr val="tx1"/>
                </a:solidFill>
              </a:ln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0570"/>
            <a:ext cx="6400800" cy="17859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Из опыта работы музыкального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руководителя  1 кв. категории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Зотовой Нины Анатольевны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785794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Муниципальное бюджетное дошкольное образовательное учреждение Кирилловский детский сад №36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Совместные игровые занятия старших детей с младшими</a:t>
            </a:r>
            <a:endParaRPr lang="ru-RU" b="1" dirty="0"/>
          </a:p>
        </p:txBody>
      </p:sp>
      <p:pic>
        <p:nvPicPr>
          <p:cNvPr id="5" name="Содержимое 3" descr="SDC132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5" y="3536156"/>
            <a:ext cx="4429123" cy="3321843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Содержимое 3" descr="SDC1328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1785926"/>
            <a:ext cx="4262972" cy="3197229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Православные праздники и традиции</a:t>
            </a:r>
            <a:endParaRPr lang="ru-RU" b="1" dirty="0"/>
          </a:p>
        </p:txBody>
      </p:sp>
      <p:pic>
        <p:nvPicPr>
          <p:cNvPr id="6" name="Рисунок 5" descr="IMG_0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00174"/>
            <a:ext cx="4452969" cy="3339727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Содержимое 7" descr="IMG_019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14810" y="3161107"/>
            <a:ext cx="4929190" cy="3696893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Прямоугольник 4"/>
          <p:cNvSpPr/>
          <p:nvPr/>
        </p:nvSpPr>
        <p:spPr>
          <a:xfrm>
            <a:off x="357158" y="4688513"/>
            <a:ext cx="38592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i="1" dirty="0" smtClean="0">
                <a:solidFill>
                  <a:prstClr val="black"/>
                </a:solidFill>
                <a:ea typeface="+mj-ea"/>
                <a:cs typeface="+mj-cs"/>
              </a:rPr>
              <a:t>Благовещение</a:t>
            </a:r>
            <a:endParaRPr lang="ru-RU" sz="4400" i="1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Православные праздники и традиции</a:t>
            </a:r>
            <a:endParaRPr lang="ru-RU" dirty="0"/>
          </a:p>
        </p:txBody>
      </p:sp>
      <p:pic>
        <p:nvPicPr>
          <p:cNvPr id="5" name="Рисунок 4" descr="IMG_19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02601" y="1535638"/>
            <a:ext cx="4384241" cy="3943051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 descr="IMG_20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21842"/>
            <a:ext cx="4714876" cy="3536157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Прямоугольник 6"/>
          <p:cNvSpPr/>
          <p:nvPr/>
        </p:nvSpPr>
        <p:spPr>
          <a:xfrm>
            <a:off x="4643438" y="5643578"/>
            <a:ext cx="4551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i="1" dirty="0" smtClean="0">
                <a:solidFill>
                  <a:prstClr val="black"/>
                </a:solidFill>
                <a:ea typeface="+mj-ea"/>
                <a:cs typeface="+mj-cs"/>
              </a:rPr>
              <a:t>Яблочный спас</a:t>
            </a:r>
            <a:endParaRPr lang="ru-RU" sz="4400" i="1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Православные праздники и традиции</a:t>
            </a:r>
            <a:endParaRPr lang="ru-RU" b="1" dirty="0"/>
          </a:p>
        </p:txBody>
      </p:sp>
      <p:pic>
        <p:nvPicPr>
          <p:cNvPr id="5" name="Рисунок 4" descr="LFzLVpW17F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1404940"/>
            <a:ext cx="4929222" cy="328679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Содержимое 3" descr="Rkpcxf8e-Q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714136"/>
            <a:ext cx="4714876" cy="3143864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Прямоугольник 5"/>
          <p:cNvSpPr/>
          <p:nvPr/>
        </p:nvSpPr>
        <p:spPr>
          <a:xfrm>
            <a:off x="4857752" y="4714884"/>
            <a:ext cx="417671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endParaRPr lang="ru-RU" sz="4400" i="1" dirty="0" smtClean="0">
              <a:solidFill>
                <a:prstClr val="black"/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3600" i="1" dirty="0" smtClean="0">
                <a:solidFill>
                  <a:prstClr val="black"/>
                </a:solidFill>
                <a:ea typeface="+mj-ea"/>
                <a:cs typeface="+mj-cs"/>
              </a:rPr>
              <a:t>«Пасхальный хоровод»</a:t>
            </a:r>
            <a:endParaRPr lang="ru-RU" sz="3600" i="1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Православные праздники и традиции</a:t>
            </a:r>
            <a:endParaRPr lang="ru-RU" b="1" dirty="0"/>
          </a:p>
        </p:txBody>
      </p:sp>
      <p:pic>
        <p:nvPicPr>
          <p:cNvPr id="4" name="Содержимое 6" descr="ClHBCTE_jY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643050"/>
            <a:ext cx="6322767" cy="4216001"/>
          </a:xfrm>
          <a:prstGeom prst="round2Diag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57290" y="6000767"/>
            <a:ext cx="6858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3200" i="1" dirty="0" smtClean="0">
                <a:solidFill>
                  <a:prstClr val="black"/>
                </a:solidFill>
                <a:ea typeface="+mj-ea"/>
                <a:cs typeface="+mj-cs"/>
              </a:rPr>
              <a:t>«Пасхальный хоровод»</a:t>
            </a:r>
            <a:endParaRPr lang="ru-RU" sz="3200" i="1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Православные праздники и традиции</a:t>
            </a:r>
            <a:endParaRPr lang="ru-RU" b="1" dirty="0"/>
          </a:p>
        </p:txBody>
      </p:sp>
      <p:pic>
        <p:nvPicPr>
          <p:cNvPr id="8" name="Рисунок 7" descr="3PG2rDEds0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3553" y="1476376"/>
            <a:ext cx="4464727" cy="2977067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Содержимое 5" descr="iVIvRQ-v4V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761770"/>
            <a:ext cx="4643438" cy="309623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Прямоугольник 4"/>
          <p:cNvSpPr/>
          <p:nvPr/>
        </p:nvSpPr>
        <p:spPr>
          <a:xfrm>
            <a:off x="4786314" y="4714883"/>
            <a:ext cx="407196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i="1" dirty="0" smtClean="0"/>
          </a:p>
          <a:p>
            <a:pPr algn="ctr"/>
            <a:r>
              <a:rPr lang="ru-RU" sz="3600" i="1" dirty="0" smtClean="0"/>
              <a:t>«Пасхальный хоровод»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«Рождественские святки»</a:t>
            </a:r>
            <a:endParaRPr lang="ru-RU" dirty="0"/>
          </a:p>
        </p:txBody>
      </p:sp>
      <p:pic>
        <p:nvPicPr>
          <p:cNvPr id="4" name="Содержимое 3" descr="IMG_20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92139" y="1214422"/>
            <a:ext cx="5251861" cy="350124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IMG_21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38497"/>
            <a:ext cx="5429255" cy="3619503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«Рождественские святки»</a:t>
            </a:r>
            <a:endParaRPr lang="ru-RU" dirty="0"/>
          </a:p>
        </p:txBody>
      </p:sp>
      <p:pic>
        <p:nvPicPr>
          <p:cNvPr id="1026" name="Picture 2" descr="D:\ФОТО САДИКА 36\рождеств вечер\IMG_31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«Рождественские святки»</a:t>
            </a:r>
            <a:endParaRPr lang="ru-RU" dirty="0"/>
          </a:p>
        </p:txBody>
      </p:sp>
      <p:pic>
        <p:nvPicPr>
          <p:cNvPr id="4" name="Picture 4" descr="D:\ФОТО САДИКА 36\рождеств вечер\IMG_31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85926"/>
            <a:ext cx="3564000" cy="47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11" descr="IMG_3084.JPG"/>
          <p:cNvPicPr>
            <a:picLocks noChangeAspect="1"/>
          </p:cNvPicPr>
          <p:nvPr/>
        </p:nvPicPr>
        <p:blipFill>
          <a:blip r:embed="rId3" cstate="print"/>
          <a:srcRect l="6250" t="-1389" r="28125"/>
          <a:stretch>
            <a:fillRect/>
          </a:stretch>
        </p:blipFill>
        <p:spPr>
          <a:xfrm>
            <a:off x="5143504" y="1785926"/>
            <a:ext cx="3622271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Экологическая сказка </a:t>
            </a:r>
            <a:br>
              <a:rPr lang="ru-RU" dirty="0" smtClean="0"/>
            </a:br>
            <a:r>
              <a:rPr lang="ru-RU" dirty="0" smtClean="0"/>
              <a:t>«Красная шапочка»</a:t>
            </a:r>
            <a:endParaRPr lang="ru-RU" dirty="0"/>
          </a:p>
        </p:txBody>
      </p:sp>
      <p:pic>
        <p:nvPicPr>
          <p:cNvPr id="4" name="Содержимое 3" descr="s3Naaw7ERP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1619213"/>
            <a:ext cx="3929090" cy="5238787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428737"/>
            <a:ext cx="4614866" cy="3143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«Иванушки,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Алёнушки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Храни вас Бог, храни!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 золотые зёрнышки моей Всея Руси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Молчанием иль голосом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вас тревожусь впредь: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Пустым иль полным колосом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 будете шуметь? »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М. Сухорукова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photo_14807082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4059757"/>
            <a:ext cx="4214810" cy="2798243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добра</a:t>
            </a:r>
            <a:endParaRPr lang="ru-RU" dirty="0"/>
          </a:p>
        </p:txBody>
      </p:sp>
      <p:pic>
        <p:nvPicPr>
          <p:cNvPr id="4" name="Содержимое 3" descr="IMG_28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18058"/>
            <a:ext cx="5000628" cy="3750471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DSC075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1433" y="3286075"/>
            <a:ext cx="4762567" cy="3571925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ru-RU" dirty="0" smtClean="0"/>
              <a:t>Взаимодействие с семьями воспитанников</a:t>
            </a:r>
            <a:endParaRPr lang="ru-RU" dirty="0"/>
          </a:p>
        </p:txBody>
      </p:sp>
      <p:pic>
        <p:nvPicPr>
          <p:cNvPr id="5" name="Рисунок 4" descr="IMG_31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621" y="1928802"/>
            <a:ext cx="396482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IMG_319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982380"/>
            <a:ext cx="4000528" cy="3375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Создание выставок поделок к православным праздникам</a:t>
            </a:r>
            <a:endParaRPr lang="ru-RU" dirty="0"/>
          </a:p>
        </p:txBody>
      </p:sp>
      <p:pic>
        <p:nvPicPr>
          <p:cNvPr id="4" name="Содержимое 3" descr="IMG_20170418_0739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7620" y="1553753"/>
            <a:ext cx="4803259" cy="3602444"/>
          </a:xfrm>
        </p:spPr>
      </p:pic>
      <p:pic>
        <p:nvPicPr>
          <p:cNvPr id="5" name="Рисунок 4" descr="IMG_20170418_0739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50470"/>
            <a:ext cx="4143372" cy="3107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Сотрудничество с Кирилловским ДК</a:t>
            </a:r>
            <a:endParaRPr lang="ru-RU" dirty="0"/>
          </a:p>
        </p:txBody>
      </p:sp>
      <p:pic>
        <p:nvPicPr>
          <p:cNvPr id="6" name="Содержимое 5" descr="IMG_79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500174"/>
            <a:ext cx="6000792" cy="4000528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Сотрудничество с Кирилловским ДК</a:t>
            </a:r>
            <a:endParaRPr lang="ru-RU" b="1" dirty="0"/>
          </a:p>
        </p:txBody>
      </p:sp>
      <p:pic>
        <p:nvPicPr>
          <p:cNvPr id="5" name="Содержимое 3" descr="IMG_1227.JPG"/>
          <p:cNvPicPr>
            <a:picLocks noChangeAspect="1"/>
          </p:cNvPicPr>
          <p:nvPr/>
        </p:nvPicPr>
        <p:blipFill>
          <a:blip r:embed="rId2" cstate="print"/>
          <a:srcRect t="21256" r="6357"/>
          <a:stretch>
            <a:fillRect/>
          </a:stretch>
        </p:blipFill>
        <p:spPr>
          <a:xfrm>
            <a:off x="4707138" y="3786190"/>
            <a:ext cx="4486686" cy="307181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Содержимое 3" descr="IMG_20160505_1115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357298"/>
            <a:ext cx="5463113" cy="4097335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Прямоугольник 5"/>
          <p:cNvSpPr/>
          <p:nvPr/>
        </p:nvSpPr>
        <p:spPr>
          <a:xfrm>
            <a:off x="5357818" y="1505159"/>
            <a:ext cx="37607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3200" i="1" dirty="0" smtClean="0">
                <a:solidFill>
                  <a:prstClr val="black"/>
                </a:solidFill>
                <a:ea typeface="+mj-ea"/>
                <a:cs typeface="+mj-cs"/>
              </a:rPr>
              <a:t>Пасхальный праздник</a:t>
            </a:r>
            <a:endParaRPr lang="ru-RU" sz="3200" i="1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Экскурсия в центр ремесел</a:t>
            </a:r>
            <a:endParaRPr lang="ru-RU" dirty="0"/>
          </a:p>
        </p:txBody>
      </p:sp>
      <p:pic>
        <p:nvPicPr>
          <p:cNvPr id="5" name="Рисунок 4" descr="IMG_12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61106"/>
            <a:ext cx="4929190" cy="3696893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Содержимое 3" descr="IMG_128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483617" y="1214422"/>
            <a:ext cx="4660383" cy="3495287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Нижегородский театр «Зазеркалье»</a:t>
            </a:r>
            <a:endParaRPr lang="ru-RU" dirty="0"/>
          </a:p>
        </p:txBody>
      </p:sp>
      <p:pic>
        <p:nvPicPr>
          <p:cNvPr id="4" name="Содержимое 3" descr="IMG_26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Сотрудничество с благочинием </a:t>
            </a:r>
            <a:r>
              <a:rPr lang="ru-RU" dirty="0" err="1" smtClean="0"/>
              <a:t>Арзамасского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pic>
        <p:nvPicPr>
          <p:cNvPr id="4" name="Содержимое 3" descr="h1DtEYJf9JQ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3286124"/>
            <a:ext cx="4167721" cy="3125791"/>
          </a:xfrm>
        </p:spPr>
      </p:pic>
      <p:pic>
        <p:nvPicPr>
          <p:cNvPr id="5" name="Рисунок 4" descr="IMG_20170419_1603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1785926"/>
            <a:ext cx="4500594" cy="33754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5500702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Поздравление  протоиерея Андрея Борисова для детей на праздник «Святой Пасхи»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Берёзовская детская школа искусств</a:t>
            </a:r>
            <a:endParaRPr lang="ru-RU" dirty="0"/>
          </a:p>
        </p:txBody>
      </p:sp>
      <p:pic>
        <p:nvPicPr>
          <p:cNvPr id="1026" name="Picture 2" descr="D:\ФОТО САДИКА 36\рождеств вечер\IMG_20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14422"/>
            <a:ext cx="6143668" cy="409577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5357826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"Дети – детям" – это долгосрочный совместный  творческий проект музыкальной школы и детского сада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успехи</a:t>
            </a:r>
            <a:endParaRPr lang="ru-RU" dirty="0"/>
          </a:p>
        </p:txBody>
      </p:sp>
      <p:pic>
        <p:nvPicPr>
          <p:cNvPr id="4" name="Содержимое 4" descr="IMG_32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2000240"/>
            <a:ext cx="5501230" cy="4125923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TextBox 4"/>
          <p:cNvSpPr txBox="1"/>
          <p:nvPr/>
        </p:nvSpPr>
        <p:spPr>
          <a:xfrm>
            <a:off x="642910" y="6215082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Выступление  на сцене АФ ННГУ  им.Лобачевского</a:t>
            </a:r>
            <a:endParaRPr lang="ru-RU" sz="2400" b="1" dirty="0"/>
          </a:p>
        </p:txBody>
      </p:sp>
      <p:pic>
        <p:nvPicPr>
          <p:cNvPr id="6" name="Рисунок 5" descr="IMG_20170424_0855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4456" y="1714488"/>
            <a:ext cx="2089544" cy="2786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>
            <a:noAutofit/>
          </a:bodyPr>
          <a:lstStyle/>
          <a:p>
            <a:r>
              <a:rPr lang="ru-RU" sz="2000" b="1" u="sng" dirty="0" smtClean="0"/>
              <a:t>Цель</a:t>
            </a:r>
            <a:r>
              <a:rPr lang="ru-RU" sz="2000" b="1" dirty="0" smtClean="0"/>
              <a:t>: содействие приобретению дошкольниками нравственного духовного опыта через вовлечение их в различные виды музыкальной  деятельности, основанной на народных традициях, традициях православной культуры. </a:t>
            </a:r>
          </a:p>
          <a:p>
            <a:r>
              <a:rPr lang="ru-RU" sz="2000" b="1" i="1" u="sng" dirty="0" smtClean="0"/>
              <a:t>Задачи</a:t>
            </a:r>
            <a:r>
              <a:rPr lang="ru-RU" sz="2000" b="1" i="1" dirty="0" smtClean="0"/>
              <a:t>: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* </a:t>
            </a:r>
            <a:r>
              <a:rPr lang="ru-RU" sz="2000" b="1" dirty="0" smtClean="0"/>
              <a:t>приобщать </a:t>
            </a:r>
            <a:r>
              <a:rPr lang="ru-RU" sz="2000" b="1" dirty="0" smtClean="0"/>
              <a:t>детей к духовно-нравственным ценностям, способствовать раскрытию личностной и духовной одаренности ребенка </a:t>
            </a:r>
            <a:r>
              <a:rPr lang="ru-RU" sz="2000" b="1" dirty="0" smtClean="0"/>
              <a:t>;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*формирование </a:t>
            </a:r>
            <a:r>
              <a:rPr lang="ru-RU" sz="2000" b="1" dirty="0" smtClean="0"/>
              <a:t>гражданского самосознания, любви к Родине и своему </a:t>
            </a:r>
            <a:r>
              <a:rPr lang="ru-RU" sz="2000" b="1" dirty="0" smtClean="0"/>
              <a:t>народу</a:t>
            </a:r>
            <a:r>
              <a:rPr lang="ru-RU" sz="2000" b="1" dirty="0" smtClean="0"/>
              <a:t> </a:t>
            </a:r>
            <a:r>
              <a:rPr lang="ru-RU" sz="2000" b="1" dirty="0" smtClean="0"/>
              <a:t>и заложить навыки и нормы поведения;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*сохранить </a:t>
            </a:r>
            <a:r>
              <a:rPr lang="ru-RU" sz="2000" b="1" dirty="0" smtClean="0"/>
              <a:t>и укрепить психофизическое и духовное здоровье </a:t>
            </a:r>
            <a:r>
              <a:rPr lang="ru-RU" sz="2000" b="1" dirty="0" smtClean="0"/>
              <a:t>детей;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      </a:t>
            </a:r>
            <a:r>
              <a:rPr lang="ru-RU" sz="2000" b="1" dirty="0" smtClean="0"/>
              <a:t>*максимально </a:t>
            </a:r>
            <a:r>
              <a:rPr lang="ru-RU" sz="2000" b="1" dirty="0" smtClean="0"/>
              <a:t>вовлечь в воспитательно-образовательный процесс детского сада семьи воспитанников и социум.</a:t>
            </a:r>
          </a:p>
          <a:p>
            <a:endParaRPr lang="ru-RU" sz="2000" b="1" dirty="0" smtClean="0"/>
          </a:p>
          <a:p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4398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Выступление на районном мероприятии открытия года экологии </a:t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 err="1" smtClean="0"/>
              <a:t>Дивеевские</a:t>
            </a:r>
            <a:r>
              <a:rPr lang="ru-RU" b="1" dirty="0" smtClean="0"/>
              <a:t> источники»</a:t>
            </a:r>
            <a:endParaRPr lang="ru-RU" b="1" dirty="0"/>
          </a:p>
        </p:txBody>
      </p:sp>
      <p:pic>
        <p:nvPicPr>
          <p:cNvPr id="6" name="Содержимое 5" descr="20170323_1328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2285992"/>
            <a:ext cx="5660515" cy="4245386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Рисунок 3" descr="IMG_20170424_0935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40" y="2285992"/>
            <a:ext cx="2053825" cy="2738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ТРОИЦА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Содержимое 3" descr="IMG_15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500175"/>
            <a:ext cx="4857784" cy="364333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oQflD4-1M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688" y="3500438"/>
            <a:ext cx="5038311" cy="3357562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Прямоугольник 5"/>
          <p:cNvSpPr/>
          <p:nvPr/>
        </p:nvSpPr>
        <p:spPr>
          <a:xfrm>
            <a:off x="285720" y="5072074"/>
            <a:ext cx="43513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prstClr val="black"/>
                </a:solidFill>
                <a:ea typeface="+mj-ea"/>
                <a:cs typeface="+mj-cs"/>
              </a:rPr>
              <a:t>На престольном празднике села </a:t>
            </a:r>
            <a:r>
              <a:rPr lang="ru-RU" sz="3200" i="1" dirty="0" err="1" smtClean="0">
                <a:solidFill>
                  <a:prstClr val="black"/>
                </a:solidFill>
                <a:ea typeface="+mj-ea"/>
                <a:cs typeface="+mj-cs"/>
              </a:rPr>
              <a:t>Кирилловка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Мы за мир!</a:t>
            </a:r>
            <a:endParaRPr lang="ru-RU" b="1" dirty="0"/>
          </a:p>
        </p:txBody>
      </p:sp>
      <p:pic>
        <p:nvPicPr>
          <p:cNvPr id="7" name="Содержимое 6" descr="gLdmzjAhf9Q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525550"/>
            <a:ext cx="5000628" cy="333245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20151014_1021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1312666"/>
            <a:ext cx="5143504" cy="3295059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Рисунок 7" descr="IMG_20170424_0833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4667259"/>
            <a:ext cx="1643056" cy="2190741"/>
          </a:xfrm>
          <a:prstGeom prst="rect">
            <a:avLst/>
          </a:prstGeom>
        </p:spPr>
      </p:pic>
      <p:pic>
        <p:nvPicPr>
          <p:cNvPr id="9" name="Рисунок 8" descr="IMG_20170424_0833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85918" y="1357298"/>
            <a:ext cx="1714494" cy="2285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Методическое и теоретическое обеспечение</a:t>
            </a:r>
            <a:endParaRPr lang="ru-RU" dirty="0"/>
          </a:p>
        </p:txBody>
      </p:sp>
      <p:pic>
        <p:nvPicPr>
          <p:cNvPr id="5" name="Рисунок 4" descr="IMG_20170413_133113.jpg"/>
          <p:cNvPicPr>
            <a:picLocks noChangeAspect="1"/>
          </p:cNvPicPr>
          <p:nvPr/>
        </p:nvPicPr>
        <p:blipFill>
          <a:blip r:embed="rId2" cstate="print"/>
          <a:srcRect t="8646" r="11527"/>
          <a:stretch>
            <a:fillRect/>
          </a:stretch>
        </p:blipFill>
        <p:spPr>
          <a:xfrm rot="16200000">
            <a:off x="631653" y="1135250"/>
            <a:ext cx="2466588" cy="3395909"/>
          </a:xfrm>
          <a:prstGeom prst="round2DiagRect">
            <a:avLst/>
          </a:prstGeom>
        </p:spPr>
      </p:pic>
      <p:pic>
        <p:nvPicPr>
          <p:cNvPr id="6" name="Рисунок 5" descr="IMG_20170413_1331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5572132" y="1500174"/>
            <a:ext cx="3176798" cy="2382599"/>
          </a:xfrm>
          <a:prstGeom prst="round2DiagRect">
            <a:avLst/>
          </a:prstGeom>
        </p:spPr>
      </p:pic>
      <p:pic>
        <p:nvPicPr>
          <p:cNvPr id="7" name="Рисунок 6" descr="IMG_20170413_133400.jpg"/>
          <p:cNvPicPr>
            <a:picLocks noChangeAspect="1"/>
          </p:cNvPicPr>
          <p:nvPr/>
        </p:nvPicPr>
        <p:blipFill>
          <a:blip r:embed="rId4" cstate="print"/>
          <a:srcRect l="5555" t="4938" r="12037"/>
          <a:stretch>
            <a:fillRect/>
          </a:stretch>
        </p:blipFill>
        <p:spPr>
          <a:xfrm>
            <a:off x="4429124" y="4138552"/>
            <a:ext cx="3143272" cy="2719448"/>
          </a:xfrm>
          <a:prstGeom prst="round2DiagRect">
            <a:avLst/>
          </a:prstGeom>
        </p:spPr>
      </p:pic>
      <p:pic>
        <p:nvPicPr>
          <p:cNvPr id="8" name="Рисунок 7" descr="IMG_20170424_0838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4214818"/>
            <a:ext cx="3020373" cy="2643182"/>
          </a:xfrm>
          <a:prstGeom prst="round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Перспективы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sz="2400" i="1" dirty="0" smtClean="0"/>
              <a:t>« Музыкальное воспитание – это  не воспитание музыканта, а прежде всего воспитание человека»</a:t>
            </a:r>
          </a:p>
          <a:p>
            <a:pPr algn="r">
              <a:buNone/>
            </a:pPr>
            <a:r>
              <a:rPr lang="ru-RU" sz="2400" i="1" dirty="0" smtClean="0"/>
              <a:t>В.А. Сухомлинский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20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2428868"/>
            <a:ext cx="3286148" cy="407482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428868"/>
            <a:ext cx="8229600" cy="2214578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Музыка в жизни ребенка</a:t>
            </a:r>
            <a:endParaRPr lang="ru-RU" b="1" dirty="0"/>
          </a:p>
        </p:txBody>
      </p:sp>
      <p:pic>
        <p:nvPicPr>
          <p:cNvPr id="6" name="Рисунок 5" descr="IMG_18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643314"/>
            <a:ext cx="4321964" cy="2881309"/>
          </a:xfrm>
          <a:prstGeom prst="round2Diag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Содержимое 4" descr="IMG_183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28596" y="1428736"/>
            <a:ext cx="4286280" cy="2857520"/>
          </a:xfrm>
          <a:prstGeom prst="round2Diag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Духовно-нравственное воспитание в рамках фольклорного кружка </a:t>
            </a:r>
            <a:br>
              <a:rPr lang="ru-RU" b="1" dirty="0" smtClean="0"/>
            </a:br>
            <a:r>
              <a:rPr lang="ru-RU" b="1" dirty="0" smtClean="0"/>
              <a:t>«Иван да Марья»</a:t>
            </a:r>
            <a:endParaRPr lang="ru-RU" b="1" dirty="0"/>
          </a:p>
        </p:txBody>
      </p:sp>
      <p:pic>
        <p:nvPicPr>
          <p:cNvPr id="8" name="Содержимое 7" descr="WP_20170407_07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7" y="2357430"/>
            <a:ext cx="4323961" cy="2428892"/>
          </a:xfrm>
        </p:spPr>
      </p:pic>
      <p:pic>
        <p:nvPicPr>
          <p:cNvPr id="7" name="Содержимое 6" descr="WP_20170328_02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72066" y="2279688"/>
            <a:ext cx="2928958" cy="42211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65416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Духовно-нравственное воспитание в рамках фольклорного кружка </a:t>
            </a:r>
            <a:br>
              <a:rPr lang="ru-RU" b="1" dirty="0" smtClean="0"/>
            </a:br>
            <a:r>
              <a:rPr lang="ru-RU" b="1" dirty="0" smtClean="0"/>
              <a:t>«Иван да Марья»</a:t>
            </a:r>
            <a:endParaRPr lang="ru-RU" b="1" dirty="0"/>
          </a:p>
        </p:txBody>
      </p:sp>
      <p:pic>
        <p:nvPicPr>
          <p:cNvPr id="6" name="Содержимое 5" descr="0wxlvBfZrmQ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2348706"/>
            <a:ext cx="4297912" cy="3223434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Содержимое 4" descr="Nd2YHwvtOkA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42910" y="2332037"/>
            <a:ext cx="3392497" cy="4525963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«От колокольчика до колокола»</a:t>
            </a:r>
            <a:endParaRPr lang="ru-RU" b="1" dirty="0"/>
          </a:p>
        </p:txBody>
      </p:sp>
      <p:pic>
        <p:nvPicPr>
          <p:cNvPr id="8" name="Содержимое 7" descr="Orx5CXCp-SE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00562" y="2143116"/>
            <a:ext cx="4381531" cy="32861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Рисунок 9" descr="DiTdZNc57X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14578"/>
            <a:ext cx="4310029" cy="3232522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5429264"/>
            <a:ext cx="2924196" cy="69689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Жмурки с колокольчиком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 smtClean="0"/>
              <a:t>«От колокольчика до колокола»</a:t>
            </a:r>
            <a:endParaRPr lang="ru-RU" b="1" dirty="0"/>
          </a:p>
        </p:txBody>
      </p:sp>
      <p:pic>
        <p:nvPicPr>
          <p:cNvPr id="5" name="Содержимое 4" descr="dksloz3fnTo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199" y="2348706"/>
            <a:ext cx="4393162" cy="3294872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Содержимое 5" descr="8WCPU29KhDA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72066" y="1643050"/>
            <a:ext cx="3571900" cy="4762534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Экскурсия к храму</a:t>
            </a:r>
            <a:endParaRPr lang="ru-RU" dirty="0"/>
          </a:p>
        </p:txBody>
      </p:sp>
      <p:pic>
        <p:nvPicPr>
          <p:cNvPr id="6" name="Содержимое 5" descr="WP_20170420_0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05318" y="1600200"/>
            <a:ext cx="2723739" cy="4848854"/>
          </a:xfrm>
        </p:spPr>
      </p:pic>
      <p:pic>
        <p:nvPicPr>
          <p:cNvPr id="7" name="Содержимое 6" descr="WP_20170420_00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41283" y="2500306"/>
            <a:ext cx="4445517" cy="24971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</TotalTime>
  <Words>301</Words>
  <PresentationFormat>Экран (4:3)</PresentationFormat>
  <Paragraphs>65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Роль музыкального руководителя  в реализации задач Духовно-нравственного воспитания в доу</vt:lpstr>
      <vt:lpstr>Актуальность</vt:lpstr>
      <vt:lpstr>Цели и задачи</vt:lpstr>
      <vt:lpstr>Музыка в жизни ребенка</vt:lpstr>
      <vt:lpstr>Духовно-нравственное воспитание в рамках фольклорного кружка  «Иван да Марья»</vt:lpstr>
      <vt:lpstr>Духовно-нравственное воспитание в рамках фольклорного кружка  «Иван да Марья»</vt:lpstr>
      <vt:lpstr>«От колокольчика до колокола»</vt:lpstr>
      <vt:lpstr>  «От колокольчика до колокола»</vt:lpstr>
      <vt:lpstr>Экскурсия к храму</vt:lpstr>
      <vt:lpstr>Совместные игровые занятия старших детей с младшими</vt:lpstr>
      <vt:lpstr>Православные праздники и традиции</vt:lpstr>
      <vt:lpstr>Православные праздники и традиции</vt:lpstr>
      <vt:lpstr>Православные праздники и традиции</vt:lpstr>
      <vt:lpstr>Православные праздники и традиции</vt:lpstr>
      <vt:lpstr>Православные праздники и традиции</vt:lpstr>
      <vt:lpstr>Проект «Рождественские святки»</vt:lpstr>
      <vt:lpstr>Проект «Рождественские святки»</vt:lpstr>
      <vt:lpstr>Проект «Рождественские святки»</vt:lpstr>
      <vt:lpstr>Экологическая сказка  «Красная шапочка»</vt:lpstr>
      <vt:lpstr>День добра</vt:lpstr>
      <vt:lpstr>Взаимодействие с семьями воспитанников</vt:lpstr>
      <vt:lpstr>Создание выставок поделок к православным праздникам</vt:lpstr>
      <vt:lpstr>Сотрудничество с Кирилловским ДК</vt:lpstr>
      <vt:lpstr>Сотрудничество с Кирилловским ДК</vt:lpstr>
      <vt:lpstr>Экскурсия в центр ремесел</vt:lpstr>
      <vt:lpstr>Нижегородский театр «Зазеркалье»</vt:lpstr>
      <vt:lpstr>Сотрудничество с благочинием Арзамасского района</vt:lpstr>
      <vt:lpstr>Берёзовская детская школа искусств</vt:lpstr>
      <vt:lpstr>Наши успехи</vt:lpstr>
      <vt:lpstr>Выступление на районном мероприятии открытия года экологии  «Дивеевские источники»</vt:lpstr>
      <vt:lpstr>   ТРОИЦА  </vt:lpstr>
      <vt:lpstr>Мы за мир!</vt:lpstr>
      <vt:lpstr>Методическое и теоретическое обеспечение</vt:lpstr>
      <vt:lpstr>Перспективы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44</cp:revision>
  <dcterms:created xsi:type="dcterms:W3CDTF">2017-04-10T09:08:32Z</dcterms:created>
  <dcterms:modified xsi:type="dcterms:W3CDTF">2017-04-24T08:10:12Z</dcterms:modified>
</cp:coreProperties>
</file>